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87" r:id="rId3"/>
    <p:sldId id="288" r:id="rId4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900FF"/>
    <a:srgbClr val="0000FF"/>
    <a:srgbClr val="FF3300"/>
    <a:srgbClr val="FFFFFF"/>
    <a:srgbClr val="FFFF00"/>
    <a:srgbClr val="EDF7AF"/>
    <a:srgbClr val="0066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05" autoAdjust="0"/>
    <p:restoredTop sz="94689" autoAdjust="0"/>
  </p:normalViewPr>
  <p:slideViewPr>
    <p:cSldViewPr>
      <p:cViewPr varScale="1">
        <p:scale>
          <a:sx n="99" d="100"/>
          <a:sy n="99" d="100"/>
        </p:scale>
        <p:origin x="-10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0D8E-11D8-484A-91DE-95893B3EAE7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6DE9-DF85-4540-AFB5-A6D967B2E64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61D3-C3C1-43C5-ABDA-59BFEC57193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C91E-21B1-402D-B7BA-3376CC866E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5088-D121-46DA-9DFC-9EB27368BA8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4AF7-F920-4DBC-AB07-17E48734485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3BD4-1D3E-453E-858C-52CBC59A938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A721-86A1-460F-9623-E6C030C67E9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35B2-D4C0-4B5E-8CC4-95CD2E9DA2F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A049-3039-461F-904A-2B94716B79B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1B9569-2250-46AF-86C0-C8BDB932497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ABEE45-EA8B-4104-A81D-832C40FF90FC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276872"/>
            <a:ext cx="903169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PHILOSOPHICAL CONCEPTION OF MAN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051576"/>
            <a:ext cx="820891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3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9144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The development of the concept of man in the history of philosophy.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91440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914400" algn="l"/>
              </a:tabLst>
            </a:pPr>
            <a:r>
              <a:rPr lang="en-US" sz="2800" dirty="0" smtClean="0">
                <a:latin typeface="+mn-lt"/>
              </a:rPr>
              <a:t>Man as a </a:t>
            </a:r>
            <a:r>
              <a:rPr lang="en-US" sz="2800" dirty="0" err="1" smtClean="0">
                <a:latin typeface="+mn-lt"/>
              </a:rPr>
              <a:t>biopsychosocial</a:t>
            </a:r>
            <a:r>
              <a:rPr lang="en-US" sz="2800" dirty="0" smtClean="0">
                <a:latin typeface="+mn-lt"/>
              </a:rPr>
              <a:t> being. Man and his environment.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9144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361950" marR="0" lvl="0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lang="en-US" sz="2800" dirty="0" smtClean="0">
                <a:latin typeface="+mn-lt"/>
                <a:ea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. The process of socialization of man. Man and personality.</a:t>
            </a:r>
            <a:r>
              <a:rPr lang="en-US" sz="2800" dirty="0" smtClean="0">
                <a:latin typeface="+mn-lt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Man and society.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lang="en-US" sz="2800" dirty="0" smtClean="0">
                <a:latin typeface="+mn-lt"/>
                <a:ea typeface="Times New Roman" pitchFamily="18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. The problem of man’s being purport.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07904" y="476672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tabLst>
                <a:tab pos="914400" algn="l"/>
              </a:tabLst>
            </a:pPr>
            <a:r>
              <a:rPr lang="en-US" sz="4000" u="sng" dirty="0" smtClean="0">
                <a:ea typeface="Times New Roman" pitchFamily="18" charset="0"/>
              </a:rPr>
              <a:t>Plan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611560" y="940658"/>
            <a:ext cx="7632848" cy="607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/>
              <a:t>Basic:</a:t>
            </a:r>
            <a:endParaRPr lang="ru-RU" dirty="0" smtClean="0"/>
          </a:p>
          <a:p>
            <a:r>
              <a:rPr lang="en-US" dirty="0" smtClean="0"/>
              <a:t>Alexander </a:t>
            </a:r>
            <a:r>
              <a:rPr lang="en-US" dirty="0" err="1" smtClean="0"/>
              <a:t>Spirkin</a:t>
            </a:r>
            <a:r>
              <a:rPr lang="en-US" dirty="0" smtClean="0"/>
              <a:t>. </a:t>
            </a:r>
            <a:r>
              <a:rPr lang="en-US" i="1" dirty="0" smtClean="0"/>
              <a:t>Fundamentals of Philosophy</a:t>
            </a:r>
            <a:r>
              <a:rPr lang="en-US" dirty="0" smtClean="0"/>
              <a:t> / Alexander </a:t>
            </a:r>
            <a:r>
              <a:rPr lang="en-US" dirty="0" err="1" smtClean="0"/>
              <a:t>Spirkin</a:t>
            </a:r>
            <a:r>
              <a:rPr lang="en-US" dirty="0" smtClean="0"/>
              <a:t>. — M. : Progress Publishers, 1990. — 423 p.  </a:t>
            </a:r>
            <a:endParaRPr lang="ru-RU" dirty="0" smtClean="0"/>
          </a:p>
          <a:p>
            <a:r>
              <a:rPr lang="en-US" b="1" dirty="0" smtClean="0"/>
              <a:t>Supplementary:</a:t>
            </a:r>
            <a:endParaRPr lang="ru-RU" dirty="0" smtClean="0"/>
          </a:p>
          <a:p>
            <a:r>
              <a:rPr lang="en-US" dirty="0" smtClean="0"/>
              <a:t>Martin Heidegger. </a:t>
            </a:r>
            <a:r>
              <a:rPr lang="en-US" i="1" dirty="0" smtClean="0"/>
              <a:t>Being and Time </a:t>
            </a:r>
            <a:r>
              <a:rPr lang="en-US" dirty="0" smtClean="0"/>
              <a:t>/ Martin Heidegger : [transl. by John </a:t>
            </a:r>
            <a:r>
              <a:rPr lang="en-US" dirty="0" err="1" smtClean="0"/>
              <a:t>Macquarrie</a:t>
            </a:r>
            <a:r>
              <a:rPr lang="en-US" dirty="0" smtClean="0"/>
              <a:t> and Edward Robinson]. — New York : Harper and Row, 1962. — 589 p.</a:t>
            </a:r>
            <a:endParaRPr lang="ru-RU" dirty="0" smtClean="0"/>
          </a:p>
          <a:p>
            <a:r>
              <a:rPr lang="en-US" i="1" dirty="0" smtClean="0"/>
              <a:t>The Encyclopedia of Philosophy </a:t>
            </a:r>
            <a:r>
              <a:rPr lang="en-US" dirty="0" smtClean="0"/>
              <a:t>/</a:t>
            </a:r>
            <a:r>
              <a:rPr lang="en-US" b="1" i="1" dirty="0" smtClean="0"/>
              <a:t> </a:t>
            </a:r>
            <a:r>
              <a:rPr lang="en-US" dirty="0" smtClean="0"/>
              <a:t>Donald M. </a:t>
            </a:r>
            <a:r>
              <a:rPr lang="en-US" dirty="0" err="1" smtClean="0"/>
              <a:t>Borchert</a:t>
            </a:r>
            <a:r>
              <a:rPr lang="en-US" dirty="0" smtClean="0"/>
              <a:t>. — New York : Macmillan Reference USA, Simon &amp; Schuster Macmillan, 1996. — 775 p. </a:t>
            </a:r>
            <a:endParaRPr lang="ru-RU" dirty="0" smtClean="0"/>
          </a:p>
          <a:p>
            <a:r>
              <a:rPr lang="en-US" b="1" dirty="0" smtClean="0"/>
              <a:t>Primary sources:</a:t>
            </a:r>
            <a:endParaRPr lang="ru-RU" dirty="0" smtClean="0"/>
          </a:p>
          <a:p>
            <a:r>
              <a:rPr lang="en-US" dirty="0" smtClean="0"/>
              <a:t>Albert Camus. </a:t>
            </a:r>
            <a:r>
              <a:rPr lang="en-US" i="1" dirty="0" smtClean="0"/>
              <a:t>The Rebel: An Essay on Man in Revolt / </a:t>
            </a:r>
            <a:r>
              <a:rPr lang="en-US" dirty="0" smtClean="0"/>
              <a:t>Albert Camus : [transl. by Anthony Bower]. — New York : Vintage Books, 1991. — 306 p.</a:t>
            </a:r>
            <a:endParaRPr lang="ru-RU" dirty="0" smtClean="0"/>
          </a:p>
          <a:p>
            <a:r>
              <a:rPr lang="en-US" dirty="0" smtClean="0"/>
              <a:t>Erich Fromm. </a:t>
            </a:r>
            <a:r>
              <a:rPr lang="en-US" i="1" dirty="0" smtClean="0"/>
              <a:t>Man for Himself: An Inquiry into the Psychology of Ethics / </a:t>
            </a:r>
            <a:r>
              <a:rPr lang="en-US" dirty="0" smtClean="0"/>
              <a:t>Erich Fromm. — New York : H. Holt, 1990. — 254 p.</a:t>
            </a:r>
            <a:endParaRPr lang="ru-RU" dirty="0" smtClean="0"/>
          </a:p>
          <a:p>
            <a:r>
              <a:rPr lang="en-US" dirty="0" smtClean="0"/>
              <a:t>Friedrich Engels. </a:t>
            </a:r>
            <a:r>
              <a:rPr lang="en-US" i="1" dirty="0" smtClean="0"/>
              <a:t>The Origin of the Family, Private Property and the State / </a:t>
            </a:r>
            <a:r>
              <a:rPr lang="en-US" dirty="0" smtClean="0"/>
              <a:t>Friedrich Engels. — New York : Pathfinder Press, 1972. — 187 p.</a:t>
            </a:r>
            <a:endParaRPr lang="ru-RU" dirty="0" smtClean="0"/>
          </a:p>
          <a:p>
            <a:r>
              <a:rPr lang="en-US" dirty="0" smtClean="0"/>
              <a:t>Pierre </a:t>
            </a:r>
            <a:r>
              <a:rPr lang="en-US" dirty="0" err="1" smtClean="0"/>
              <a:t>Teilhard</a:t>
            </a:r>
            <a:r>
              <a:rPr lang="en-US" dirty="0" smtClean="0"/>
              <a:t> de </a:t>
            </a:r>
            <a:r>
              <a:rPr lang="en-US" dirty="0" err="1" smtClean="0"/>
              <a:t>Chardin</a:t>
            </a:r>
            <a:r>
              <a:rPr lang="en-US" dirty="0" smtClean="0"/>
              <a:t>. </a:t>
            </a:r>
            <a:r>
              <a:rPr lang="en-US" i="1" dirty="0" smtClean="0"/>
              <a:t>The Phenomenon of Man</a:t>
            </a:r>
            <a:r>
              <a:rPr lang="en-US" dirty="0" smtClean="0"/>
              <a:t> / Pierre </a:t>
            </a:r>
            <a:r>
              <a:rPr lang="en-US" dirty="0" err="1" smtClean="0"/>
              <a:t>Teilhard</a:t>
            </a:r>
            <a:r>
              <a:rPr lang="en-US" dirty="0" smtClean="0"/>
              <a:t> de </a:t>
            </a:r>
            <a:r>
              <a:rPr lang="en-US" dirty="0" err="1" smtClean="0"/>
              <a:t>Chardin</a:t>
            </a:r>
            <a:r>
              <a:rPr lang="en-US" dirty="0" smtClean="0"/>
              <a:t> : [transl. by Bernard Wall]. — New York: Harper and Row, 1959. — 318 p. </a:t>
            </a:r>
            <a:endParaRPr lang="ru-RU" dirty="0" smtClean="0"/>
          </a:p>
          <a:p>
            <a:r>
              <a:rPr lang="en-US" sz="1600" dirty="0" smtClean="0"/>
              <a:t> </a:t>
            </a:r>
            <a:endParaRPr lang="ru-RU" sz="1600" dirty="0" smtClean="0"/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692696"/>
            <a:ext cx="453650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Literature</a:t>
            </a:r>
            <a:endParaRPr lang="ru-RU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818</TotalTime>
  <Words>68</Words>
  <Application>Microsoft Office PowerPoint</Application>
  <PresentationFormat>Экран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Кафедра философии</cp:lastModifiedBy>
  <cp:revision>90</cp:revision>
  <dcterms:created xsi:type="dcterms:W3CDTF">2011-06-03T15:12:36Z</dcterms:created>
  <dcterms:modified xsi:type="dcterms:W3CDTF">2017-06-29T09:14:31Z</dcterms:modified>
</cp:coreProperties>
</file>