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6" r:id="rId3"/>
    <p:sldId id="307" r:id="rId4"/>
    <p:sldId id="257" r:id="rId5"/>
    <p:sldId id="285" r:id="rId6"/>
    <p:sldId id="258" r:id="rId7"/>
    <p:sldId id="259" r:id="rId8"/>
    <p:sldId id="260" r:id="rId9"/>
    <p:sldId id="313" r:id="rId10"/>
    <p:sldId id="262" r:id="rId11"/>
    <p:sldId id="310" r:id="rId12"/>
    <p:sldId id="261" r:id="rId13"/>
    <p:sldId id="263" r:id="rId14"/>
    <p:sldId id="293" r:id="rId15"/>
    <p:sldId id="287" r:id="rId16"/>
    <p:sldId id="288" r:id="rId17"/>
    <p:sldId id="289" r:id="rId18"/>
    <p:sldId id="291" r:id="rId19"/>
    <p:sldId id="292" r:id="rId20"/>
    <p:sldId id="294" r:id="rId21"/>
    <p:sldId id="295" r:id="rId22"/>
    <p:sldId id="296" r:id="rId23"/>
    <p:sldId id="314" r:id="rId24"/>
    <p:sldId id="315" r:id="rId25"/>
    <p:sldId id="298" r:id="rId26"/>
    <p:sldId id="299" r:id="rId27"/>
    <p:sldId id="300" r:id="rId28"/>
    <p:sldId id="301" r:id="rId29"/>
    <p:sldId id="302" r:id="rId30"/>
    <p:sldId id="303" r:id="rId31"/>
    <p:sldId id="309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52" autoAdjust="0"/>
  </p:normalViewPr>
  <p:slideViewPr>
    <p:cSldViewPr snapToGrid="0">
      <p:cViewPr varScale="1">
        <p:scale>
          <a:sx n="102" d="100"/>
          <a:sy n="102" d="100"/>
        </p:scale>
        <p:origin x="95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73ABB5-F75C-46A9-A782-9C8C3F53C518}" type="doc">
      <dgm:prSet loTypeId="urn:microsoft.com/office/officeart/2005/8/layout/cycle6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9F2719E-3FE4-4024-B7BE-4EB5BA0AA9F7}" type="pres">
      <dgm:prSet presAssocID="{0B73ABB5-F75C-46A9-A782-9C8C3F53C518}" presName="cycle" presStyleCnt="0">
        <dgm:presLayoutVars>
          <dgm:dir/>
          <dgm:resizeHandles val="exact"/>
        </dgm:presLayoutVars>
      </dgm:prSet>
      <dgm:spPr/>
    </dgm:pt>
  </dgm:ptLst>
  <dgm:cxnLst>
    <dgm:cxn modelId="{CA4CD704-3B11-4CCF-9329-304157E3AF72}" type="presOf" srcId="{0B73ABB5-F75C-46A9-A782-9C8C3F53C518}" destId="{F9F2719E-3FE4-4024-B7BE-4EB5BA0AA9F7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58AD2-F19F-4746-B1CC-B72547971A23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52016-AF0A-4F60-95A6-4ACFF5A41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070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567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567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1DCF-2C86-4CB6-BB3A-EDDB4639DC02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F39F-6192-46A5-B06B-578AF6324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773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1DCF-2C86-4CB6-BB3A-EDDB4639DC02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F39F-6192-46A5-B06B-578AF6324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3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1DCF-2C86-4CB6-BB3A-EDDB4639DC02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F39F-6192-46A5-B06B-578AF6324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01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1DCF-2C86-4CB6-BB3A-EDDB4639DC02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F39F-6192-46A5-B06B-578AF6324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50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1DCF-2C86-4CB6-BB3A-EDDB4639DC02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F39F-6192-46A5-B06B-578AF6324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574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1DCF-2C86-4CB6-BB3A-EDDB4639DC02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F39F-6192-46A5-B06B-578AF6324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82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1DCF-2C86-4CB6-BB3A-EDDB4639DC02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F39F-6192-46A5-B06B-578AF6324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61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1DCF-2C86-4CB6-BB3A-EDDB4639DC02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F39F-6192-46A5-B06B-578AF6324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61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1DCF-2C86-4CB6-BB3A-EDDB4639DC02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F39F-6192-46A5-B06B-578AF6324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003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1DCF-2C86-4CB6-BB3A-EDDB4639DC02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F39F-6192-46A5-B06B-578AF6324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436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1DCF-2C86-4CB6-BB3A-EDDB4639DC02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F39F-6192-46A5-B06B-578AF6324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90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81DCF-2C86-4CB6-BB3A-EDDB4639DC02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1F39F-6192-46A5-B06B-578AF6324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57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4676" y="246185"/>
            <a:ext cx="9003323" cy="1119319"/>
          </a:xfrm>
        </p:spPr>
        <p:txBody>
          <a:bodyPr>
            <a:normAutofit/>
          </a:bodyPr>
          <a:lstStyle/>
          <a:p>
            <a:r>
              <a:rPr lang="uk-UA" sz="2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СУСПІЛЬНЕ ВИРОБНИЦТВО ЯК СПОСІБ БУТТЯ ЛЮДИНИ В КУЛЬТУРІ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900486"/>
            <a:ext cx="9144000" cy="1655762"/>
          </a:xfrm>
        </p:spPr>
        <p:txBody>
          <a:bodyPr>
            <a:normAutofit/>
          </a:bodyPr>
          <a:lstStyle/>
          <a:p>
            <a:pPr algn="l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1\Desktop\5516A254-46E0-4A9D-9E1D-CF9D25C0A77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76" y="1633728"/>
            <a:ext cx="8870147" cy="449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898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264" y="173101"/>
            <a:ext cx="10515600" cy="686435"/>
          </a:xfrm>
        </p:spPr>
        <p:txBody>
          <a:bodyPr>
            <a:normAutofit/>
          </a:bodyPr>
          <a:lstStyle/>
          <a:p>
            <a:r>
              <a:rPr lang="uk-UA" sz="3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904" y="859536"/>
            <a:ext cx="11329416" cy="5788152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uk-UA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Особливу роль у діяльності людини відіграє </a:t>
            </a:r>
            <a:r>
              <a:rPr lang="uk-UA" sz="2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праця</a:t>
            </a:r>
            <a:r>
              <a:rPr lang="uk-UA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Специфікою буття людини у світі є практична діяльність. Тобто людині притаманний діяльнісно-творчий характер ставлення до світу. Діяльність здійснюється в соціумі, в кооперації з іншими людьми. Вона передбачає спілкування, поєднання зусиль людей. Діалог забезпечує можливість вироблення більш оптимальних і плідних засад спілкування між людьми.</a:t>
            </a:r>
          </a:p>
          <a:p>
            <a:pPr marL="0" indent="0" algn="just">
              <a:buNone/>
            </a:pPr>
            <a:r>
              <a:rPr lang="uk-UA" sz="2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включає наступні відносини</a:t>
            </a:r>
            <a:r>
              <a:rPr lang="uk-UA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 – об’єктні (людина ‑ природа);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 – суб’єктні (взаємодія людей у цьому процесі);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22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самозміну</a:t>
            </a:r>
            <a:r>
              <a:rPr lang="uk-UA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(людина змінює себе через діяльність у світі і спілкування).</a:t>
            </a:r>
          </a:p>
          <a:p>
            <a:pPr marL="0" indent="0" algn="just">
              <a:buNone/>
            </a:pPr>
            <a:r>
              <a:rPr lang="uk-UA" sz="2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процесі практики відбуваються: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реальне перетворення об’єктів дійсності;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 в процесі і з приводу цієї перетворюючої діяльності 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виробляється система норм і цінностей, що забезпечує цілеспрямований характер діяльності.</a:t>
            </a:r>
          </a:p>
        </p:txBody>
      </p:sp>
    </p:spTree>
    <p:extLst>
      <p:ext uri="{BB962C8B-B14F-4D97-AF65-F5344CB8AC3E}">
        <p14:creationId xmlns:p14="http://schemas.microsoft.com/office/powerpoint/2010/main" val="1316243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77334" y="476672"/>
            <a:ext cx="10603242" cy="1080120"/>
          </a:xfrm>
        </p:spPr>
        <p:txBody>
          <a:bodyPr/>
          <a:lstStyle/>
          <a:p>
            <a:pPr algn="ctr"/>
            <a:r>
              <a:rPr lang="uk-UA" sz="2400" b="1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культури:</a:t>
            </a:r>
            <a:br>
              <a:rPr lang="uk-UA" sz="2400" b="1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 виступає єдиним механізмом передачі соціального досвіду між поколіннями епохами та країнами.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1582426" y="1772816"/>
            <a:ext cx="8214826" cy="4466432"/>
            <a:chOff x="1055440" y="1677168"/>
            <a:chExt cx="8214826" cy="4466432"/>
          </a:xfrm>
        </p:grpSpPr>
        <p:sp>
          <p:nvSpPr>
            <p:cNvPr id="4" name="Овал 3"/>
            <p:cNvSpPr/>
            <p:nvPr/>
          </p:nvSpPr>
          <p:spPr>
            <a:xfrm>
              <a:off x="3071664" y="2780928"/>
              <a:ext cx="4104456" cy="20882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Людинотворча</a:t>
              </a:r>
              <a:r>
                <a:rPr lang="uk-UA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(гуманістична)</a:t>
              </a:r>
              <a:r>
                <a:rPr lang="uk-UA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138397" y="1677168"/>
              <a:ext cx="2016224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Перетворювальна</a:t>
              </a:r>
              <a:endPara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464152" y="2407334"/>
              <a:ext cx="1800200" cy="1058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Комунікативна</a:t>
              </a:r>
              <a:endPara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470066" y="3825044"/>
              <a:ext cx="1800200" cy="10801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Емоційного</a:t>
              </a:r>
              <a:r>
                <a:rPr lang="uk-UA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регулювання</a:t>
              </a:r>
              <a:endPara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055440" y="2407334"/>
              <a:ext cx="1728192" cy="1058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Пізнавальна</a:t>
              </a:r>
            </a:p>
            <a:p>
              <a:pPr algn="ctr"/>
              <a:r>
                <a:rPr lang="uk-UA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(гносеологічна)</a:t>
              </a:r>
              <a:endPara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055440" y="3825044"/>
              <a:ext cx="1728192" cy="900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Регулятивна</a:t>
              </a:r>
            </a:p>
            <a:p>
              <a:pPr algn="ctr"/>
              <a:r>
                <a:rPr lang="uk-UA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(нормативна</a:t>
              </a:r>
              <a:r>
                <a:rPr lang="uk-UA" sz="1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177671" y="5085184"/>
              <a:ext cx="2016224" cy="1058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Цінністно-орієнтаційна</a:t>
              </a:r>
              <a:endPara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" name="Прямая со стрелкой 2"/>
            <p:cNvCxnSpPr>
              <a:stCxn id="4" idx="0"/>
            </p:cNvCxnSpPr>
            <p:nvPr/>
          </p:nvCxnSpPr>
          <p:spPr>
            <a:xfrm flipV="1">
              <a:off x="5123892" y="2492896"/>
              <a:ext cx="0" cy="288032"/>
            </a:xfrm>
            <a:prstGeom prst="straightConnector1">
              <a:avLst/>
            </a:prstGeom>
            <a:ln w="50800" cmpd="dbl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>
              <a:off x="5185783" y="4869160"/>
              <a:ext cx="0" cy="216024"/>
            </a:xfrm>
            <a:prstGeom prst="straightConnector1">
              <a:avLst/>
            </a:prstGeom>
            <a:ln w="50800" cmpd="dbl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>
              <a:endCxn id="6" idx="1"/>
            </p:cNvCxnSpPr>
            <p:nvPr/>
          </p:nvCxnSpPr>
          <p:spPr>
            <a:xfrm flipV="1">
              <a:off x="6816080" y="2936542"/>
              <a:ext cx="648072" cy="288032"/>
            </a:xfrm>
            <a:prstGeom prst="straightConnector1">
              <a:avLst/>
            </a:prstGeom>
            <a:ln w="50800" cmpd="dbl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>
              <a:off x="6992717" y="4275094"/>
              <a:ext cx="477349" cy="180020"/>
            </a:xfrm>
            <a:prstGeom prst="straightConnector1">
              <a:avLst/>
            </a:prstGeom>
            <a:ln w="50800" cmpd="dbl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flipH="1">
              <a:off x="2783632" y="4275094"/>
              <a:ext cx="584448" cy="90010"/>
            </a:xfrm>
            <a:prstGeom prst="straightConnector1">
              <a:avLst/>
            </a:prstGeom>
            <a:ln w="50800" cmpd="dbl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>
              <a:endCxn id="8" idx="3"/>
            </p:cNvCxnSpPr>
            <p:nvPr/>
          </p:nvCxnSpPr>
          <p:spPr>
            <a:xfrm flipH="1" flipV="1">
              <a:off x="2783632" y="2936542"/>
              <a:ext cx="720080" cy="348442"/>
            </a:xfrm>
            <a:prstGeom prst="straightConnector1">
              <a:avLst/>
            </a:prstGeom>
            <a:ln w="50800" cmpd="dbl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5193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472" y="118237"/>
            <a:ext cx="10515600" cy="677291"/>
          </a:xfrm>
        </p:spPr>
        <p:txBody>
          <a:bodyPr>
            <a:normAutofit/>
          </a:bodyPr>
          <a:lstStyle/>
          <a:p>
            <a:r>
              <a:rPr lang="uk-UA" sz="28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як символічний світ людського буття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472" y="859536"/>
            <a:ext cx="11475720" cy="5824728"/>
          </a:xfrm>
        </p:spPr>
        <p:txBody>
          <a:bodyPr>
            <a:normAutofit/>
          </a:bodyPr>
          <a:lstStyle/>
          <a:p>
            <a:pPr indent="450000" algn="just" fontAlgn="base"/>
            <a:r>
              <a:rPr lang="uk-UA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 виступають умовними знаками для позначення загальних ідей. Матеріальні символи, як і духовні, мають ідеальний характер, так як формуються у людській свідомості. </a:t>
            </a:r>
          </a:p>
          <a:p>
            <a:pPr indent="450000" algn="just" fontAlgn="base"/>
            <a:r>
              <a:rPr lang="uk-UA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 пронизують усі сфери людського буття: матеріальне життя, політику, право, мораль, мистецтво, релігію, побут. При зміні типу  державної влади змінюються також її символи – гімн, прапор, герб тощо. Це можна простежувати на символіці будь-якої країни. Народні традиції, звичаї, обряди теж мають символічний характер. </a:t>
            </a:r>
          </a:p>
          <a:p>
            <a:pPr indent="450000" algn="just" fontAlgn="base"/>
            <a:r>
              <a:rPr lang="uk-UA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Історичний характер культури виявляється як у створенні нових символів, так і в зміні значень уже наявних</a:t>
            </a:r>
            <a:r>
              <a:rPr lang="uk-UA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457200" algn="just">
              <a:buNone/>
            </a:pPr>
            <a:endParaRPr lang="uk-UA" sz="2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endParaRPr lang="uk-UA" sz="2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endParaRPr lang="uk-UA" sz="2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endParaRPr lang="uk-UA" sz="2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endParaRPr lang="uk-UA" sz="2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endParaRPr lang="uk-UA" sz="2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Кожен символ  приховує у собі багатогранне, глибоке знання</a:t>
            </a:r>
          </a:p>
          <a:p>
            <a:pPr marL="0" indent="457200" algn="r">
              <a:buNone/>
            </a:pPr>
            <a:endParaRPr lang="uk-UA" sz="2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Камень, известный как календарь ацтеков, или Разоблачение заблуждений:  freetravels — LiveJour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9168" y="3169920"/>
            <a:ext cx="4267200" cy="2682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8351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як символічний світ людського буття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18052" y="1530626"/>
            <a:ext cx="5701748" cy="4646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Крилатий скарабей </a:t>
            </a:r>
            <a:r>
              <a:rPr lang="uk-UA" sz="20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Хепрі</a:t>
            </a:r>
            <a:r>
              <a:rPr lang="uk-UA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Прикраса </a:t>
            </a:r>
            <a:r>
              <a:rPr lang="uk-UA" sz="20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Тутанхамона</a:t>
            </a:r>
            <a:r>
              <a:rPr lang="uk-UA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(останній фараон XVIII династії, правив у 1347–1338 рр. до н.е.). Скарабей, що тримає вогняну кулю, став для єгиптян символом молодого сонця весни, що перемогло пітьму і </a:t>
            </a:r>
            <a:r>
              <a:rPr lang="uk-UA" sz="20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воскресло</a:t>
            </a:r>
            <a:r>
              <a:rPr lang="uk-UA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щоб принести всім істотам новий імпульс  відновлення.</a:t>
            </a:r>
          </a:p>
          <a:p>
            <a:endParaRPr lang="uk-UA" noProof="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096000" y="1451113"/>
            <a:ext cx="5257800" cy="47258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noProof="0" dirty="0">
                <a:latin typeface="Times New Roman" pitchFamily="18" charset="0"/>
                <a:cs typeface="Times New Roman" pitchFamily="18" charset="0"/>
              </a:rPr>
              <a:t>Архітектура в усі часи була осередком символів, кам’яною книгою, в якій допитливий розум  міг прочитати послання архітектора. Особливо це стосується храмової архітектури, яка в своїх символічних формах і елементах зберігає розповідь  про таємниці Всесвіту.</a:t>
            </a:r>
          </a:p>
          <a:p>
            <a:pPr marL="0" indent="0" algn="just">
              <a:buNone/>
            </a:pPr>
            <a:endParaRPr lang="uk-UA" sz="2000" noProof="0" dirty="0"/>
          </a:p>
        </p:txBody>
      </p:sp>
      <p:pic>
        <p:nvPicPr>
          <p:cNvPr id="6" name="Picture 2" descr="Наш special project: &quot;Муки и радости&quot; в картинках (в работе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1264" y="4181856"/>
            <a:ext cx="3206496" cy="2474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Філософія – Культура – Волонтерство – Новий Акропо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6672" y="4181856"/>
            <a:ext cx="3328448" cy="2299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9" descr="https://newacropolis.org.ua/uploads/production/ckeditor/picture/data/8a8/cbb/7b-/8a8cbb7b-e8e5-477b-aa25-781a4ce82a48/content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8480" y="4080519"/>
            <a:ext cx="3791712" cy="2677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6148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416" y="786384"/>
            <a:ext cx="8378952" cy="5779007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uk-UA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 функціонування та розвитку суспільства: природно-географічні, економічні, духовні.</a:t>
            </a:r>
          </a:p>
          <a:p>
            <a:pPr marL="0" indent="0" algn="just">
              <a:buNone/>
            </a:pPr>
            <a:r>
              <a:rPr lang="uk-UA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географічні фактори: </a:t>
            </a:r>
            <a:r>
              <a:rPr lang="uk-UA" sz="20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Ібн-</a:t>
            </a:r>
            <a:r>
              <a:rPr lang="uk-UA" sz="2000" b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Хальдун</a:t>
            </a:r>
            <a:r>
              <a:rPr lang="uk-UA" sz="20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Ш. Монтеск’є, І. </a:t>
            </a:r>
            <a:r>
              <a:rPr lang="uk-UA" sz="2000" b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Гердер</a:t>
            </a:r>
            <a:r>
              <a:rPr lang="uk-UA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buNone/>
            </a:pPr>
            <a:r>
              <a:rPr lang="uk-UA" sz="20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духовні фактори (</a:t>
            </a:r>
            <a:r>
              <a:rPr lang="uk-UA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Абсолютної Ідеї, мораль, право, політику, релігію) </a:t>
            </a:r>
            <a:r>
              <a:rPr lang="uk-UA" sz="20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Платон, Г. Гегель </a:t>
            </a:r>
            <a:r>
              <a:rPr lang="uk-UA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інші представники ідеалістичної філософії. </a:t>
            </a:r>
            <a:r>
              <a:rPr lang="uk-UA" sz="20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матеріальне </a:t>
            </a:r>
            <a:r>
              <a:rPr lang="uk-UA" sz="2000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житя</a:t>
            </a:r>
            <a:r>
              <a:rPr lang="uk-UA" sz="20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0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 Маркс,  </a:t>
            </a:r>
            <a:r>
              <a:rPr lang="uk-UA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основі лежить той чи інший спосіб виробництва матеріальних благ. Суспільство складає відкриту систему, яка не може існувати без обміну з навколишнім середовищем: речовиною, енергією, інформацією. Цей обмін здійснюється в процесі праці.</a:t>
            </a:r>
          </a:p>
          <a:p>
            <a:pPr marL="0" indent="457200" algn="just">
              <a:buNone/>
            </a:pPr>
            <a:r>
              <a:rPr lang="uk-UA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історичний період розвитку суспільства визначається не тільки тим, що люди виробляють, але й тим, як вони виробляють матеріальні блага. Вони відрізняються способом виробництва. Людина забезпечує своє фізичне відтворення, задоволення базових матеріальних потреб у їжі, житлі, безпеці тощо. </a:t>
            </a:r>
          </a:p>
          <a:p>
            <a:pPr marL="0" indent="457200" algn="just">
              <a:buNone/>
            </a:pPr>
            <a:r>
              <a:rPr lang="uk-UA" sz="20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"Спосіб виробництва матеріального життя зумовлює соціальний, політичний і духовний процеси життя взагалі»</a:t>
            </a:r>
            <a:r>
              <a:rPr lang="uk-UA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0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 Маркс</a:t>
            </a:r>
            <a:r>
              <a:rPr lang="uk-UA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093" y="3814262"/>
            <a:ext cx="2276475" cy="2857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2022" y="658368"/>
            <a:ext cx="2161103" cy="28965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76461" y="3313959"/>
            <a:ext cx="1792224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Платон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09" y="6403539"/>
            <a:ext cx="1792224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 Маркс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Mar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784" y="3799331"/>
            <a:ext cx="2276475" cy="260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61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матеріального виробництва як виробництва людини. Структура суспільного виробництва </a:t>
            </a:r>
            <a:endParaRPr lang="uk-UA" sz="24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>
            <a:normAutofit/>
          </a:bodyPr>
          <a:lstStyle/>
          <a:p>
            <a:r>
              <a:rPr lang="uk-UA" sz="2000" b="1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Суспільне виробництво </a:t>
            </a:r>
            <a:r>
              <a:rPr lang="uk-UA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2000" noProof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виробництво самої людини, сукупності матеріальних благ, а також форм спілкування.</a:t>
            </a:r>
          </a:p>
          <a:p>
            <a:endParaRPr lang="uk-UA" sz="2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256148" y="2789939"/>
            <a:ext cx="6624736" cy="3453637"/>
            <a:chOff x="1847528" y="2135603"/>
            <a:chExt cx="6624736" cy="345363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567608" y="2135603"/>
              <a:ext cx="5148572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СУСПІЛЬНЕ</a:t>
              </a:r>
              <a:r>
                <a:rPr lang="uk-UA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ВИРОБНИЦТВО</a:t>
              </a:r>
              <a:endPara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847528" y="3432836"/>
              <a:ext cx="1656184" cy="21564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Матеріальне</a:t>
              </a:r>
            </a:p>
            <a:p>
              <a:pPr algn="ctr"/>
              <a:r>
                <a:rPr lang="uk-UA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виробництво</a:t>
              </a:r>
              <a:r>
                <a:rPr lang="uk-UA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647728" y="3432836"/>
              <a:ext cx="1490464" cy="21564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Духовне виробництво</a:t>
              </a: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960096" y="3432836"/>
              <a:ext cx="1512168" cy="21564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Виробництво</a:t>
              </a:r>
              <a:r>
                <a:rPr lang="uk-UA" dirty="0"/>
                <a:t> </a:t>
              </a:r>
              <a:r>
                <a:rPr lang="uk-UA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</a:t>
              </a:r>
              <a:r>
                <a:rPr lang="uk-UA" dirty="0"/>
                <a:t> </a:t>
              </a:r>
              <a:r>
                <a:rPr lang="uk-UA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спілкування</a:t>
              </a:r>
              <a:endPara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303912" y="3432836"/>
              <a:ext cx="1522175" cy="21564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uk-UA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Виробництво</a:t>
              </a:r>
            </a:p>
            <a:p>
              <a:pPr algn="ctr"/>
              <a:r>
                <a:rPr lang="uk-UA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потреб</a:t>
              </a:r>
            </a:p>
            <a:p>
              <a:pPr algn="ctr"/>
              <a:endPara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5303912" y="3050003"/>
              <a:ext cx="2412268" cy="382833"/>
            </a:xfrm>
            <a:prstGeom prst="straightConnector1">
              <a:avLst/>
            </a:prstGeom>
            <a:ln w="50800" cmpd="dbl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>
              <a:endCxn id="11" idx="0"/>
            </p:cNvCxnSpPr>
            <p:nvPr/>
          </p:nvCxnSpPr>
          <p:spPr>
            <a:xfrm>
              <a:off x="5303912" y="3050003"/>
              <a:ext cx="761088" cy="382833"/>
            </a:xfrm>
            <a:prstGeom prst="straightConnector1">
              <a:avLst/>
            </a:prstGeom>
            <a:ln w="50800" cmpd="dbl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>
              <a:endCxn id="9" idx="0"/>
            </p:cNvCxnSpPr>
            <p:nvPr/>
          </p:nvCxnSpPr>
          <p:spPr>
            <a:xfrm flipH="1">
              <a:off x="4392960" y="3050003"/>
              <a:ext cx="910952" cy="382833"/>
            </a:xfrm>
            <a:prstGeom prst="straightConnector1">
              <a:avLst/>
            </a:prstGeom>
            <a:ln w="50800" cmpd="dbl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>
              <a:endCxn id="8" idx="0"/>
            </p:cNvCxnSpPr>
            <p:nvPr/>
          </p:nvCxnSpPr>
          <p:spPr>
            <a:xfrm flipH="1">
              <a:off x="2675620" y="3050003"/>
              <a:ext cx="2628293" cy="382833"/>
            </a:xfrm>
            <a:prstGeom prst="straightConnector1">
              <a:avLst/>
            </a:prstGeom>
            <a:ln w="50800" cmpd="dbl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4852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altLang="ru-RU" sz="2000" b="1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Праця</a:t>
            </a:r>
            <a:r>
              <a:rPr lang="uk-UA" altLang="ru-RU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форма людської діяльності, спрямована на освоєння і перетворення (згідно з власними цілями, інтересами і потребами) природного середовища, виробництво корисних продуктів.</a:t>
            </a:r>
            <a:br>
              <a:rPr lang="uk-UA" altLang="ru-RU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процес обміну  між природою й суспільством, який включає </a:t>
            </a:r>
            <a:r>
              <a:rPr lang="uk-UA" altLang="ru-RU" sz="20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праці (сировина, земля) та знаряддя праці.</a:t>
            </a:r>
            <a:endParaRPr lang="uk-UA" sz="2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06752"/>
            <a:ext cx="10515600" cy="3840480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46408" y="2231136"/>
            <a:ext cx="11449272" cy="3560064"/>
            <a:chOff x="407368" y="2610232"/>
            <a:chExt cx="11449272" cy="3560064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4727847" y="4073272"/>
              <a:ext cx="2664297" cy="12062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2000" dirty="0"/>
                <a:t>Спосіб виробництва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2000" dirty="0"/>
                <a:t>економічний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2000" dirty="0"/>
                <a:t>базис суспільства</a:t>
              </a:r>
              <a:endParaRPr lang="ru-RU" altLang="ru-RU" sz="2000" dirty="0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407368" y="2610232"/>
              <a:ext cx="3888432" cy="3255264"/>
            </a:xfrm>
            <a:prstGeom prst="rect">
              <a:avLst/>
            </a:prstGeom>
            <a:solidFill>
              <a:srgbClr val="FC510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2000" b="1" i="1" dirty="0">
                  <a:latin typeface="Times New Roman" pitchFamily="18" charset="0"/>
                </a:rPr>
                <a:t>Продуктивні сили: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2000" dirty="0">
                  <a:latin typeface="Times New Roman" pitchFamily="18" charset="0"/>
                </a:rPr>
                <a:t>а) людина як </a:t>
              </a:r>
              <a:r>
                <a:rPr lang="uk-UA" altLang="ru-RU" sz="2000" dirty="0" err="1">
                  <a:latin typeface="Times New Roman" pitchFamily="18" charset="0"/>
                </a:rPr>
                <a:t>суб</a:t>
              </a:r>
              <a:r>
                <a:rPr lang="en-US" altLang="ru-RU" sz="2000" dirty="0">
                  <a:latin typeface="Times New Roman" pitchFamily="18" charset="0"/>
                </a:rPr>
                <a:t>’</a:t>
              </a:r>
              <a:r>
                <a:rPr lang="uk-UA" altLang="ru-RU" sz="2000" dirty="0" err="1">
                  <a:latin typeface="Times New Roman" pitchFamily="18" charset="0"/>
                </a:rPr>
                <a:t>єкт</a:t>
              </a:r>
              <a:r>
                <a:rPr lang="uk-UA" altLang="ru-RU" sz="2000" dirty="0">
                  <a:latin typeface="Times New Roman" pitchFamily="18" charset="0"/>
                </a:rPr>
                <a:t> праці;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2000" dirty="0">
                  <a:latin typeface="Times New Roman" pitchFamily="18" charset="0"/>
                </a:rPr>
                <a:t>б)</a:t>
              </a:r>
              <a:r>
                <a:rPr lang="en-US" altLang="ru-RU" sz="2000" dirty="0">
                  <a:latin typeface="Times New Roman" pitchFamily="18" charset="0"/>
                </a:rPr>
                <a:t> </a:t>
              </a:r>
              <a:r>
                <a:rPr lang="uk-UA" altLang="ru-RU" sz="2000" dirty="0">
                  <a:latin typeface="Times New Roman" pitchFamily="18" charset="0"/>
                </a:rPr>
                <a:t>засоби виробництва –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2000" dirty="0">
                  <a:latin typeface="Times New Roman" pitchFamily="18" charset="0"/>
                </a:rPr>
                <a:t>предмет праці (сировина,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2000" dirty="0">
                  <a:latin typeface="Times New Roman" pitchFamily="18" charset="0"/>
                </a:rPr>
                <a:t>матеріали;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2000" dirty="0">
                  <a:latin typeface="Times New Roman" pitchFamily="18" charset="0"/>
                </a:rPr>
                <a:t>в)</a:t>
              </a:r>
              <a:r>
                <a:rPr lang="en-US" altLang="ru-RU" sz="2000" dirty="0">
                  <a:latin typeface="Times New Roman" pitchFamily="18" charset="0"/>
                </a:rPr>
                <a:t> </a:t>
              </a:r>
              <a:r>
                <a:rPr lang="uk-UA" altLang="ru-RU" sz="2000" dirty="0">
                  <a:latin typeface="Times New Roman" pitchFamily="18" charset="0"/>
                </a:rPr>
                <a:t>наукове знання;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2000" dirty="0">
                  <a:latin typeface="Times New Roman" pitchFamily="18" charset="0"/>
                </a:rPr>
                <a:t>г)</a:t>
              </a:r>
              <a:r>
                <a:rPr lang="en-US" altLang="ru-RU" sz="2000" dirty="0">
                  <a:latin typeface="Times New Roman" pitchFamily="18" charset="0"/>
                </a:rPr>
                <a:t> </a:t>
              </a:r>
              <a:r>
                <a:rPr lang="uk-UA" altLang="ru-RU" sz="2000" dirty="0">
                  <a:latin typeface="Times New Roman" pitchFamily="18" charset="0"/>
                </a:rPr>
                <a:t>технології (методи </a:t>
              </a:r>
              <a:r>
                <a:rPr lang="uk-UA" altLang="ru-RU" sz="2000" dirty="0" err="1">
                  <a:latin typeface="Times New Roman" pitchFamily="18" charset="0"/>
                </a:rPr>
                <a:t>застосу</a:t>
              </a:r>
              <a:r>
                <a:rPr lang="uk-UA" altLang="ru-RU" sz="2000" dirty="0">
                  <a:latin typeface="Times New Roman" pitchFamily="18" charset="0"/>
                </a:rPr>
                <a:t>-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2000" dirty="0" err="1">
                  <a:latin typeface="Times New Roman" pitchFamily="18" charset="0"/>
                </a:rPr>
                <a:t>вання</a:t>
              </a:r>
              <a:r>
                <a:rPr lang="uk-UA" altLang="ru-RU" sz="2000" dirty="0">
                  <a:latin typeface="Times New Roman" pitchFamily="18" charset="0"/>
                </a:rPr>
                <a:t> засобів виробництва);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2000" dirty="0">
                  <a:latin typeface="Times New Roman" pitchFamily="18" charset="0"/>
                </a:rPr>
                <a:t>д)</a:t>
              </a:r>
              <a:r>
                <a:rPr lang="en-US" altLang="ru-RU" sz="2000" dirty="0">
                  <a:latin typeface="Times New Roman" pitchFamily="18" charset="0"/>
                </a:rPr>
                <a:t> </a:t>
              </a:r>
              <a:r>
                <a:rPr lang="uk-UA" altLang="ru-RU" sz="2000" dirty="0">
                  <a:latin typeface="Times New Roman" pitchFamily="18" charset="0"/>
                </a:rPr>
                <a:t>виробничо-економічна </a:t>
              </a:r>
              <a:r>
                <a:rPr lang="uk-UA" altLang="ru-RU" sz="2000" dirty="0" err="1">
                  <a:latin typeface="Times New Roman" pitchFamily="18" charset="0"/>
                </a:rPr>
                <a:t>інфра</a:t>
              </a:r>
              <a:r>
                <a:rPr lang="uk-UA" altLang="ru-RU" sz="2000" dirty="0">
                  <a:latin typeface="Times New Roman" pitchFamily="18" charset="0"/>
                </a:rPr>
                <a:t>-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2000" dirty="0">
                  <a:latin typeface="Times New Roman" pitchFamily="18" charset="0"/>
                </a:rPr>
                <a:t>структура</a:t>
              </a:r>
              <a:endParaRPr lang="ru-RU" altLang="ru-RU" sz="2000" dirty="0">
                <a:latin typeface="Times New Roman" pitchFamily="18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7824192" y="2610232"/>
              <a:ext cx="4032448" cy="3560064"/>
            </a:xfrm>
            <a:prstGeom prst="rect">
              <a:avLst/>
            </a:prstGeom>
            <a:solidFill>
              <a:srgbClr val="FC510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2000" b="1" i="1" dirty="0">
                  <a:latin typeface="Times New Roman" pitchFamily="18" charset="0"/>
                </a:rPr>
                <a:t>Виробничі відносини: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2000" dirty="0">
                  <a:latin typeface="Times New Roman" pitchFamily="18" charset="0"/>
                </a:rPr>
                <a:t>а) економічні (або відноси-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2000" dirty="0" err="1">
                  <a:latin typeface="Times New Roman" pitchFamily="18" charset="0"/>
                </a:rPr>
                <a:t>ни</a:t>
              </a:r>
              <a:r>
                <a:rPr lang="uk-UA" altLang="ru-RU" sz="2000" dirty="0">
                  <a:latin typeface="Times New Roman" pitchFamily="18" charset="0"/>
                </a:rPr>
                <a:t> власності на засоби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2000" dirty="0">
                  <a:latin typeface="Times New Roman" pitchFamily="18" charset="0"/>
                </a:rPr>
                <a:t>виробництва;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2000" dirty="0">
                  <a:latin typeface="Times New Roman" pitchFamily="18" charset="0"/>
                </a:rPr>
                <a:t>б) відносини, що скла-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2000" dirty="0">
                  <a:latin typeface="Times New Roman" pitchFamily="18" charset="0"/>
                </a:rPr>
                <a:t>даються в процесі обміну,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2000" dirty="0">
                  <a:latin typeface="Times New Roman" pitchFamily="18" charset="0"/>
                </a:rPr>
                <a:t>розподілу, споживання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2000" dirty="0">
                  <a:latin typeface="Times New Roman" pitchFamily="18" charset="0"/>
                </a:rPr>
                <a:t>матеріальних благ;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2000" dirty="0">
                  <a:latin typeface="Times New Roman" pitchFamily="18" charset="0"/>
                </a:rPr>
                <a:t>в) виробничо-технічні - між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2000" dirty="0">
                  <a:latin typeface="Times New Roman" pitchFamily="18" charset="0"/>
                </a:rPr>
                <a:t>галузями виробництва, під-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2000" dirty="0">
                  <a:latin typeface="Times New Roman" pitchFamily="18" charset="0"/>
                </a:rPr>
                <a:t>розділами, керівництвом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2000" dirty="0">
                  <a:latin typeface="Times New Roman" pitchFamily="18" charset="0"/>
                </a:rPr>
                <a:t>та підлеглими</a:t>
              </a:r>
              <a:endParaRPr lang="ru-RU" altLang="ru-RU" sz="2000" dirty="0">
                <a:latin typeface="Times New Roman" pitchFamily="18" charset="0"/>
              </a:endParaRPr>
            </a:p>
          </p:txBody>
        </p:sp>
        <p:sp>
          <p:nvSpPr>
            <p:cNvPr id="8" name="Выноска со стрелкой вправо 7"/>
            <p:cNvSpPr/>
            <p:nvPr/>
          </p:nvSpPr>
          <p:spPr>
            <a:xfrm>
              <a:off x="7411224" y="4576067"/>
              <a:ext cx="432047" cy="457200"/>
            </a:xfrm>
            <a:prstGeom prst="right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Выноска со стрелкой влево 8"/>
            <p:cNvSpPr/>
            <p:nvPr/>
          </p:nvSpPr>
          <p:spPr>
            <a:xfrm>
              <a:off x="4295799" y="4576067"/>
              <a:ext cx="432048" cy="457200"/>
            </a:xfrm>
            <a:prstGeom prst="left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956916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матеріального виробництва як виробництва людини. Структура суспільного виробництва</a:t>
            </a:r>
            <a:endParaRPr lang="uk-UA" sz="24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Матеріальне виробництво </a:t>
            </a:r>
            <a:r>
              <a:rPr lang="uk-UA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це трудова діяльність суспільства щодо перетворення природи з метою створення предметів, що задовольняють матеріальні потреби суспільства (їжа, одяг, житло).</a:t>
            </a:r>
          </a:p>
          <a:p>
            <a:pPr algn="just"/>
            <a:r>
              <a:rPr lang="uk-UA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Матеріальне виробництво спрямоване на освоєння природи, навколишнього середовища, у своєму розвитку пройшло три етапи:</a:t>
            </a:r>
          </a:p>
          <a:p>
            <a:pPr algn="just"/>
            <a:r>
              <a:rPr lang="uk-UA" sz="24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1-й до початку ХVIII  ст. </a:t>
            </a:r>
            <a:r>
              <a:rPr lang="uk-UA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аграрне виробництво;</a:t>
            </a:r>
          </a:p>
          <a:p>
            <a:pPr algn="just"/>
            <a:r>
              <a:rPr lang="uk-UA" sz="24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2-й XVIII – середина ХХ ст.</a:t>
            </a:r>
            <a:r>
              <a:rPr lang="uk-UA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промислове виробництво;</a:t>
            </a:r>
          </a:p>
          <a:p>
            <a:pPr algn="just"/>
            <a:r>
              <a:rPr lang="uk-UA" sz="24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3-й із середини ХХ ст. до сьогодення </a:t>
            </a:r>
            <a:r>
              <a:rPr lang="uk-UA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пріоритетність виробництва знань, ідей, інформації.</a:t>
            </a:r>
          </a:p>
          <a:p>
            <a:pPr algn="just"/>
            <a:endParaRPr lang="uk-UA" sz="24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941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36525"/>
            <a:ext cx="11189208" cy="631571"/>
          </a:xfrm>
        </p:spPr>
        <p:txBody>
          <a:bodyPr>
            <a:normAutofit/>
          </a:bodyPr>
          <a:lstStyle/>
          <a:p>
            <a:r>
              <a:rPr lang="uk-UA" sz="3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592" y="768096"/>
            <a:ext cx="7708392" cy="5934456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uk-UA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 елементом </a:t>
            </a:r>
            <a:r>
              <a:rPr lang="uk-UA" sz="20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продуктивных</a:t>
            </a:r>
            <a:r>
              <a:rPr lang="uk-UA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 є </a:t>
            </a:r>
            <a:r>
              <a:rPr lang="uk-UA" sz="20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техніка</a:t>
            </a:r>
            <a:r>
              <a:rPr lang="uk-UA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(від грецького „</a:t>
            </a:r>
            <a:r>
              <a:rPr lang="uk-UA" sz="2000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техне</a:t>
            </a:r>
            <a:r>
              <a:rPr lang="uk-UA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– вміння, майстерність). У процесі розвитку техніки людина передає поступово все більше своїх технологічних функцій технічним засобам. Технічний розвиток іде в напрямку звільнення людини від важкої фізичної праці, інтелектуалізації матеріального виробництва, росту продуктивності праці. Технічний розвиток впливає і на соціальну сферу життя суспільства, політику, духовну культуру. Він створює умови для реалізації сутнісних сил людини, тобто є прогресивним.</a:t>
            </a:r>
          </a:p>
          <a:p>
            <a:pPr marL="0" indent="0" algn="just">
              <a:buNone/>
            </a:pPr>
            <a:r>
              <a:rPr lang="uk-UA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розвитку техніки виділяють етапи: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неолітична революція VІІІ тис. до н. е. – перехід від збирання, рибальства до виробництва (землеробство, скотарство);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промислова революція другої половини ХVІІ - початку ХІХ ст. у Європі – виникнення і запровадження у виробництво машин.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науково-технічна революція.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6176" y="768096"/>
            <a:ext cx="3686051" cy="19046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072" y="4379024"/>
            <a:ext cx="3664870" cy="23235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2786" y="2672715"/>
            <a:ext cx="3699442" cy="207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64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0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ТЕХНОЛОГІЧНІ ЗАСОБИ ВИРОБНИЦТВА</a:t>
            </a:r>
            <a:endParaRPr lang="uk-UA" sz="2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240" y="1854150"/>
            <a:ext cx="10515600" cy="4351338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908851" y="1436329"/>
            <a:ext cx="10114075" cy="4659672"/>
            <a:chOff x="421336" y="1312612"/>
            <a:chExt cx="10114075" cy="4606031"/>
          </a:xfrm>
        </p:grpSpPr>
        <p:sp>
          <p:nvSpPr>
            <p:cNvPr id="5" name="Овал 4"/>
            <p:cNvSpPr/>
            <p:nvPr/>
          </p:nvSpPr>
          <p:spPr>
            <a:xfrm>
              <a:off x="421336" y="1312612"/>
              <a:ext cx="3600400" cy="11106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Привласнюючий</a:t>
              </a:r>
              <a:endPara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2234033" y="2091384"/>
              <a:ext cx="3575407" cy="13610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Аграрно-ремісничий</a:t>
              </a:r>
              <a:endPara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3923263" y="3439871"/>
              <a:ext cx="4153446" cy="11625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Індустріальний</a:t>
              </a:r>
              <a:endPara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6312024" y="4553681"/>
              <a:ext cx="4223387" cy="13649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Інформаційно-</a:t>
              </a:r>
              <a:r>
                <a:rPr lang="uk-UA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</a:t>
              </a:r>
              <a:r>
                <a: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’</a:t>
              </a:r>
              <a:r>
                <a:rPr lang="uk-UA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ютерний</a:t>
              </a:r>
              <a:endPara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Выгнутая вверх стрелка 8"/>
            <p:cNvSpPr/>
            <p:nvPr/>
          </p:nvSpPr>
          <p:spPr>
            <a:xfrm>
              <a:off x="2567608" y="1359863"/>
              <a:ext cx="1355655" cy="731521"/>
            </a:xfrm>
            <a:prstGeom prst="curvedDownArrow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Выгнутая вверх стрелка 9"/>
            <p:cNvSpPr/>
            <p:nvPr/>
          </p:nvSpPr>
          <p:spPr>
            <a:xfrm>
              <a:off x="4466908" y="2708350"/>
              <a:ext cx="1355655" cy="731521"/>
            </a:xfrm>
            <a:prstGeom prst="curvedDownArrow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6456040" y="3870897"/>
              <a:ext cx="1355655" cy="731521"/>
            </a:xfrm>
            <a:prstGeom prst="curvedDownArrow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2910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344" y="5937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3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1936" y="2200529"/>
            <a:ext cx="10515600" cy="2929255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uk-UA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культури у філософії. Культура як символічний світ людського буття.</a:t>
            </a:r>
          </a:p>
          <a:p>
            <a:pPr marL="457200" indent="-457200">
              <a:buAutoNum type="arabicPeriod"/>
            </a:pPr>
            <a:r>
              <a:rPr lang="uk-UA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суспільного виробництва. Матеріальна культура суспільства та її структура. </a:t>
            </a:r>
          </a:p>
          <a:p>
            <a:pPr marL="457200" indent="-457200">
              <a:buAutoNum type="arabicPeriod"/>
            </a:pPr>
            <a:r>
              <a:rPr lang="uk-UA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та основні етапи науково-технічного прогресу. Сутнісні риси інформаційного суспільства.</a:t>
            </a:r>
          </a:p>
          <a:p>
            <a:pPr marL="0" indent="0">
              <a:buNone/>
            </a:pPr>
            <a:endParaRPr lang="uk-UA" sz="24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4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984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99744"/>
            <a:ext cx="10515600" cy="1353312"/>
          </a:xfrm>
        </p:spPr>
        <p:txBody>
          <a:bodyPr>
            <a:normAutofit/>
          </a:bodyPr>
          <a:lstStyle/>
          <a:p>
            <a:br>
              <a:rPr lang="uk-UA" sz="20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«Економічні епохи відрізняються не тим, що виробляється, а тим, як виробляється, якими засобами праці» </a:t>
            </a:r>
            <a:r>
              <a:rPr lang="uk-UA" sz="20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 Маркс</a:t>
            </a:r>
            <a:br>
              <a:rPr lang="uk-UA" sz="20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3816" y="2301113"/>
            <a:ext cx="10515600" cy="4351338"/>
          </a:xfrm>
        </p:spPr>
        <p:txBody>
          <a:bodyPr/>
          <a:lstStyle/>
          <a:p>
            <a:pPr algn="just"/>
            <a:endParaRPr lang="uk-UA" sz="20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0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0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Науково-технічний прогрес (НТП) </a:t>
            </a:r>
            <a:r>
              <a:rPr lang="uk-UA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вузькому розумінні означає безперервний взаємозумовлений процес розвитку науки і техніки; у ширшому суттєво-змістовому значенні — це постійний процес створення нових і вдосконалення застосовуваних технологій, засобів виробництва і кінцевої продукції з використанням досягнень науки.</a:t>
            </a:r>
          </a:p>
          <a:p>
            <a:pPr algn="just"/>
            <a:endParaRPr lang="uk-UA" sz="2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583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2571"/>
          </a:xfrm>
        </p:spPr>
        <p:txBody>
          <a:bodyPr>
            <a:normAutofit/>
          </a:bodyPr>
          <a:lstStyle/>
          <a:p>
            <a:pPr algn="ctr"/>
            <a:r>
              <a:rPr lang="uk-UA" sz="20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Етапи науково-технічного прогресу</a:t>
            </a:r>
            <a:br>
              <a:rPr lang="uk-UA" sz="20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1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етап                                                             ІІ етап                                                        ІІІ етап    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8952" y="1170432"/>
            <a:ext cx="10515600" cy="4592003"/>
          </a:xfrm>
        </p:spPr>
        <p:txBody>
          <a:bodyPr/>
          <a:lstStyle/>
          <a:p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11936" y="1267968"/>
            <a:ext cx="3194304" cy="3523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І</a:t>
            </a:r>
          </a:p>
          <a:p>
            <a:pPr algn="ctr"/>
            <a:endParaRPr lang="uk-UA" dirty="0"/>
          </a:p>
          <a:p>
            <a:pPr algn="ctr"/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 до мануфактурного виробництва </a:t>
            </a:r>
          </a:p>
          <a:p>
            <a:pPr algn="ctr"/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(Х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– XVIII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ст.)</a:t>
            </a:r>
          </a:p>
          <a:p>
            <a:pPr algn="ctr"/>
            <a:endParaRPr lang="uk-UA" sz="2000" dirty="0"/>
          </a:p>
          <a:p>
            <a:pPr algn="ctr"/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11040" y="1267968"/>
            <a:ext cx="3011424" cy="36088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язаний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виникненням машинного виробництва (кінець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 –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початок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772400" y="1322832"/>
            <a:ext cx="2749296" cy="3499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Збігається з початком сучасної НТР.  Характерна риса  - використання науки і техніки в усіх галузях  економіки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696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2571"/>
          </a:xfrm>
        </p:spPr>
        <p:txBody>
          <a:bodyPr>
            <a:noAutofit/>
          </a:bodyPr>
          <a:lstStyle/>
          <a:p>
            <a:pPr algn="just"/>
            <a:br>
              <a:rPr lang="uk-UA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92352"/>
            <a:ext cx="10515600" cy="5462016"/>
          </a:xfrm>
        </p:spPr>
        <p:txBody>
          <a:bodyPr/>
          <a:lstStyle/>
          <a:p>
            <a:pPr marL="0" indent="0">
              <a:buNone/>
            </a:pPr>
            <a:r>
              <a:rPr lang="uk-UA" noProof="0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14272" y="1182624"/>
            <a:ext cx="2596896" cy="1895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Наука перетворюється на безпосередньо продуктивну силу суспільства внаслідок посилення її зв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язку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виробництвом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14272" y="3194304"/>
            <a:ext cx="2596896" cy="1548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Відбуваються фундаментальні зміни в техніці і технологічних способах виробництва(лазерні, плазмові технології</a:t>
            </a:r>
            <a:r>
              <a:rPr lang="uk-UA" dirty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89888" y="4864608"/>
            <a:ext cx="2621280" cy="1840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Підвищується економічна  і соціальна роль  інформаційної діяльності в науковій організації праці  та управлінні суспільним прогресом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83296" y="1182624"/>
            <a:ext cx="2560320" cy="1895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являються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суттєві можливості докорінного перетворення предметів праці, створення принципово нових  видів матеріалів  з наперед заданими властивостями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32064" y="3194304"/>
            <a:ext cx="2511552" cy="1670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 у взаємодіях матеріального виробництва і навколишнього середовища , природи і людини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83296" y="5018532"/>
            <a:ext cx="2560320" cy="1687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Удосконалюється характер і зміст праці, відбувається поєднання розумових, фізичних і психологічних знань людини з перевагою творчих елементів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4523232" y="1975104"/>
            <a:ext cx="3023616" cy="276758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Характерні риси НТП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591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2571"/>
          </a:xfrm>
        </p:spPr>
        <p:txBody>
          <a:bodyPr>
            <a:normAutofit/>
          </a:bodyPr>
          <a:lstStyle/>
          <a:p>
            <a:pPr algn="ctr"/>
            <a:r>
              <a:rPr lang="uk-UA" sz="1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92608"/>
            <a:ext cx="10515600" cy="5884355"/>
          </a:xfrm>
        </p:spPr>
        <p:txBody>
          <a:bodyPr>
            <a:normAutofit/>
          </a:bodyPr>
          <a:lstStyle/>
          <a:p>
            <a:pPr algn="just"/>
            <a:r>
              <a:rPr lang="uk-UA" sz="20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НТР це переворот у продуктивних силах сучасного суспільства, в результаті якого здійснюється перехід від машинного до комплексно-автоматизованого виробництва.  Змінюється місце, роль і значення основної продуктивної сили в суспільному виробництві.</a:t>
            </a:r>
            <a:endParaRPr lang="uk-UA" sz="2000" noProof="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8512" y="1938528"/>
            <a:ext cx="2828544" cy="3596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  <a:p>
            <a:pPr algn="ctr"/>
            <a:endParaRPr lang="uk-UA" sz="1600" b="1" dirty="0">
              <a:solidFill>
                <a:schemeClr val="tx1"/>
              </a:solidFill>
            </a:endParaRPr>
          </a:p>
          <a:p>
            <a:pPr algn="ctr"/>
            <a:endParaRPr lang="uk-UA" sz="1600" b="1" dirty="0">
              <a:solidFill>
                <a:schemeClr val="tx1"/>
              </a:solidFill>
            </a:endParaRPr>
          </a:p>
          <a:p>
            <a:pPr algn="ctr"/>
            <a:endParaRPr lang="uk-UA" sz="1600" b="1" dirty="0">
              <a:solidFill>
                <a:schemeClr val="tx1"/>
              </a:solidFill>
            </a:endParaRPr>
          </a:p>
          <a:p>
            <a:pPr algn="ctr"/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Еволюційна</a:t>
            </a:r>
          </a:p>
          <a:p>
            <a:pPr algn="ctr"/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Поступові, переважно кількісні та частково  якісні зміни  у розвитку науки  і техніки, вдосконалення традиційних  видів техніки та виробництва</a:t>
            </a:r>
          </a:p>
          <a:p>
            <a:pPr algn="ctr"/>
            <a:endParaRPr lang="uk-UA" dirty="0"/>
          </a:p>
          <a:p>
            <a:pPr algn="ctr"/>
            <a:endParaRPr lang="uk-UA" dirty="0"/>
          </a:p>
          <a:p>
            <a:pPr algn="ctr"/>
            <a:endParaRPr lang="uk-UA" dirty="0"/>
          </a:p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913376" y="2255520"/>
            <a:ext cx="1944624" cy="28529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 розвитку науково-технічного прогресу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796784" y="1938528"/>
            <a:ext cx="2529840" cy="3462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Революційна</a:t>
            </a:r>
          </a:p>
          <a:p>
            <a:pPr algn="ctr"/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Поява принципово нових технічних засобів виробництва та їх практичне застосування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6858000" y="43418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3864863" y="4341876"/>
            <a:ext cx="104851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200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811"/>
          </a:xfrm>
        </p:spPr>
        <p:txBody>
          <a:bodyPr>
            <a:normAutofit/>
          </a:bodyPr>
          <a:lstStyle/>
          <a:p>
            <a:r>
              <a:rPr lang="uk-UA" sz="2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Тенденції розвитку сучасних технологій: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38784"/>
            <a:ext cx="10515600" cy="53888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uk-UA" sz="2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Хімізація виробництва;</a:t>
            </a:r>
          </a:p>
          <a:p>
            <a:pPr marL="0" indent="0" algn="just">
              <a:buNone/>
            </a:pPr>
            <a:r>
              <a:rPr lang="uk-UA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Біологізація</a:t>
            </a:r>
            <a:r>
              <a:rPr lang="uk-UA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виробництва;</a:t>
            </a:r>
          </a:p>
          <a:p>
            <a:pPr marL="0" indent="0" algn="just">
              <a:buNone/>
            </a:pPr>
            <a:r>
              <a:rPr lang="uk-UA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Освоєння навколишнього простору;</a:t>
            </a:r>
          </a:p>
          <a:p>
            <a:pPr marL="0" indent="0" algn="just">
              <a:buNone/>
            </a:pPr>
            <a:r>
              <a:rPr lang="uk-UA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Використання в нових технологічних процесах засобів мікроелектроніки;</a:t>
            </a:r>
          </a:p>
          <a:p>
            <a:pPr algn="just">
              <a:buFontTx/>
              <a:buChar char="-"/>
            </a:pPr>
            <a:r>
              <a:rPr lang="uk-UA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в нових технологічних процесах засобів мікроелектроніки. Основою автоматизації виступає комп'ютерна техніка;</a:t>
            </a:r>
          </a:p>
          <a:p>
            <a:pPr algn="just">
              <a:buFontTx/>
              <a:buChar char="-"/>
            </a:pPr>
            <a:r>
              <a:rPr lang="uk-UA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Електрифікація промисловості</a:t>
            </a:r>
          </a:p>
          <a:p>
            <a:pPr marL="0" indent="0" algn="just">
              <a:buNone/>
            </a:pPr>
            <a:r>
              <a:rPr lang="uk-UA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uk-UA" sz="2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074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472" y="620688"/>
            <a:ext cx="8496944" cy="432048"/>
          </a:xfrm>
        </p:spPr>
        <p:txBody>
          <a:bodyPr/>
          <a:lstStyle/>
          <a:p>
            <a:pPr algn="ctr"/>
            <a:r>
              <a:rPr lang="uk-UA" sz="2000" b="1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Сутнісні риси інформаційного суспільства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7334" y="1484784"/>
            <a:ext cx="4184035" cy="4556577"/>
          </a:xfrm>
        </p:spPr>
        <p:txBody>
          <a:bodyPr/>
          <a:lstStyle/>
          <a:p>
            <a:r>
              <a:rPr lang="uk-UA" sz="2000" b="1" i="1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Інформаційне суспільство </a:t>
            </a:r>
            <a:r>
              <a:rPr lang="uk-UA" sz="2000" b="1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0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концепція, що визначає головним фактором розвитку суспільства виробництво та використання науково-технічної та іншої інформації. </a:t>
            </a:r>
          </a:p>
          <a:p>
            <a:r>
              <a:rPr lang="uk-UA" sz="20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 інформаційного суспільства є різновидом теорії </a:t>
            </a:r>
            <a:r>
              <a:rPr lang="uk-UA" sz="2000" i="1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постіндустріального суспільства</a:t>
            </a:r>
            <a:r>
              <a:rPr lang="uk-UA" sz="20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засновниками якої </a:t>
            </a:r>
            <a:r>
              <a:rPr lang="uk-UA" sz="2000" i="1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З. </a:t>
            </a:r>
            <a:r>
              <a:rPr lang="uk-UA" sz="2000" i="1" noProof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Бжезинський</a:t>
            </a:r>
            <a:r>
              <a:rPr lang="uk-UA" sz="2000" i="1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Д. Белл, О. </a:t>
            </a:r>
            <a:r>
              <a:rPr lang="uk-UA" sz="2000" i="1" noProof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Тоффлер</a:t>
            </a:r>
            <a:r>
              <a:rPr lang="uk-UA" i="1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303912" y="1196752"/>
            <a:ext cx="5472608" cy="5256584"/>
          </a:xfrm>
        </p:spPr>
        <p:txBody>
          <a:bodyPr/>
          <a:lstStyle/>
          <a:p>
            <a:pPr algn="just"/>
            <a:r>
              <a:rPr lang="uk-UA" sz="20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єдиний інформаційний простір;</a:t>
            </a:r>
          </a:p>
          <a:p>
            <a:pPr algn="just"/>
            <a:r>
              <a:rPr lang="uk-UA" sz="20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домінування в економіці нових технологічних </a:t>
            </a:r>
            <a:r>
              <a:rPr lang="uk-UA" sz="2000" noProof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устроїв</a:t>
            </a:r>
            <a:r>
              <a:rPr lang="uk-UA" sz="20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базуються на масовому використанні інформаційних технологій;  </a:t>
            </a:r>
          </a:p>
          <a:p>
            <a:pPr algn="just"/>
            <a:r>
              <a:rPr lang="uk-UA" sz="20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провідна роль інформаційних ресурсів в забезпеченні стійкого розвитку суспільства;</a:t>
            </a:r>
          </a:p>
          <a:p>
            <a:pPr algn="just"/>
            <a:r>
              <a:rPr lang="uk-UA" sz="20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 рівень освіти, обумовлений розширенням можливостей систем інформаційного обміну на міжнародному, національному і регіональному рівнях;</a:t>
            </a:r>
          </a:p>
          <a:p>
            <a:pPr algn="just"/>
            <a:r>
              <a:rPr lang="uk-UA" sz="20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цінність ресурсів людського життя переміщується з грошей і статусу до цінності вільного часу та енергії</a:t>
            </a:r>
            <a:r>
              <a:rPr lang="uk-UA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441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9680" y="510960"/>
            <a:ext cx="8596668" cy="513168"/>
          </a:xfrm>
        </p:spPr>
        <p:txBody>
          <a:bodyPr/>
          <a:lstStyle/>
          <a:p>
            <a:pPr algn="ctr"/>
            <a:r>
              <a:rPr lang="uk-UA" sz="2000" b="1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Сутнісні риси інформаційного суспільства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7334" y="1484784"/>
            <a:ext cx="4184035" cy="4556577"/>
          </a:xfrm>
        </p:spPr>
        <p:txBody>
          <a:bodyPr>
            <a:normAutofit/>
          </a:bodyPr>
          <a:lstStyle/>
          <a:p>
            <a:pPr algn="just"/>
            <a:r>
              <a:rPr lang="uk-UA" sz="2400" b="1" i="1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Інформаційне суспільство </a:t>
            </a:r>
            <a:r>
              <a:rPr lang="uk-UA" sz="2400" b="1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дало людині широке коло діяльності та можливостей, за допомогою чого людина отримала здатність вести активне життя, не відходячи від комп'ютера.  </a:t>
            </a:r>
          </a:p>
          <a:p>
            <a:pPr marL="137160" indent="0">
              <a:buNone/>
            </a:pPr>
            <a:endParaRPr lang="uk-UA" sz="2400" i="1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087888" y="1052736"/>
            <a:ext cx="6552728" cy="5567520"/>
          </a:xfrm>
        </p:spPr>
        <p:txBody>
          <a:bodyPr/>
          <a:lstStyle/>
          <a:p>
            <a:pPr algn="just"/>
            <a:r>
              <a:rPr lang="uk-UA" sz="20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Вільний доступ до всієї інформації, що не становить державної чи іншої таємниці. Поширення процесів </a:t>
            </a:r>
            <a:r>
              <a:rPr lang="uk-UA" sz="2000" noProof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цифровізації</a:t>
            </a:r>
            <a:r>
              <a:rPr lang="uk-UA" sz="20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діяльності (</a:t>
            </a:r>
            <a:r>
              <a:rPr lang="uk-UA" sz="2000" noProof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діджиталізація</a:t>
            </a:r>
            <a:r>
              <a:rPr lang="uk-UA" sz="20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uk-UA" sz="20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вільного спілкування між людьми різних країн у реальному часі. Змога поділитися своїми творчими надбаннями, не витрачаючи на це фінансових ресурсів. Зміна характеру міжособистісних відносин.</a:t>
            </a:r>
          </a:p>
          <a:p>
            <a:r>
              <a:rPr lang="uk-UA" sz="20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Змінилися форми роботи, створюється потреба у спеціалізованих комп'ютерних знаннях для виконання трудової функції. </a:t>
            </a:r>
          </a:p>
          <a:p>
            <a:r>
              <a:rPr lang="uk-UA" sz="20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Послаблення ролі традиційних державних ієрархічних соціальних структур, посилення ролі культурних, релігійних та ін. меншин, децентралізація управлінських структур (концепція «</a:t>
            </a:r>
            <a:r>
              <a:rPr lang="uk-UA" sz="2000" noProof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теледемократії</a:t>
            </a:r>
            <a:r>
              <a:rPr lang="uk-UA" sz="20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  </a:t>
            </a:r>
          </a:p>
          <a:p>
            <a:endParaRPr lang="uk-UA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647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27448" y="62068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uk-UA" sz="2400" b="1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Пріоритети у суспільствах різного типу</a:t>
            </a:r>
            <a:br>
              <a:rPr lang="uk-UA" sz="2400" b="1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b="1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767408" y="1340768"/>
            <a:ext cx="4185623" cy="864096"/>
          </a:xfrm>
        </p:spPr>
        <p:txBody>
          <a:bodyPr/>
          <a:lstStyle/>
          <a:p>
            <a:pPr algn="ctr"/>
            <a:r>
              <a:rPr lang="uk-UA" b="1" noProof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Індустріальний тип суспільства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675745" y="2132856"/>
            <a:ext cx="4185623" cy="3908507"/>
          </a:xfrm>
        </p:spPr>
        <p:txBody>
          <a:bodyPr/>
          <a:lstStyle/>
          <a:p>
            <a:r>
              <a:rPr lang="uk-UA" sz="20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 виробничий ресурс: </a:t>
            </a:r>
            <a:r>
              <a:rPr lang="uk-UA" sz="2000" i="1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енергія. </a:t>
            </a:r>
          </a:p>
          <a:p>
            <a:r>
              <a:rPr lang="uk-UA" sz="20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виробничої діяльності: </a:t>
            </a:r>
            <a:r>
              <a:rPr lang="uk-UA" sz="2000" i="1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виробництво.</a:t>
            </a:r>
          </a:p>
          <a:p>
            <a:r>
              <a:rPr lang="uk-UA" sz="20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Технологія: </a:t>
            </a:r>
            <a:r>
              <a:rPr lang="uk-UA" sz="2000" i="1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капіталомістка.</a:t>
            </a:r>
          </a:p>
          <a:p>
            <a:r>
              <a:rPr lang="uk-UA" sz="20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 взаємодії: </a:t>
            </a:r>
            <a:r>
              <a:rPr lang="uk-UA" sz="2000" i="1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людина-перетворена людиною природа.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idx="3"/>
          </p:nvPr>
        </p:nvSpPr>
        <p:spPr>
          <a:xfrm>
            <a:off x="5088383" y="1268761"/>
            <a:ext cx="4185618" cy="576064"/>
          </a:xfrm>
        </p:spPr>
        <p:txBody>
          <a:bodyPr/>
          <a:lstStyle/>
          <a:p>
            <a:pPr algn="ctr"/>
            <a:r>
              <a:rPr lang="uk-UA" b="1" noProof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Інформаційне суспільство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idx="4"/>
          </p:nvPr>
        </p:nvSpPr>
        <p:spPr>
          <a:xfrm>
            <a:off x="5076508" y="2060848"/>
            <a:ext cx="4185617" cy="3888432"/>
          </a:xfrm>
        </p:spPr>
        <p:txBody>
          <a:bodyPr/>
          <a:lstStyle/>
          <a:p>
            <a:r>
              <a:rPr lang="uk-UA" sz="20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 виробничий ресурс: </a:t>
            </a:r>
            <a:r>
              <a:rPr lang="uk-UA" sz="2000" i="1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знання.</a:t>
            </a:r>
          </a:p>
          <a:p>
            <a:r>
              <a:rPr lang="uk-UA" sz="20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виробничої діяльності</a:t>
            </a:r>
            <a:r>
              <a:rPr lang="uk-UA" sz="2000" i="1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обробка.</a:t>
            </a:r>
          </a:p>
          <a:p>
            <a:r>
              <a:rPr lang="uk-UA" sz="20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Технологія: </a:t>
            </a:r>
            <a:r>
              <a:rPr lang="uk-UA" sz="2000" i="1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наукомістка.</a:t>
            </a:r>
          </a:p>
          <a:p>
            <a:r>
              <a:rPr lang="uk-UA" sz="20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 взаємодії: </a:t>
            </a:r>
            <a:r>
              <a:rPr lang="uk-UA" sz="2000" i="1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людина-людина</a:t>
            </a:r>
            <a:r>
              <a:rPr lang="uk-UA" i="1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23392" y="4797152"/>
            <a:ext cx="11089232" cy="1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Кожному з цих типів суспільств відповідає свій як матеріальний базис, так і своя надбудова, у т. ч. особливості духовної культури.</a:t>
            </a:r>
          </a:p>
          <a:p>
            <a:pPr algn="just"/>
            <a:r>
              <a:rPr lang="uk-UA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«Для того, щоб запанував капіталізм, перед цим повинне ствердження духу капіталізму, підґрунтям якого є протестантська етика»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 М. Вебером).</a:t>
            </a:r>
          </a:p>
          <a:p>
            <a:pPr algn="just"/>
            <a:r>
              <a:rPr lang="uk-UA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«Для повноцінного функціонування інформаційного суспільства необхідно панування духу </a:t>
            </a:r>
            <a:r>
              <a:rPr lang="uk-UA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інформаційності</a:t>
            </a:r>
            <a:r>
              <a:rPr lang="uk-UA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підґрунтям якого є етика відповідальності»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 Г. </a:t>
            </a:r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Йонасом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470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106" y="102152"/>
            <a:ext cx="8596668" cy="576064"/>
          </a:xfrm>
        </p:spPr>
        <p:txBody>
          <a:bodyPr/>
          <a:lstStyle/>
          <a:p>
            <a:pPr algn="ctr"/>
            <a:r>
              <a:rPr lang="uk-UA" sz="2800" b="1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Духовне виробництво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15880" y="1101012"/>
            <a:ext cx="7176120" cy="5486400"/>
          </a:xfrm>
        </p:spPr>
        <p:txBody>
          <a:bodyPr>
            <a:normAutofit lnSpcReduction="10000"/>
          </a:bodyPr>
          <a:lstStyle/>
          <a:p>
            <a:r>
              <a:rPr lang="uk-UA" sz="2000" b="1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Духовне виробництво </a:t>
            </a:r>
            <a:r>
              <a:rPr lang="uk-UA" sz="20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0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 діяльність суспільства що забезпечує формування свідомості в її конкретно-історичних формах, створення предметів, які задовольняють духовні потреби людини. Воно передбачає виробництво духовних цінностей (ідей, ідеалів, уявлень, наукового знання тощо).  </a:t>
            </a:r>
          </a:p>
          <a:p>
            <a:r>
              <a:rPr lang="uk-UA" sz="2000" b="1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духовного виробництва</a:t>
            </a:r>
            <a:r>
              <a:rPr lang="uk-UA" sz="20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тісно пов’язане з матеріальним виробництвом; за своїм змістом більш ідеальне ніж матеріальне. </a:t>
            </a:r>
          </a:p>
          <a:p>
            <a:pPr marL="137160" indent="0">
              <a:buNone/>
            </a:pPr>
            <a:r>
              <a:rPr lang="uk-UA" sz="2000" b="1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Форми духовного виробництва:</a:t>
            </a:r>
          </a:p>
          <a:p>
            <a:r>
              <a:rPr lang="uk-UA" sz="20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індивідуальне духовне виробництво –  виробництво, що здійснюється конкретним індивідом (художником, поетом, композитором тощо);</a:t>
            </a:r>
          </a:p>
          <a:p>
            <a:r>
              <a:rPr lang="uk-UA" sz="20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масове духовне виробництво – творцем й носієм є народ (усна народна творчість, казки, пісні тощо);</a:t>
            </a:r>
          </a:p>
          <a:p>
            <a:r>
              <a:rPr lang="uk-UA" sz="20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спеціалізоване духовне виробництво – виробництво, що здійснюється професійними людьми у спеціальних закладах.</a:t>
            </a:r>
          </a:p>
          <a:p>
            <a:pPr marL="137160" indent="0">
              <a:buNone/>
            </a:pPr>
            <a:r>
              <a:rPr lang="uk-UA" b="1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14"/>
          <a:stretch/>
        </p:blipFill>
        <p:spPr bwMode="auto">
          <a:xfrm>
            <a:off x="715106" y="1556792"/>
            <a:ext cx="4104455" cy="4499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632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927648" y="476672"/>
            <a:ext cx="7791449" cy="576064"/>
          </a:xfrm>
        </p:spPr>
        <p:txBody>
          <a:bodyPr/>
          <a:lstStyle/>
          <a:p>
            <a:pPr eaLnBrk="1" hangingPunct="1"/>
            <a:r>
              <a:rPr lang="uk-UA" altLang="ru-RU" sz="2800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Духовна культура та її структура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1784" y="1484784"/>
            <a:ext cx="6517906" cy="5112568"/>
          </a:xfrm>
        </p:spPr>
        <p:txBody>
          <a:bodyPr/>
          <a:lstStyle/>
          <a:p>
            <a:pPr marL="0" indent="45000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uk-UA" altLang="ru-RU" sz="24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Духовна культура включає в себе сферу духовного виробництва і його результати: </a:t>
            </a:r>
            <a:r>
              <a:rPr lang="uk-UA" altLang="ru-RU" sz="2400" i="1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релігію, мораль, мистецтво, філософію, науку в яких закарбовуються духовні відносини, духовні цінності, ідеали, почуття, смаки тощо</a:t>
            </a:r>
            <a:r>
              <a:rPr lang="uk-UA" altLang="ru-RU" sz="2400" b="1" i="1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000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uk-UA" altLang="ru-RU" sz="2400" b="1" i="1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Духовна культура </a:t>
            </a:r>
            <a:r>
              <a:rPr lang="uk-UA" altLang="ru-RU" sz="24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сфера свідомості, сукупність засобів діяльності по створенню духовних цінностей</a:t>
            </a:r>
            <a:r>
              <a:rPr lang="uk-UA" altLang="ru-RU" sz="24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altLang="ru-RU" sz="2400" b="1" i="1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8" name="Picture 4" descr="кни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628800"/>
            <a:ext cx="3790951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475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467"/>
          </a:xfrm>
        </p:spPr>
        <p:txBody>
          <a:bodyPr>
            <a:normAutofit/>
          </a:bodyPr>
          <a:lstStyle/>
          <a:p>
            <a:pPr algn="ctr"/>
            <a:r>
              <a:rPr lang="uk-UA" sz="2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ЛІТЕРАТУРИ: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17320"/>
            <a:ext cx="10515600" cy="475964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ФІЛОСОФІЯ</a:t>
            </a:r>
            <a:r>
              <a:rPr lang="uk-UA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підручник / Л. Г. Дротянко, О. А. </a:t>
            </a:r>
            <a:r>
              <a:rPr lang="uk-UA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Матюхіна</a:t>
            </a:r>
            <a:r>
              <a:rPr lang="uk-UA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І. Онопрієнко та ін.; за ред. Л. Г. Дротянко. – К.: Книжкове вид-во НАУ, 2014. – С. 327-345.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ФІЛОСОФІЯ</a:t>
            </a:r>
            <a:r>
              <a:rPr lang="uk-UA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підручник / Л. В </a:t>
            </a:r>
            <a:r>
              <a:rPr lang="uk-UA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Губерський</a:t>
            </a:r>
            <a:r>
              <a:rPr lang="uk-UA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П. Андрущенко, І. В. Бойченко та ін., за ред. І. В. </a:t>
            </a:r>
            <a:r>
              <a:rPr lang="uk-UA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Надольного</a:t>
            </a:r>
            <a:r>
              <a:rPr lang="uk-UA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(3-е вид.). – К.: </a:t>
            </a:r>
            <a:r>
              <a:rPr lang="uk-UA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Вікар</a:t>
            </a:r>
            <a:r>
              <a:rPr lang="uk-UA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2003. – 387 с.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ФІЛОСОФІЯ</a:t>
            </a:r>
            <a:r>
              <a:rPr lang="uk-UA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Підручник / І. В. Бичко, І. В. Бойченко, ін. – К., 2001. – С. 193-228.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ФІЛОСОФІЯ</a:t>
            </a:r>
            <a:r>
              <a:rPr lang="uk-UA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Посібник для студентів вищих навчальних закладів / Є. М., </a:t>
            </a:r>
            <a:r>
              <a:rPr lang="uk-UA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Причепій</a:t>
            </a:r>
            <a:r>
              <a:rPr lang="uk-UA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 М. </a:t>
            </a:r>
            <a:r>
              <a:rPr lang="uk-UA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Черній</a:t>
            </a:r>
            <a:r>
              <a:rPr lang="uk-UA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Д. </a:t>
            </a:r>
            <a:r>
              <a:rPr lang="uk-UA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Гвоздецький</a:t>
            </a:r>
            <a:r>
              <a:rPr lang="uk-UA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Л. А. </a:t>
            </a:r>
            <a:r>
              <a:rPr lang="uk-UA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Чекаль</a:t>
            </a:r>
            <a:r>
              <a:rPr lang="uk-UA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К.,Академія</a:t>
            </a:r>
            <a:r>
              <a:rPr lang="uk-UA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2001 – С.364-419,510-526.</a:t>
            </a:r>
          </a:p>
          <a:p>
            <a:pPr marL="0" indent="0">
              <a:buNone/>
            </a:pPr>
            <a:r>
              <a:rPr lang="uk-UA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Додатковий: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Філософський енциклопедичний словник </a:t>
            </a:r>
            <a:r>
              <a:rPr lang="uk-UA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Під ред. В. І. Шинкарука та ін. –К.: Абрис, 2002. – 978 с.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ФІЛОСОФІЯ</a:t>
            </a:r>
            <a:r>
              <a:rPr lang="uk-UA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ХРЕСТОМАТІЯ: </a:t>
            </a:r>
            <a:r>
              <a:rPr lang="uk-UA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uk-UA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// За ред. Дротянко Л. Г., </a:t>
            </a:r>
            <a:r>
              <a:rPr lang="uk-UA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Матюхіної</a:t>
            </a:r>
            <a:r>
              <a:rPr lang="uk-UA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 А., Онопрієнка В. І. – К.: Вид-во Національного авіаційного університету, 2009. – С.169 -180.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Кримський С. Б.</a:t>
            </a:r>
            <a:r>
              <a:rPr lang="uk-UA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Запити філософських смислів / С. Б. Кримський. – К.: </a:t>
            </a:r>
            <a:r>
              <a:rPr lang="uk-UA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Парапан</a:t>
            </a:r>
            <a:r>
              <a:rPr lang="uk-UA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2003. – 241 с. </a:t>
            </a:r>
          </a:p>
          <a:p>
            <a:pPr>
              <a:buFont typeface="Wingdings" panose="05000000000000000000" pitchFamily="2" charset="2"/>
              <a:buChar char="§"/>
            </a:pPr>
            <a:endParaRPr lang="uk-UA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7327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448" y="548680"/>
            <a:ext cx="8596668" cy="587152"/>
          </a:xfrm>
        </p:spPr>
        <p:txBody>
          <a:bodyPr/>
          <a:lstStyle/>
          <a:p>
            <a:pPr algn="ctr"/>
            <a:r>
              <a:rPr lang="uk-UA" sz="3200" b="1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Духовна культура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3472" y="1412776"/>
            <a:ext cx="8596668" cy="3600400"/>
          </a:xfrm>
        </p:spPr>
        <p:txBody>
          <a:bodyPr/>
          <a:lstStyle/>
          <a:p>
            <a:r>
              <a:rPr lang="uk-UA" sz="28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Продуктом духовної культури, духовного життя суспільства є </a:t>
            </a:r>
            <a:r>
              <a:rPr lang="uk-UA" sz="2800" i="1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суспільна свідомість.</a:t>
            </a:r>
          </a:p>
          <a:p>
            <a:r>
              <a:rPr lang="uk-UA" sz="28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 суспільної свідомості: </a:t>
            </a:r>
            <a:r>
              <a:rPr lang="uk-UA" sz="2800" i="1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суспільна психологія та ідеологія.</a:t>
            </a:r>
          </a:p>
          <a:p>
            <a:r>
              <a:rPr lang="uk-UA" sz="28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 суспільної свідомості</a:t>
            </a:r>
            <a:r>
              <a:rPr lang="uk-UA" sz="2800" i="1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політична, правова, моральна, естетична, релігійна, а також філософія і наука.</a:t>
            </a:r>
          </a:p>
        </p:txBody>
      </p:sp>
    </p:spTree>
    <p:extLst>
      <p:ext uri="{BB962C8B-B14F-4D97-AF65-F5344CB8AC3E}">
        <p14:creationId xmlns:p14="http://schemas.microsoft.com/office/powerpoint/2010/main" val="3263960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6008" y="1435480"/>
            <a:ext cx="10515600" cy="4904359"/>
          </a:xfrm>
        </p:spPr>
        <p:txBody>
          <a:bodyPr>
            <a:normAutofit/>
          </a:bodyPr>
          <a:lstStyle/>
          <a:p>
            <a:pPr algn="just"/>
            <a:r>
              <a:rPr lang="uk-UA" altLang="ru-RU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– сукупність матеріальних та духовних цінностей, вироблених людством упродовж усієї історії, а також сам процес творення, розподілу і споживання матеріальних і духовних цінностей, що спрямований на виявлення і розвиток сутнісних сил людини. </a:t>
            </a:r>
          </a:p>
          <a:p>
            <a:pPr algn="just"/>
            <a:r>
              <a:rPr lang="uk-UA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культури включає в себе: </a:t>
            </a:r>
            <a:r>
              <a:rPr lang="uk-UA" sz="20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матеріальну і духовну культуру, </a:t>
            </a:r>
            <a:r>
              <a:rPr lang="uk-UA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 при цьому поділ є відносним. Одними своїм гранями вони належать до культури матеріальної, іншими – до культури духовної.</a:t>
            </a:r>
            <a:endParaRPr lang="uk-UA" sz="2000" i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розвитком технологічних засобів виробництва змінюється економічний базис суспільства  від примітивного </a:t>
            </a:r>
            <a:r>
              <a:rPr lang="uk-UA" sz="20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привласнюючого</a:t>
            </a:r>
            <a:r>
              <a:rPr lang="uk-UA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сучасного інформаційного суспільства. Це призводить до трансформації змісту культури  та її ролі у суспільстві.</a:t>
            </a:r>
          </a:p>
        </p:txBody>
      </p:sp>
      <p:pic>
        <p:nvPicPr>
          <p:cNvPr id="1026" name="Picture 2" descr="C:\Users\1\Desktop\13ED9E40-C5DC-4008-A86A-4BBD250F486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808" y="4139184"/>
            <a:ext cx="3547872" cy="262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804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312" y="82296"/>
            <a:ext cx="10515600" cy="758000"/>
          </a:xfrm>
        </p:spPr>
        <p:txBody>
          <a:bodyPr>
            <a:normAutofit/>
          </a:bodyPr>
          <a:lstStyle/>
          <a:p>
            <a:endParaRPr lang="uk-UA" sz="32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312" y="969264"/>
            <a:ext cx="8869680" cy="5678424"/>
          </a:xfrm>
        </p:spPr>
        <p:txBody>
          <a:bodyPr>
            <a:normAutofit/>
          </a:bodyPr>
          <a:lstStyle/>
          <a:p>
            <a:pPr indent="450000" algn="just"/>
            <a:r>
              <a:rPr lang="uk-UA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</a:t>
            </a:r>
            <a:r>
              <a:rPr lang="uk-UA" sz="2000" b="1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«культура» </a:t>
            </a:r>
            <a:r>
              <a:rPr lang="uk-UA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складне і багатогранне. Слово «культура» латинського походження і означає «обробіток», «догляд».</a:t>
            </a:r>
          </a:p>
          <a:p>
            <a:pPr indent="450000" algn="just"/>
            <a:r>
              <a:rPr lang="uk-UA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Вперше це поняття вжив видатний римський мислитель, оратор і державний діяч Цицерон (106-43 рр. до н.е.). У культурі він вбачав, з одного боку, діяльність по перетворенню природи на благо людини, а з іншого, - засіб удосконалення духовних сил людини, її розуму.</a:t>
            </a:r>
          </a:p>
          <a:p>
            <a:pPr indent="450000" algn="just"/>
            <a:r>
              <a:rPr lang="uk-UA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 слово «культура» починає вживатися як синонім освіченості, вихованості людини, і в цьому розумінні воно увійшло у всі європейські мови. </a:t>
            </a:r>
          </a:p>
          <a:p>
            <a:pPr indent="450000" algn="just"/>
            <a:r>
              <a:rPr lang="uk-UA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середні віки поняття «культура» асоціюється з міським укладом життя, а пізніше, в епоху Відродження, з досконалістю людини. У XVII ст. слово «культура» набуває самостійного наукового значення.</a:t>
            </a:r>
          </a:p>
          <a:p>
            <a:pPr marL="0" indent="0" algn="just">
              <a:buNone/>
            </a:pPr>
            <a:endParaRPr lang="uk-UA" sz="2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683" y="1184661"/>
            <a:ext cx="2450835" cy="31411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260633" y="4630615"/>
            <a:ext cx="2916936" cy="4337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Туллій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Цицерон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20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altLang="ru-RU" sz="2000" b="1" noProof="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altLang="ru-RU" sz="20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– це створена людиною «друга природа».</a:t>
            </a:r>
            <a:br>
              <a:rPr lang="uk-UA" altLang="ru-RU" sz="20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altLang="ru-RU" sz="20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431" y="1696671"/>
            <a:ext cx="11224845" cy="5161329"/>
          </a:xfrm>
        </p:spPr>
        <p:txBody>
          <a:bodyPr>
            <a:normAutofit fontScale="92500" lnSpcReduction="10000"/>
          </a:bodyPr>
          <a:lstStyle/>
          <a:p>
            <a:pPr algn="ctr">
              <a:spcBef>
                <a:spcPct val="0"/>
              </a:spcBef>
              <a:buNone/>
            </a:pPr>
            <a:endParaRPr lang="uk-UA" altLang="ru-RU" sz="2400" b="1" noProof="0" dirty="0"/>
          </a:p>
          <a:p>
            <a:pPr algn="just">
              <a:spcBef>
                <a:spcPct val="0"/>
              </a:spcBef>
              <a:buNone/>
            </a:pPr>
            <a:r>
              <a:rPr lang="uk-UA" altLang="ru-RU" sz="2000" b="1" noProof="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k-UA" altLang="ru-RU" sz="2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Ідеалістична філософія</a:t>
            </a:r>
            <a:r>
              <a:rPr lang="uk-UA" altLang="ru-RU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культура це прагнення людини добудовувати, трансформувати своє природне та соціальне буття до рівня духовності.</a:t>
            </a:r>
          </a:p>
          <a:p>
            <a:pPr algn="just">
              <a:spcBef>
                <a:spcPct val="0"/>
              </a:spcBef>
              <a:buNone/>
            </a:pPr>
            <a:endParaRPr lang="uk-UA" altLang="ru-RU" sz="2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uk-UA" altLang="ru-RU" sz="2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Матеріалістична філософія</a:t>
            </a:r>
            <a:r>
              <a:rPr lang="uk-UA" altLang="ru-RU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культура як особлива сфера діяльності людини орієнтована на розвиток і прояв сутнісних сил людини як творця свого власного буття на засадах вищих духовних цінностей.</a:t>
            </a:r>
          </a:p>
          <a:p>
            <a:pPr algn="just">
              <a:spcBef>
                <a:spcPct val="0"/>
              </a:spcBef>
              <a:buNone/>
            </a:pPr>
            <a:endParaRPr lang="uk-UA" altLang="ru-RU" sz="2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uk-UA" altLang="ru-RU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Спільним є те, що світ культури  </a:t>
            </a:r>
            <a:r>
              <a:rPr lang="uk-UA" altLang="ru-RU" sz="2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створюється</a:t>
            </a:r>
            <a:r>
              <a:rPr lang="uk-UA" altLang="ru-RU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людиною</a:t>
            </a:r>
            <a:r>
              <a:rPr lang="uk-UA" altLang="ru-RU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None/>
            </a:pPr>
            <a:r>
              <a:rPr lang="uk-UA" altLang="ru-RU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Природа входить у нього  як перетворена людиною</a:t>
            </a:r>
          </a:p>
          <a:p>
            <a:pPr algn="r"/>
            <a:endParaRPr lang="uk-UA" sz="2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uk-UA" sz="2000" noProof="0" dirty="0"/>
          </a:p>
          <a:p>
            <a:pPr algn="r"/>
            <a:endParaRPr lang="uk-UA" sz="2000" noProof="0" dirty="0"/>
          </a:p>
          <a:p>
            <a:pPr algn="r"/>
            <a:endParaRPr lang="uk-UA" sz="2000" noProof="0" dirty="0"/>
          </a:p>
          <a:p>
            <a:pPr algn="r"/>
            <a:endParaRPr lang="uk-UA" sz="2000" noProof="0" dirty="0"/>
          </a:p>
          <a:p>
            <a:pPr algn="r"/>
            <a:endParaRPr lang="uk-UA" sz="2000" noProof="0" dirty="0"/>
          </a:p>
          <a:p>
            <a:pPr marL="0" indent="0" algn="r">
              <a:buNone/>
            </a:pPr>
            <a:r>
              <a:rPr lang="uk-UA" sz="20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Георг  Гегель</a:t>
            </a:r>
          </a:p>
          <a:p>
            <a:pPr algn="r"/>
            <a:endParaRPr lang="uk-UA" sz="2000" noProof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5870" y="3510358"/>
            <a:ext cx="2620992" cy="277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46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44" y="73152"/>
            <a:ext cx="10515600" cy="685800"/>
          </a:xfrm>
        </p:spPr>
        <p:txBody>
          <a:bodyPr>
            <a:normAutofit/>
          </a:bodyPr>
          <a:lstStyle/>
          <a:p>
            <a:endParaRPr lang="uk-UA" sz="32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744" y="868680"/>
            <a:ext cx="8183880" cy="5861304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endParaRPr lang="uk-UA" sz="2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endParaRPr lang="uk-UA" sz="2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r>
              <a:rPr lang="uk-UA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перебуває у діалектичній взаємодії із суспільством. Структурні складові суспільства впливають на зміст і форми культурного процесу. Культура вносить корективи у розвиток суспільства, відображає стан його морального здоров’я, рівень економічних та політичних свобод, характеризує його духовний потенціал. На стан культури впливають </a:t>
            </a:r>
            <a:r>
              <a:rPr lang="uk-UA" sz="20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 виробництва, політична система суспільства, становище індивіда в суспільстві, тощо.</a:t>
            </a:r>
          </a:p>
          <a:p>
            <a:pPr marL="0" indent="457200" algn="just">
              <a:buNone/>
            </a:pPr>
            <a:r>
              <a:rPr lang="uk-UA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не існує культури без людини, суспільства, так не існує й людини, суспільства без культури. Культура є людським способом “</a:t>
            </a:r>
            <a:r>
              <a:rPr lang="uk-UA" sz="20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включення</a:t>
            </a:r>
            <a:r>
              <a:rPr lang="uk-UA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в </a:t>
            </a:r>
            <a:r>
              <a:rPr lang="uk-UA" sz="20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універсум</a:t>
            </a:r>
            <a:r>
              <a:rPr lang="uk-UA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Діяльність людини базується на обміні речовинами й енергією з природою.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624" y="3493008"/>
            <a:ext cx="3401568" cy="29763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440" y="233826"/>
            <a:ext cx="2923936" cy="299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13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38277"/>
            <a:ext cx="10515600" cy="695579"/>
          </a:xfrm>
        </p:spPr>
        <p:txBody>
          <a:bodyPr>
            <a:normAutofit/>
          </a:bodyPr>
          <a:lstStyle/>
          <a:p>
            <a:pPr algn="ctr"/>
            <a:r>
              <a:rPr lang="uk-UA" sz="3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культури</a:t>
            </a:r>
          </a:p>
        </p:txBody>
      </p:sp>
      <p:sp>
        <p:nvSpPr>
          <p:cNvPr id="5" name="Овал 4"/>
          <p:cNvSpPr/>
          <p:nvPr/>
        </p:nvSpPr>
        <p:spPr>
          <a:xfrm>
            <a:off x="3465576" y="1828800"/>
            <a:ext cx="2560320" cy="336499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МАТЕРІАЛЬНА КУЛЬТУРА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254496" y="1828800"/>
            <a:ext cx="2560320" cy="336499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ДУХОВНА КУЛЬТУРА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Капля 6"/>
          <p:cNvSpPr/>
          <p:nvPr/>
        </p:nvSpPr>
        <p:spPr>
          <a:xfrm>
            <a:off x="182880" y="1024128"/>
            <a:ext cx="3054096" cy="1216152"/>
          </a:xfrm>
          <a:prstGeom prst="teardrop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Знаряддя та засоби виробництва, техніка, технологія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Капля 7"/>
          <p:cNvSpPr/>
          <p:nvPr/>
        </p:nvSpPr>
        <p:spPr>
          <a:xfrm>
            <a:off x="182880" y="2372868"/>
            <a:ext cx="3054096" cy="1088136"/>
          </a:xfrm>
          <a:prstGeom prst="teardrop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праці та виробництва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Капля 8"/>
          <p:cNvSpPr/>
          <p:nvPr/>
        </p:nvSpPr>
        <p:spPr>
          <a:xfrm>
            <a:off x="182880" y="3593592"/>
            <a:ext cx="3054096" cy="1216152"/>
          </a:xfrm>
          <a:prstGeom prst="teardrop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Матеріальний бік побуту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Капля 9"/>
          <p:cNvSpPr/>
          <p:nvPr/>
        </p:nvSpPr>
        <p:spPr>
          <a:xfrm>
            <a:off x="182880" y="5010912"/>
            <a:ext cx="3054096" cy="1152144"/>
          </a:xfrm>
          <a:prstGeom prst="teardrop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Матеріальний бік навколишнього середовища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Капля 10"/>
          <p:cNvSpPr/>
          <p:nvPr/>
        </p:nvSpPr>
        <p:spPr>
          <a:xfrm>
            <a:off x="9043416" y="877824"/>
            <a:ext cx="3054096" cy="1362456"/>
          </a:xfrm>
          <a:prstGeom prst="teardrop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Пізнавальна, моральна, естетична, та ін. діяльність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Капля 11"/>
          <p:cNvSpPr/>
          <p:nvPr/>
        </p:nvSpPr>
        <p:spPr>
          <a:xfrm>
            <a:off x="9043416" y="2372868"/>
            <a:ext cx="3054096" cy="1152144"/>
          </a:xfrm>
          <a:prstGeom prst="teardrop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освіти та виховання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Капля 12"/>
          <p:cNvSpPr/>
          <p:nvPr/>
        </p:nvSpPr>
        <p:spPr>
          <a:xfrm>
            <a:off x="9043416" y="3721608"/>
            <a:ext cx="3054096" cy="1088136"/>
          </a:xfrm>
          <a:prstGeom prst="teardrop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Інформація, агітація, пропаганда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Капля 13"/>
          <p:cNvSpPr/>
          <p:nvPr/>
        </p:nvSpPr>
        <p:spPr>
          <a:xfrm>
            <a:off x="9043416" y="5006340"/>
            <a:ext cx="3054096" cy="1458468"/>
          </a:xfrm>
          <a:prstGeom prst="teardrop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Духовні цінності, засоби і форми їх матеріального втілення (архітектура, музеї, бібліотеки)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>
            <a:endCxn id="7" idx="0"/>
          </p:cNvCxnSpPr>
          <p:nvPr/>
        </p:nvCxnSpPr>
        <p:spPr>
          <a:xfrm flipH="1" flipV="1">
            <a:off x="3236976" y="1632204"/>
            <a:ext cx="859536" cy="461772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8" idx="0"/>
          </p:cNvCxnSpPr>
          <p:nvPr/>
        </p:nvCxnSpPr>
        <p:spPr>
          <a:xfrm flipH="1" flipV="1">
            <a:off x="3236976" y="2916936"/>
            <a:ext cx="292608" cy="1828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9" idx="0"/>
          </p:cNvCxnSpPr>
          <p:nvPr/>
        </p:nvCxnSpPr>
        <p:spPr>
          <a:xfrm flipH="1">
            <a:off x="3236976" y="4005072"/>
            <a:ext cx="228600" cy="196596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0" idx="0"/>
          </p:cNvCxnSpPr>
          <p:nvPr/>
        </p:nvCxnSpPr>
        <p:spPr>
          <a:xfrm flipH="1">
            <a:off x="3236976" y="4873752"/>
            <a:ext cx="768096" cy="713232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1" idx="4"/>
          </p:cNvCxnSpPr>
          <p:nvPr/>
        </p:nvCxnSpPr>
        <p:spPr>
          <a:xfrm flipV="1">
            <a:off x="8229600" y="1559052"/>
            <a:ext cx="813816" cy="53492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2" idx="4"/>
          </p:cNvCxnSpPr>
          <p:nvPr/>
        </p:nvCxnSpPr>
        <p:spPr>
          <a:xfrm flipV="1">
            <a:off x="8750808" y="2948940"/>
            <a:ext cx="292608" cy="8686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13" idx="4"/>
          </p:cNvCxnSpPr>
          <p:nvPr/>
        </p:nvCxnSpPr>
        <p:spPr>
          <a:xfrm>
            <a:off x="8750808" y="4005072"/>
            <a:ext cx="292608" cy="26060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6" idx="5"/>
            <a:endCxn id="14" idx="4"/>
          </p:cNvCxnSpPr>
          <p:nvPr/>
        </p:nvCxnSpPr>
        <p:spPr>
          <a:xfrm>
            <a:off x="8439866" y="4701000"/>
            <a:ext cx="603550" cy="103457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094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552" y="182245"/>
            <a:ext cx="10515600" cy="750443"/>
          </a:xfrm>
        </p:spPr>
        <p:txBody>
          <a:bodyPr>
            <a:noAutofit/>
          </a:bodyPr>
          <a:lstStyle/>
          <a:p>
            <a:endParaRPr lang="uk-UA" sz="28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552" y="932688"/>
            <a:ext cx="10613136" cy="5733288"/>
          </a:xfrm>
        </p:spPr>
        <p:txBody>
          <a:bodyPr>
            <a:normAutofit lnSpcReduction="10000"/>
          </a:bodyPr>
          <a:lstStyle/>
          <a:p>
            <a:pPr marL="0" indent="457200" algn="just">
              <a:buNone/>
            </a:pPr>
            <a:endParaRPr lang="uk-UA" sz="20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r>
              <a:rPr lang="uk-UA" sz="20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uk-UA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провідна категорія культури, що підкреслює її творчий характер. Це – специфічне ставлення людини до світу, форма активності, спрямована на перетворення навколишнього світу.</a:t>
            </a:r>
          </a:p>
          <a:p>
            <a:pPr marL="0" indent="457200" algn="just">
              <a:buNone/>
            </a:pPr>
            <a:r>
              <a:rPr lang="uk-UA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 на запитання, </a:t>
            </a:r>
            <a:r>
              <a:rPr lang="uk-UA" sz="2000" b="1" noProof="0" dirty="0">
                <a:latin typeface="Times New Roman" pitchFamily="18" charset="0"/>
                <a:cs typeface="Times New Roman" pitchFamily="18" charset="0"/>
              </a:rPr>
              <a:t>ЩО </a:t>
            </a:r>
            <a:r>
              <a:rPr lang="uk-UA" sz="2000" noProof="0" dirty="0">
                <a:latin typeface="Times New Roman" pitchFamily="18" charset="0"/>
                <a:cs typeface="Times New Roman" pitchFamily="18" charset="0"/>
              </a:rPr>
              <a:t>створює людина, розкриває ціннісний вимір культури, міру людського в людині та суспільстві. </a:t>
            </a:r>
          </a:p>
          <a:p>
            <a:pPr marL="0" indent="457200" algn="just">
              <a:buNone/>
            </a:pPr>
            <a:r>
              <a:rPr lang="uk-UA" sz="2000" noProof="0" dirty="0">
                <a:latin typeface="Times New Roman" pitchFamily="18" charset="0"/>
                <a:cs typeface="Times New Roman" pitchFamily="18" charset="0"/>
              </a:rPr>
              <a:t>У цьому вимірі культура постає як сукупність матеріальних та духовних цінностей, причому не лише вже створених, але й тих, які передбачається створити тепер і в майбутньому для задоволення потреб людини.</a:t>
            </a:r>
          </a:p>
          <a:p>
            <a:pPr marL="0" indent="457200" algn="just">
              <a:buNone/>
            </a:pPr>
            <a:r>
              <a:rPr lang="uk-UA" sz="2000" noProof="0" dirty="0">
                <a:latin typeface="Times New Roman" pitchFamily="18" charset="0"/>
                <a:cs typeface="Times New Roman" pitchFamily="18" charset="0"/>
              </a:rPr>
              <a:t>Аналіз культури головним чином здійснюється шляхом пізнання того, що і як створює людина.</a:t>
            </a:r>
          </a:p>
          <a:p>
            <a:pPr marL="0" indent="457200" algn="just">
              <a:buNone/>
            </a:pPr>
            <a:r>
              <a:rPr lang="uk-UA" sz="2000" noProof="0" dirty="0">
                <a:latin typeface="Times New Roman" pitchFamily="18" charset="0"/>
                <a:cs typeface="Times New Roman" pitchFamily="18" charset="0"/>
              </a:rPr>
              <a:t>Відповідь на запитання </a:t>
            </a:r>
            <a:r>
              <a:rPr lang="uk-UA" sz="2000" b="1" noProof="0" dirty="0">
                <a:latin typeface="Times New Roman" pitchFamily="18" charset="0"/>
                <a:cs typeface="Times New Roman" pitchFamily="18" charset="0"/>
              </a:rPr>
              <a:t>ЯК</a:t>
            </a:r>
            <a:r>
              <a:rPr lang="uk-UA" sz="2000" noProof="0" dirty="0">
                <a:latin typeface="Times New Roman" pitchFamily="18" charset="0"/>
                <a:cs typeface="Times New Roman" pitchFamily="18" charset="0"/>
              </a:rPr>
              <a:t> створює людина розкриває технологічний вимір культури, ступінь розвитку знарядь матеріальної та духовної діяльності, специфіку всіх видів виробничої діяльності як сукупності певних способів.</a:t>
            </a:r>
          </a:p>
          <a:p>
            <a:pPr marL="0" indent="457200" algn="just">
              <a:buNone/>
            </a:pPr>
            <a:r>
              <a:rPr lang="uk-UA" sz="2000" noProof="0" dirty="0">
                <a:latin typeface="Times New Roman" pitchFamily="18" charset="0"/>
                <a:cs typeface="Times New Roman" pitchFamily="18" charset="0"/>
              </a:rPr>
              <a:t>У цьому вимірі культура постає як процес праці і творчості на основі історично визначених засобів та способів виробництва у всіх його видах (матеріальному, духовному, виробництві потреб, самої людини, суспільних відносин), а також діяльності у певних сферах суспільного життя (політичній, моральній, релігійній та ін.).</a:t>
            </a:r>
          </a:p>
          <a:p>
            <a:pPr marL="0" indent="457200" algn="just">
              <a:buNone/>
            </a:pPr>
            <a:r>
              <a:rPr lang="uk-UA" sz="2000" noProof="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457200" algn="just">
              <a:buNone/>
            </a:pPr>
            <a:endParaRPr lang="uk-UA" sz="2000" noProof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35247833"/>
              </p:ext>
            </p:extLst>
          </p:nvPr>
        </p:nvGraphicFramePr>
        <p:xfrm>
          <a:off x="6589268" y="1683131"/>
          <a:ext cx="5831840" cy="4135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3410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 algn="just">
              <a:buNone/>
            </a:pPr>
            <a:r>
              <a:rPr lang="uk-UA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сфері </a:t>
            </a:r>
            <a:r>
              <a:rPr lang="uk-UA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матеріальної культури </a:t>
            </a:r>
            <a:r>
              <a:rPr lang="uk-UA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 має характер практичного, утилітарного перетворення світу. У сфері </a:t>
            </a:r>
            <a:r>
              <a:rPr lang="uk-UA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духовної культури </a:t>
            </a:r>
            <a:r>
              <a:rPr lang="uk-UA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вона має ідеальний характер, реалізує творчий потенціал людини. Пізнавальні, естетичні, комунікативні, ціннісні можливості діяльності розкриваються переважно в духовній культурі. Якщо у сфері матеріальної культури людина виступає як частина цілого, то в сфері духовної культури – як її самостійний суб’єкт. У духовній культурі повною мірою розкривається духовний потенціал діяльності.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0800955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2412</TotalTime>
  <Words>2929</Words>
  <Application>Microsoft Office PowerPoint</Application>
  <PresentationFormat>Широкоэкранный</PresentationFormat>
  <Paragraphs>243</Paragraphs>
  <Slides>31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Trebuchet MS</vt:lpstr>
      <vt:lpstr>Wingdings</vt:lpstr>
      <vt:lpstr>Тема Office</vt:lpstr>
      <vt:lpstr>СУСПІЛЬНЕ ВИРОБНИЦТВО ЯК СПОСІБ БУТТЯ ЛЮДИНИ В КУЛЬТУРІ</vt:lpstr>
      <vt:lpstr>ПЛАН:</vt:lpstr>
      <vt:lpstr>СПИСОК ЛІТЕРАТУРИ:</vt:lpstr>
      <vt:lpstr>Презентация PowerPoint</vt:lpstr>
      <vt:lpstr>«Культура – це створена людиною «друга природа».  </vt:lpstr>
      <vt:lpstr>Презентация PowerPoint</vt:lpstr>
      <vt:lpstr>Структура культури</vt:lpstr>
      <vt:lpstr>Презентация PowerPoint</vt:lpstr>
      <vt:lpstr>Презентация PowerPoint</vt:lpstr>
      <vt:lpstr> </vt:lpstr>
      <vt:lpstr>Функції культури:  Культура виступає єдиним механізмом передачі соціального досвіду між поколіннями епохами та країнами.</vt:lpstr>
      <vt:lpstr>Культура як символічний світ людського буття</vt:lpstr>
      <vt:lpstr>Культура як символічний світ людського буття </vt:lpstr>
      <vt:lpstr>Презентация PowerPoint</vt:lpstr>
      <vt:lpstr>Поняття матеріального виробництва як виробництва людини. Структура суспільного виробництва </vt:lpstr>
      <vt:lpstr>Праця – це форма людської діяльності, спрямована на освоєння і перетворення (згідно з власними цілями, інтересами і потребами) природного середовища, виробництво корисних продуктів. Це процес обміну  між природою й суспільством, який включає предмет праці (сировина, земля) та знаряддя праці.</vt:lpstr>
      <vt:lpstr>Поняття матеріального виробництва як виробництва людини. Структура суспільного виробництва</vt:lpstr>
      <vt:lpstr> </vt:lpstr>
      <vt:lpstr>ТЕХНОЛОГІЧНІ ЗАСОБИ ВИРОБНИЦТВА</vt:lpstr>
      <vt:lpstr> «Економічні епохи відрізняються не тим, що виробляється, а тим, як виробляється, якими засобами праці» К. Маркс </vt:lpstr>
      <vt:lpstr>Етапи науково-технічного прогресу       І етап                                                             ІІ етап                                                        ІІІ етап      </vt:lpstr>
      <vt:lpstr> </vt:lpstr>
      <vt:lpstr>   </vt:lpstr>
      <vt:lpstr>Тенденції розвитку сучасних технологій:</vt:lpstr>
      <vt:lpstr>Сутнісні риси інформаційного суспільства</vt:lpstr>
      <vt:lpstr>Сутнісні риси інформаційного суспільства</vt:lpstr>
      <vt:lpstr>Пріоритети у суспільствах різного типу </vt:lpstr>
      <vt:lpstr>Духовне виробництво</vt:lpstr>
      <vt:lpstr>Духовна культура та її структура</vt:lpstr>
      <vt:lpstr>Духовна культура</vt:lpstr>
      <vt:lpstr>Висновки: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з дисципліни «Філософія» на тему : « Суспільне виробництво як спосіб буття людини в культурі»</dc:title>
  <dc:creator>Пользователь Windows</dc:creator>
  <cp:lastModifiedBy>Сергей Герасименко</cp:lastModifiedBy>
  <cp:revision>108</cp:revision>
  <dcterms:created xsi:type="dcterms:W3CDTF">2021-12-17T17:18:58Z</dcterms:created>
  <dcterms:modified xsi:type="dcterms:W3CDTF">2023-03-13T16:10:07Z</dcterms:modified>
</cp:coreProperties>
</file>