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  <p:sldId id="285" r:id="rId6"/>
    <p:sldId id="277" r:id="rId7"/>
    <p:sldId id="288" r:id="rId8"/>
    <p:sldId id="280" r:id="rId9"/>
    <p:sldId id="284" r:id="rId10"/>
    <p:sldId id="286" r:id="rId11"/>
    <p:sldId id="291" r:id="rId12"/>
    <p:sldId id="289" r:id="rId13"/>
    <p:sldId id="292" r:id="rId14"/>
    <p:sldId id="261" r:id="rId15"/>
    <p:sldId id="267" r:id="rId16"/>
    <p:sldId id="262" r:id="rId17"/>
    <p:sldId id="263" r:id="rId18"/>
    <p:sldId id="272" r:id="rId19"/>
    <p:sldId id="282" r:id="rId20"/>
    <p:sldId id="283" r:id="rId21"/>
    <p:sldId id="264" r:id="rId22"/>
    <p:sldId id="296" r:id="rId23"/>
    <p:sldId id="297" r:id="rId24"/>
    <p:sldId id="294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52" autoAdjust="0"/>
  </p:normalViewPr>
  <p:slideViewPr>
    <p:cSldViewPr snapToGrid="0">
      <p:cViewPr varScale="1">
        <p:scale>
          <a:sx n="102" d="100"/>
          <a:sy n="102" d="100"/>
        </p:scale>
        <p:origin x="9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43938-DF21-468B-8E8B-27E4F038D7B4}" type="doc">
      <dgm:prSet loTypeId="urn:microsoft.com/office/officeart/2008/layout/LinedList" loCatId="hierarchy" qsTypeId="urn:microsoft.com/office/officeart/2005/8/quickstyle/simple3" qsCatId="simple" csTypeId="urn:microsoft.com/office/officeart/2005/8/colors/colorful1" csCatId="colorful" phldr="1"/>
      <dgm:spPr/>
    </dgm:pt>
    <dgm:pt modelId="{1CB7B885-8C44-49DB-A350-234D209759DE}">
      <dgm:prSet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НАТУРФІЛОСОФІЯ 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>
            <a:ln/>
            <a:effectLst/>
            <a:latin typeface="Calibri" panose="020F0502020204030204" pitchFamily="34" charset="0"/>
          </a:endParaRPr>
        </a:p>
      </dgm:t>
    </dgm:pt>
    <dgm:pt modelId="{3F082F26-DE04-4147-A523-36D0FF85FB23}" type="parTrans" cxnId="{89FFF4CD-DC42-49F0-BC12-33A82B1C8A1A}">
      <dgm:prSet/>
      <dgm:spPr/>
      <dgm:t>
        <a:bodyPr/>
        <a:lstStyle/>
        <a:p>
          <a:endParaRPr lang="ru-RU"/>
        </a:p>
      </dgm:t>
    </dgm:pt>
    <dgm:pt modelId="{DA54A91D-9F50-4680-890C-DAAF803A5C33}" type="sibTrans" cxnId="{89FFF4CD-DC42-49F0-BC12-33A82B1C8A1A}">
      <dgm:prSet/>
      <dgm:spPr/>
      <dgm:t>
        <a:bodyPr/>
        <a:lstStyle/>
        <a:p>
          <a:endParaRPr lang="ru-RU"/>
        </a:p>
      </dgm:t>
    </dgm:pt>
    <dgm:pt modelId="{EE997C01-1138-40C6-B1BF-8A0314A95ABC}">
      <dgm:prSet/>
      <dgm:spPr/>
      <dgm:t>
        <a:bodyPr/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1" i="0" u="none" strike="noStrike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МІЛЕТСЬКА ШКОЛА:</a:t>
          </a:r>
          <a:r>
            <a:rPr kumimoji="0" lang="uk-UA" altLang="ru-RU" b="0" i="0" u="none" strike="noStrike" cap="none" normalizeH="0" baseline="0" dirty="0">
              <a:ln/>
              <a:effectLst/>
              <a:latin typeface="Calibri" panose="020F0502020204030204" pitchFamily="34" charset="0"/>
            </a:rPr>
            <a:t>  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Фалес, </a:t>
          </a:r>
          <a:r>
            <a:rPr kumimoji="0" lang="uk-UA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Анаксімандр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, </a:t>
          </a:r>
          <a:r>
            <a:rPr kumimoji="0" lang="uk-UA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Анаксімен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. </a:t>
          </a:r>
          <a:b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</a:br>
          <a:endParaRPr kumimoji="0" lang="uk-UA" altLang="ru-RU" b="1" i="1" u="none" strike="noStrike" cap="none" normalizeH="0" baseline="0" dirty="0">
            <a:ln/>
            <a:effectLst/>
            <a:latin typeface="Calibri" panose="020F0502020204030204" pitchFamily="34" charset="0"/>
          </a:endParaRPr>
        </a:p>
      </dgm:t>
    </dgm:pt>
    <dgm:pt modelId="{D7E0D758-0FA6-4B1B-85D1-E0AC9984D662}" type="parTrans" cxnId="{974F9887-7D6F-48FC-928D-CA663803770F}">
      <dgm:prSet/>
      <dgm:spPr/>
      <dgm:t>
        <a:bodyPr/>
        <a:lstStyle/>
        <a:p>
          <a:endParaRPr lang="ru-RU"/>
        </a:p>
      </dgm:t>
    </dgm:pt>
    <dgm:pt modelId="{F075EEA8-A5C1-4D1C-AA61-B2A01913BEC2}" type="sibTrans" cxnId="{974F9887-7D6F-48FC-928D-CA663803770F}">
      <dgm:prSet/>
      <dgm:spPr/>
      <dgm:t>
        <a:bodyPr/>
        <a:lstStyle/>
        <a:p>
          <a:endParaRPr lang="ru-RU"/>
        </a:p>
      </dgm:t>
    </dgm:pt>
    <dgm:pt modelId="{88E4BD77-256A-4498-A042-2FA67ADC813F}">
      <dgm:prSet/>
      <dgm:spPr/>
      <dgm:t>
        <a:bodyPr/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1" i="0" u="none" strike="noStrike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ПІФАГОРІЙСЬКА ШКОЛА: 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Піфагор</a:t>
          </a:r>
          <a:r>
            <a:rPr kumimoji="0" lang="ru-RU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, </a:t>
          </a:r>
          <a:r>
            <a:rPr kumimoji="0" lang="ru-RU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Алкмеон</a:t>
          </a:r>
          <a:r>
            <a:rPr kumimoji="0" lang="ru-RU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r>
            <a:rPr kumimoji="0" lang="ru-RU" altLang="ru-RU" b="0" i="0" u="none" strike="noStrike" cap="none" normalizeH="0" baseline="0" dirty="0">
              <a:ln/>
              <a:effectLst/>
              <a:latin typeface="Calibri" panose="020F0502020204030204" pitchFamily="34" charset="0"/>
            </a:rPr>
            <a:t>та </a:t>
          </a:r>
          <a:r>
            <a:rPr kumimoji="0" lang="ru-RU" altLang="ru-RU" b="0" i="0" u="none" strike="noStrike" cap="none" normalizeH="0" baseline="0" dirty="0" err="1">
              <a:ln/>
              <a:effectLst/>
              <a:latin typeface="Calibri" panose="020F0502020204030204" pitchFamily="34" charset="0"/>
            </a:rPr>
            <a:t>ін</a:t>
          </a:r>
          <a:r>
            <a:rPr kumimoji="0" lang="ru-RU" altLang="ru-RU" b="0" i="0" u="none" strike="noStrike" cap="none" normalizeH="0" baseline="0" dirty="0">
              <a:ln/>
              <a:effectLst/>
              <a:latin typeface="Calibri" panose="020F0502020204030204" pitchFamily="34" charset="0"/>
            </a:rPr>
            <a:t>.</a:t>
          </a:r>
        </a:p>
      </dgm:t>
    </dgm:pt>
    <dgm:pt modelId="{7CA2FF86-8BEF-41D9-B4B5-295D5506239B}" type="parTrans" cxnId="{071ECF1A-14C0-4C6F-8BE8-E9D82BA318E0}">
      <dgm:prSet/>
      <dgm:spPr/>
      <dgm:t>
        <a:bodyPr/>
        <a:lstStyle/>
        <a:p>
          <a:endParaRPr lang="ru-RU"/>
        </a:p>
      </dgm:t>
    </dgm:pt>
    <dgm:pt modelId="{C6345C27-2E49-4638-86B0-AE1027CD1FFF}" type="sibTrans" cxnId="{071ECF1A-14C0-4C6F-8BE8-E9D82BA318E0}">
      <dgm:prSet/>
      <dgm:spPr/>
      <dgm:t>
        <a:bodyPr/>
        <a:lstStyle/>
        <a:p>
          <a:endParaRPr lang="ru-RU"/>
        </a:p>
      </dgm:t>
    </dgm:pt>
    <dgm:pt modelId="{5BBB6E90-BD15-453E-B172-9A0A343C40F3}">
      <dgm:prSet/>
      <dgm:spPr/>
      <dgm:t>
        <a:bodyPr/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1" i="0" u="none" strike="noStrike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ЕЛЕЙСЬКА ШКОЛА:</a:t>
          </a:r>
          <a:r>
            <a:rPr kumimoji="0" lang="uk-UA" altLang="ru-RU" b="0" i="0" u="none" strike="noStrike" cap="none" normalizeH="0" baseline="0" dirty="0">
              <a:ln/>
              <a:effectLst/>
              <a:latin typeface="Calibri" panose="020F0502020204030204" pitchFamily="34" charset="0"/>
            </a:rPr>
            <a:t>  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Зенон, </a:t>
          </a:r>
          <a:r>
            <a:rPr kumimoji="0" lang="uk-UA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Ксенофан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, </a:t>
          </a:r>
          <a:r>
            <a:rPr kumimoji="0" lang="uk-UA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Парменід</a:t>
          </a:r>
          <a:endParaRPr kumimoji="0" lang="ru-RU" altLang="ru-RU" b="1" i="1" u="none" strike="noStrike" cap="none" normalizeH="0" baseline="0" dirty="0">
            <a:ln/>
            <a:effectLst/>
            <a:latin typeface="Calibri" panose="020F0502020204030204" pitchFamily="34" charset="0"/>
          </a:endParaRPr>
        </a:p>
      </dgm:t>
    </dgm:pt>
    <dgm:pt modelId="{A148E815-7205-4C2E-8322-DC2A2C579D22}" type="parTrans" cxnId="{D6F9FDEE-5070-44C3-920B-0CD4D09D54B4}">
      <dgm:prSet/>
      <dgm:spPr/>
      <dgm:t>
        <a:bodyPr/>
        <a:lstStyle/>
        <a:p>
          <a:endParaRPr lang="ru-RU"/>
        </a:p>
      </dgm:t>
    </dgm:pt>
    <dgm:pt modelId="{8CD6D168-BBD5-497F-92E1-3531DC320129}" type="sibTrans" cxnId="{D6F9FDEE-5070-44C3-920B-0CD4D09D54B4}">
      <dgm:prSet/>
      <dgm:spPr/>
      <dgm:t>
        <a:bodyPr/>
        <a:lstStyle/>
        <a:p>
          <a:endParaRPr lang="ru-RU"/>
        </a:p>
      </dgm:t>
    </dgm:pt>
    <dgm:pt modelId="{9A21AD53-043E-452C-96EE-62FB65150B9F}">
      <dgm:prSet/>
      <dgm:spPr/>
      <dgm:t>
        <a:bodyPr/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ДАВНЬОГРЕЦЬКИЙ АТОМІЗМ: </a:t>
          </a:r>
          <a:r>
            <a:rPr kumimoji="0" lang="uk-UA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Левкіпп</a:t>
          </a: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,</a:t>
          </a: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r>
            <a:rPr kumimoji="0" lang="uk-UA" altLang="ru-RU" b="1" i="1" u="none" strike="noStrike" cap="none" normalizeH="0" baseline="0" dirty="0" err="1">
              <a:ln/>
              <a:effectLst/>
              <a:latin typeface="Calibri" panose="020F0502020204030204" pitchFamily="34" charset="0"/>
            </a:rPr>
            <a:t>Демокріт</a:t>
          </a:r>
          <a:endParaRPr kumimoji="0" lang="uk-UA" altLang="ru-RU" b="1" i="1" u="none" strike="noStrike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b="1" i="1" u="none" strike="noStrike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1" i="1" u="none" strike="noStrike" cap="none" normalizeH="0" baseline="0" dirty="0">
              <a:ln/>
              <a:effectLst/>
              <a:latin typeface="Calibri" panose="020F0502020204030204" pitchFamily="34" charset="0"/>
            </a:rPr>
            <a:t>ДІАЛЕКТИКА Геракліта</a:t>
          </a:r>
          <a:r>
            <a:rPr kumimoji="0" lang="uk-UA" altLang="ru-RU" b="1" i="0" u="none" strike="noStrike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r>
            <a:rPr kumimoji="0" lang="uk-UA" altLang="ru-RU" b="0" i="0" u="none" strike="noStrike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endParaRPr kumimoji="0" lang="ru-RU" altLang="ru-RU" b="0" i="0" u="none" strike="noStrike" cap="none" normalizeH="0" baseline="0" dirty="0">
            <a:ln/>
            <a:effectLst/>
            <a:latin typeface="Calibri" panose="020F0502020204030204" pitchFamily="34" charset="0"/>
          </a:endParaRPr>
        </a:p>
      </dgm:t>
    </dgm:pt>
    <dgm:pt modelId="{8B3E3FC3-7F8B-43FD-8690-6E429EBE04E2}" type="parTrans" cxnId="{019DF76B-2A96-4314-B36E-6C3C46EB9067}">
      <dgm:prSet/>
      <dgm:spPr/>
      <dgm:t>
        <a:bodyPr/>
        <a:lstStyle/>
        <a:p>
          <a:endParaRPr lang="ru-RU"/>
        </a:p>
      </dgm:t>
    </dgm:pt>
    <dgm:pt modelId="{34CD890B-240E-4E9A-849E-BA33A0EC9E6B}" type="sibTrans" cxnId="{019DF76B-2A96-4314-B36E-6C3C46EB9067}">
      <dgm:prSet/>
      <dgm:spPr/>
      <dgm:t>
        <a:bodyPr/>
        <a:lstStyle/>
        <a:p>
          <a:endParaRPr lang="ru-RU"/>
        </a:p>
      </dgm:t>
    </dgm:pt>
    <dgm:pt modelId="{2B0C2279-FFCD-4808-8A4B-660BB79C6544}" type="pres">
      <dgm:prSet presAssocID="{47843938-DF21-468B-8E8B-27E4F038D7B4}" presName="vert0" presStyleCnt="0">
        <dgm:presLayoutVars>
          <dgm:dir/>
          <dgm:animOne val="branch"/>
          <dgm:animLvl val="lvl"/>
        </dgm:presLayoutVars>
      </dgm:prSet>
      <dgm:spPr/>
    </dgm:pt>
    <dgm:pt modelId="{BCF05250-D840-4EC6-8FE2-A014117E6111}" type="pres">
      <dgm:prSet presAssocID="{1CB7B885-8C44-49DB-A350-234D209759DE}" presName="thickLine" presStyleLbl="alignNode1" presStyleIdx="0" presStyleCnt="1"/>
      <dgm:spPr/>
    </dgm:pt>
    <dgm:pt modelId="{17021A7B-CC83-43C7-BE1D-E0BE5F8EEB71}" type="pres">
      <dgm:prSet presAssocID="{1CB7B885-8C44-49DB-A350-234D209759DE}" presName="horz1" presStyleCnt="0"/>
      <dgm:spPr/>
    </dgm:pt>
    <dgm:pt modelId="{329D2DCC-12C3-467A-A61B-9E4E977EB394}" type="pres">
      <dgm:prSet presAssocID="{1CB7B885-8C44-49DB-A350-234D209759DE}" presName="tx1" presStyleLbl="revTx" presStyleIdx="0" presStyleCnt="5"/>
      <dgm:spPr/>
    </dgm:pt>
    <dgm:pt modelId="{0E80ADF1-EFC2-4047-8205-AA826B86FBD9}" type="pres">
      <dgm:prSet presAssocID="{1CB7B885-8C44-49DB-A350-234D209759DE}" presName="vert1" presStyleCnt="0"/>
      <dgm:spPr/>
    </dgm:pt>
    <dgm:pt modelId="{F5E7C668-2DAD-47FB-AB32-01E2CEFA68C4}" type="pres">
      <dgm:prSet presAssocID="{EE997C01-1138-40C6-B1BF-8A0314A95ABC}" presName="vertSpace2a" presStyleCnt="0"/>
      <dgm:spPr/>
    </dgm:pt>
    <dgm:pt modelId="{552180D8-9241-487D-A5A2-A84AC3D6F03E}" type="pres">
      <dgm:prSet presAssocID="{EE997C01-1138-40C6-B1BF-8A0314A95ABC}" presName="horz2" presStyleCnt="0"/>
      <dgm:spPr/>
    </dgm:pt>
    <dgm:pt modelId="{E50EDB01-D3A6-4D71-8C5B-364F68E03B91}" type="pres">
      <dgm:prSet presAssocID="{EE997C01-1138-40C6-B1BF-8A0314A95ABC}" presName="horzSpace2" presStyleCnt="0"/>
      <dgm:spPr/>
    </dgm:pt>
    <dgm:pt modelId="{5268B715-E843-4A24-951F-6D48ED09F4DF}" type="pres">
      <dgm:prSet presAssocID="{EE997C01-1138-40C6-B1BF-8A0314A95ABC}" presName="tx2" presStyleLbl="revTx" presStyleIdx="1" presStyleCnt="5"/>
      <dgm:spPr/>
    </dgm:pt>
    <dgm:pt modelId="{0691A373-96A3-4391-B074-CD07C8F21ACD}" type="pres">
      <dgm:prSet presAssocID="{EE997C01-1138-40C6-B1BF-8A0314A95ABC}" presName="vert2" presStyleCnt="0"/>
      <dgm:spPr/>
    </dgm:pt>
    <dgm:pt modelId="{2DD0A33A-9141-4A55-89DD-8ECA1B8D1405}" type="pres">
      <dgm:prSet presAssocID="{EE997C01-1138-40C6-B1BF-8A0314A95ABC}" presName="thinLine2b" presStyleLbl="callout" presStyleIdx="0" presStyleCnt="4"/>
      <dgm:spPr/>
    </dgm:pt>
    <dgm:pt modelId="{98C3D8CE-F749-4FE3-ADEE-FF3298EC778A}" type="pres">
      <dgm:prSet presAssocID="{EE997C01-1138-40C6-B1BF-8A0314A95ABC}" presName="vertSpace2b" presStyleCnt="0"/>
      <dgm:spPr/>
    </dgm:pt>
    <dgm:pt modelId="{043958FE-4BA0-40DD-9939-D526E7D97EDA}" type="pres">
      <dgm:prSet presAssocID="{88E4BD77-256A-4498-A042-2FA67ADC813F}" presName="horz2" presStyleCnt="0"/>
      <dgm:spPr/>
    </dgm:pt>
    <dgm:pt modelId="{AB899A4A-EEC2-479E-BF8F-7E0227BE599D}" type="pres">
      <dgm:prSet presAssocID="{88E4BD77-256A-4498-A042-2FA67ADC813F}" presName="horzSpace2" presStyleCnt="0"/>
      <dgm:spPr/>
    </dgm:pt>
    <dgm:pt modelId="{51125B27-AC3C-4ED7-A097-7041A36839C5}" type="pres">
      <dgm:prSet presAssocID="{88E4BD77-256A-4498-A042-2FA67ADC813F}" presName="tx2" presStyleLbl="revTx" presStyleIdx="2" presStyleCnt="5"/>
      <dgm:spPr/>
    </dgm:pt>
    <dgm:pt modelId="{D1438C51-A301-4457-97B0-D085BB31DD0E}" type="pres">
      <dgm:prSet presAssocID="{88E4BD77-256A-4498-A042-2FA67ADC813F}" presName="vert2" presStyleCnt="0"/>
      <dgm:spPr/>
    </dgm:pt>
    <dgm:pt modelId="{A976E8FC-C98B-4095-A01C-F95FFB0D9950}" type="pres">
      <dgm:prSet presAssocID="{88E4BD77-256A-4498-A042-2FA67ADC813F}" presName="thinLine2b" presStyleLbl="callout" presStyleIdx="1" presStyleCnt="4"/>
      <dgm:spPr/>
    </dgm:pt>
    <dgm:pt modelId="{85C15328-6EBD-45E6-83E7-FC7FB33D88BD}" type="pres">
      <dgm:prSet presAssocID="{88E4BD77-256A-4498-A042-2FA67ADC813F}" presName="vertSpace2b" presStyleCnt="0"/>
      <dgm:spPr/>
    </dgm:pt>
    <dgm:pt modelId="{C321F491-69FC-45C1-8D8C-203D1B52E8C0}" type="pres">
      <dgm:prSet presAssocID="{5BBB6E90-BD15-453E-B172-9A0A343C40F3}" presName="horz2" presStyleCnt="0"/>
      <dgm:spPr/>
    </dgm:pt>
    <dgm:pt modelId="{37A1FDFD-3D44-40CE-9371-24441F3CD01E}" type="pres">
      <dgm:prSet presAssocID="{5BBB6E90-BD15-453E-B172-9A0A343C40F3}" presName="horzSpace2" presStyleCnt="0"/>
      <dgm:spPr/>
    </dgm:pt>
    <dgm:pt modelId="{01D39AFC-CD7E-4457-8A8B-0624AF8C89D7}" type="pres">
      <dgm:prSet presAssocID="{5BBB6E90-BD15-453E-B172-9A0A343C40F3}" presName="tx2" presStyleLbl="revTx" presStyleIdx="3" presStyleCnt="5"/>
      <dgm:spPr/>
    </dgm:pt>
    <dgm:pt modelId="{5E1F68E1-8276-433F-AE25-C059229511D9}" type="pres">
      <dgm:prSet presAssocID="{5BBB6E90-BD15-453E-B172-9A0A343C40F3}" presName="vert2" presStyleCnt="0"/>
      <dgm:spPr/>
    </dgm:pt>
    <dgm:pt modelId="{3A0B8B72-863B-4792-BDE6-5D7E278B2CA5}" type="pres">
      <dgm:prSet presAssocID="{5BBB6E90-BD15-453E-B172-9A0A343C40F3}" presName="thinLine2b" presStyleLbl="callout" presStyleIdx="2" presStyleCnt="4"/>
      <dgm:spPr/>
    </dgm:pt>
    <dgm:pt modelId="{A325BBE5-5207-41D9-ABA0-C55D9E5BE8CE}" type="pres">
      <dgm:prSet presAssocID="{5BBB6E90-BD15-453E-B172-9A0A343C40F3}" presName="vertSpace2b" presStyleCnt="0"/>
      <dgm:spPr/>
    </dgm:pt>
    <dgm:pt modelId="{8C3C06D2-86FA-46CB-A25D-39917E3C806D}" type="pres">
      <dgm:prSet presAssocID="{9A21AD53-043E-452C-96EE-62FB65150B9F}" presName="horz2" presStyleCnt="0"/>
      <dgm:spPr/>
    </dgm:pt>
    <dgm:pt modelId="{74541E9D-CA2F-4722-A7B2-D8F704735708}" type="pres">
      <dgm:prSet presAssocID="{9A21AD53-043E-452C-96EE-62FB65150B9F}" presName="horzSpace2" presStyleCnt="0"/>
      <dgm:spPr/>
    </dgm:pt>
    <dgm:pt modelId="{222BAD2C-7C81-452A-9605-79C7AA580397}" type="pres">
      <dgm:prSet presAssocID="{9A21AD53-043E-452C-96EE-62FB65150B9F}" presName="tx2" presStyleLbl="revTx" presStyleIdx="4" presStyleCnt="5"/>
      <dgm:spPr/>
    </dgm:pt>
    <dgm:pt modelId="{86AE4DFD-AD3A-456F-8287-1074A0741A38}" type="pres">
      <dgm:prSet presAssocID="{9A21AD53-043E-452C-96EE-62FB65150B9F}" presName="vert2" presStyleCnt="0"/>
      <dgm:spPr/>
    </dgm:pt>
    <dgm:pt modelId="{5C69D4B9-82DE-49B8-AF72-A94C09095F1A}" type="pres">
      <dgm:prSet presAssocID="{9A21AD53-043E-452C-96EE-62FB65150B9F}" presName="thinLine2b" presStyleLbl="callout" presStyleIdx="3" presStyleCnt="4"/>
      <dgm:spPr/>
    </dgm:pt>
    <dgm:pt modelId="{42406069-EF87-478F-A8C2-E9C05CEA0678}" type="pres">
      <dgm:prSet presAssocID="{9A21AD53-043E-452C-96EE-62FB65150B9F}" presName="vertSpace2b" presStyleCnt="0"/>
      <dgm:spPr/>
    </dgm:pt>
  </dgm:ptLst>
  <dgm:cxnLst>
    <dgm:cxn modelId="{071ECF1A-14C0-4C6F-8BE8-E9D82BA318E0}" srcId="{1CB7B885-8C44-49DB-A350-234D209759DE}" destId="{88E4BD77-256A-4498-A042-2FA67ADC813F}" srcOrd="1" destOrd="0" parTransId="{7CA2FF86-8BEF-41D9-B4B5-295D5506239B}" sibTransId="{C6345C27-2E49-4638-86B0-AE1027CD1FFF}"/>
    <dgm:cxn modelId="{019DF76B-2A96-4314-B36E-6C3C46EB9067}" srcId="{1CB7B885-8C44-49DB-A350-234D209759DE}" destId="{9A21AD53-043E-452C-96EE-62FB65150B9F}" srcOrd="3" destOrd="0" parTransId="{8B3E3FC3-7F8B-43FD-8690-6E429EBE04E2}" sibTransId="{34CD890B-240E-4E9A-849E-BA33A0EC9E6B}"/>
    <dgm:cxn modelId="{CCB0FE7F-0E15-4BEC-95E5-49A5BAEDBC78}" type="presOf" srcId="{1CB7B885-8C44-49DB-A350-234D209759DE}" destId="{329D2DCC-12C3-467A-A61B-9E4E977EB394}" srcOrd="0" destOrd="0" presId="urn:microsoft.com/office/officeart/2008/layout/LinedList"/>
    <dgm:cxn modelId="{974F9887-7D6F-48FC-928D-CA663803770F}" srcId="{1CB7B885-8C44-49DB-A350-234D209759DE}" destId="{EE997C01-1138-40C6-B1BF-8A0314A95ABC}" srcOrd="0" destOrd="0" parTransId="{D7E0D758-0FA6-4B1B-85D1-E0AC9984D662}" sibTransId="{F075EEA8-A5C1-4D1C-AA61-B2A01913BEC2}"/>
    <dgm:cxn modelId="{5EE3019D-D6BB-493B-ACC0-A398FF8CC186}" type="presOf" srcId="{47843938-DF21-468B-8E8B-27E4F038D7B4}" destId="{2B0C2279-FFCD-4808-8A4B-660BB79C6544}" srcOrd="0" destOrd="0" presId="urn:microsoft.com/office/officeart/2008/layout/LinedList"/>
    <dgm:cxn modelId="{3DDDE0A6-796A-4548-9626-CBA50F6D2F99}" type="presOf" srcId="{88E4BD77-256A-4498-A042-2FA67ADC813F}" destId="{51125B27-AC3C-4ED7-A097-7041A36839C5}" srcOrd="0" destOrd="0" presId="urn:microsoft.com/office/officeart/2008/layout/LinedList"/>
    <dgm:cxn modelId="{89FFF4CD-DC42-49F0-BC12-33A82B1C8A1A}" srcId="{47843938-DF21-468B-8E8B-27E4F038D7B4}" destId="{1CB7B885-8C44-49DB-A350-234D209759DE}" srcOrd="0" destOrd="0" parTransId="{3F082F26-DE04-4147-A523-36D0FF85FB23}" sibTransId="{DA54A91D-9F50-4680-890C-DAAF803A5C33}"/>
    <dgm:cxn modelId="{E6BE79CE-8B58-429A-B466-226C3B6FC569}" type="presOf" srcId="{5BBB6E90-BD15-453E-B172-9A0A343C40F3}" destId="{01D39AFC-CD7E-4457-8A8B-0624AF8C89D7}" srcOrd="0" destOrd="0" presId="urn:microsoft.com/office/officeart/2008/layout/LinedList"/>
    <dgm:cxn modelId="{2E00F3D7-C531-4FA0-AC4B-E50962DC89A5}" type="presOf" srcId="{EE997C01-1138-40C6-B1BF-8A0314A95ABC}" destId="{5268B715-E843-4A24-951F-6D48ED09F4DF}" srcOrd="0" destOrd="0" presId="urn:microsoft.com/office/officeart/2008/layout/LinedList"/>
    <dgm:cxn modelId="{D6F9FDEE-5070-44C3-920B-0CD4D09D54B4}" srcId="{1CB7B885-8C44-49DB-A350-234D209759DE}" destId="{5BBB6E90-BD15-453E-B172-9A0A343C40F3}" srcOrd="2" destOrd="0" parTransId="{A148E815-7205-4C2E-8322-DC2A2C579D22}" sibTransId="{8CD6D168-BBD5-497F-92E1-3531DC320129}"/>
    <dgm:cxn modelId="{F794E1F2-E228-42F7-BC2E-0E62FEC2FFD1}" type="presOf" srcId="{9A21AD53-043E-452C-96EE-62FB65150B9F}" destId="{222BAD2C-7C81-452A-9605-79C7AA580397}" srcOrd="0" destOrd="0" presId="urn:microsoft.com/office/officeart/2008/layout/LinedList"/>
    <dgm:cxn modelId="{7F15BE16-D414-4697-9940-D58DEB7894D5}" type="presParOf" srcId="{2B0C2279-FFCD-4808-8A4B-660BB79C6544}" destId="{BCF05250-D840-4EC6-8FE2-A014117E6111}" srcOrd="0" destOrd="0" presId="urn:microsoft.com/office/officeart/2008/layout/LinedList"/>
    <dgm:cxn modelId="{718FB204-465D-4FF4-AE20-41A8D4AD09B1}" type="presParOf" srcId="{2B0C2279-FFCD-4808-8A4B-660BB79C6544}" destId="{17021A7B-CC83-43C7-BE1D-E0BE5F8EEB71}" srcOrd="1" destOrd="0" presId="urn:microsoft.com/office/officeart/2008/layout/LinedList"/>
    <dgm:cxn modelId="{178A5F81-16E8-4410-9677-7F59F6B1C5D8}" type="presParOf" srcId="{17021A7B-CC83-43C7-BE1D-E0BE5F8EEB71}" destId="{329D2DCC-12C3-467A-A61B-9E4E977EB394}" srcOrd="0" destOrd="0" presId="urn:microsoft.com/office/officeart/2008/layout/LinedList"/>
    <dgm:cxn modelId="{BED88C2D-0AEB-462E-B83F-92D477D8047E}" type="presParOf" srcId="{17021A7B-CC83-43C7-BE1D-E0BE5F8EEB71}" destId="{0E80ADF1-EFC2-4047-8205-AA826B86FBD9}" srcOrd="1" destOrd="0" presId="urn:microsoft.com/office/officeart/2008/layout/LinedList"/>
    <dgm:cxn modelId="{83434D40-1AD5-46FD-9C89-1C34D20208E7}" type="presParOf" srcId="{0E80ADF1-EFC2-4047-8205-AA826B86FBD9}" destId="{F5E7C668-2DAD-47FB-AB32-01E2CEFA68C4}" srcOrd="0" destOrd="0" presId="urn:microsoft.com/office/officeart/2008/layout/LinedList"/>
    <dgm:cxn modelId="{2D41DF30-338A-422C-B7D4-9EEF538C9CC5}" type="presParOf" srcId="{0E80ADF1-EFC2-4047-8205-AA826B86FBD9}" destId="{552180D8-9241-487D-A5A2-A84AC3D6F03E}" srcOrd="1" destOrd="0" presId="urn:microsoft.com/office/officeart/2008/layout/LinedList"/>
    <dgm:cxn modelId="{48B5F8E8-6ACB-47F4-A14F-627EA6CF24F4}" type="presParOf" srcId="{552180D8-9241-487D-A5A2-A84AC3D6F03E}" destId="{E50EDB01-D3A6-4D71-8C5B-364F68E03B91}" srcOrd="0" destOrd="0" presId="urn:microsoft.com/office/officeart/2008/layout/LinedList"/>
    <dgm:cxn modelId="{4EF8A4D3-573E-44B7-A4A9-7DD9C410B21F}" type="presParOf" srcId="{552180D8-9241-487D-A5A2-A84AC3D6F03E}" destId="{5268B715-E843-4A24-951F-6D48ED09F4DF}" srcOrd="1" destOrd="0" presId="urn:microsoft.com/office/officeart/2008/layout/LinedList"/>
    <dgm:cxn modelId="{788B122D-64FB-439E-BD69-39533F857218}" type="presParOf" srcId="{552180D8-9241-487D-A5A2-A84AC3D6F03E}" destId="{0691A373-96A3-4391-B074-CD07C8F21ACD}" srcOrd="2" destOrd="0" presId="urn:microsoft.com/office/officeart/2008/layout/LinedList"/>
    <dgm:cxn modelId="{337A0649-C734-48FB-A5F5-FFE4A6E05F10}" type="presParOf" srcId="{0E80ADF1-EFC2-4047-8205-AA826B86FBD9}" destId="{2DD0A33A-9141-4A55-89DD-8ECA1B8D1405}" srcOrd="2" destOrd="0" presId="urn:microsoft.com/office/officeart/2008/layout/LinedList"/>
    <dgm:cxn modelId="{C93158DC-D4B0-47C9-8E8F-9B8944D336AF}" type="presParOf" srcId="{0E80ADF1-EFC2-4047-8205-AA826B86FBD9}" destId="{98C3D8CE-F749-4FE3-ADEE-FF3298EC778A}" srcOrd="3" destOrd="0" presId="urn:microsoft.com/office/officeart/2008/layout/LinedList"/>
    <dgm:cxn modelId="{7CF5A836-EA87-4274-8679-76FB8A0F5E70}" type="presParOf" srcId="{0E80ADF1-EFC2-4047-8205-AA826B86FBD9}" destId="{043958FE-4BA0-40DD-9939-D526E7D97EDA}" srcOrd="4" destOrd="0" presId="urn:microsoft.com/office/officeart/2008/layout/LinedList"/>
    <dgm:cxn modelId="{E18E6910-71D1-46CB-9C9E-C0BD2CB84727}" type="presParOf" srcId="{043958FE-4BA0-40DD-9939-D526E7D97EDA}" destId="{AB899A4A-EEC2-479E-BF8F-7E0227BE599D}" srcOrd="0" destOrd="0" presId="urn:microsoft.com/office/officeart/2008/layout/LinedList"/>
    <dgm:cxn modelId="{49FBE3E6-3D75-4314-ABE2-6FE191655C9E}" type="presParOf" srcId="{043958FE-4BA0-40DD-9939-D526E7D97EDA}" destId="{51125B27-AC3C-4ED7-A097-7041A36839C5}" srcOrd="1" destOrd="0" presId="urn:microsoft.com/office/officeart/2008/layout/LinedList"/>
    <dgm:cxn modelId="{F52BC552-2F9A-49FF-B80A-6BCDFC8804FD}" type="presParOf" srcId="{043958FE-4BA0-40DD-9939-D526E7D97EDA}" destId="{D1438C51-A301-4457-97B0-D085BB31DD0E}" srcOrd="2" destOrd="0" presId="urn:microsoft.com/office/officeart/2008/layout/LinedList"/>
    <dgm:cxn modelId="{AEB89605-0EB5-40D3-AB0C-3A881C6E5E45}" type="presParOf" srcId="{0E80ADF1-EFC2-4047-8205-AA826B86FBD9}" destId="{A976E8FC-C98B-4095-A01C-F95FFB0D9950}" srcOrd="5" destOrd="0" presId="urn:microsoft.com/office/officeart/2008/layout/LinedList"/>
    <dgm:cxn modelId="{628FEF26-563A-4F92-9FEB-529D9454733E}" type="presParOf" srcId="{0E80ADF1-EFC2-4047-8205-AA826B86FBD9}" destId="{85C15328-6EBD-45E6-83E7-FC7FB33D88BD}" srcOrd="6" destOrd="0" presId="urn:microsoft.com/office/officeart/2008/layout/LinedList"/>
    <dgm:cxn modelId="{D8D0DB9A-2586-4BB9-8AC9-8A24C198683A}" type="presParOf" srcId="{0E80ADF1-EFC2-4047-8205-AA826B86FBD9}" destId="{C321F491-69FC-45C1-8D8C-203D1B52E8C0}" srcOrd="7" destOrd="0" presId="urn:microsoft.com/office/officeart/2008/layout/LinedList"/>
    <dgm:cxn modelId="{5184FEB1-C78C-408E-9EF4-6D35DFE0C814}" type="presParOf" srcId="{C321F491-69FC-45C1-8D8C-203D1B52E8C0}" destId="{37A1FDFD-3D44-40CE-9371-24441F3CD01E}" srcOrd="0" destOrd="0" presId="urn:microsoft.com/office/officeart/2008/layout/LinedList"/>
    <dgm:cxn modelId="{94408268-B652-49B8-805F-510C817610BB}" type="presParOf" srcId="{C321F491-69FC-45C1-8D8C-203D1B52E8C0}" destId="{01D39AFC-CD7E-4457-8A8B-0624AF8C89D7}" srcOrd="1" destOrd="0" presId="urn:microsoft.com/office/officeart/2008/layout/LinedList"/>
    <dgm:cxn modelId="{104620AB-F495-48DF-A8F5-1AC16ADB2BAF}" type="presParOf" srcId="{C321F491-69FC-45C1-8D8C-203D1B52E8C0}" destId="{5E1F68E1-8276-433F-AE25-C059229511D9}" srcOrd="2" destOrd="0" presId="urn:microsoft.com/office/officeart/2008/layout/LinedList"/>
    <dgm:cxn modelId="{284CF0C2-4491-4936-A4E7-3523B10F5EA3}" type="presParOf" srcId="{0E80ADF1-EFC2-4047-8205-AA826B86FBD9}" destId="{3A0B8B72-863B-4792-BDE6-5D7E278B2CA5}" srcOrd="8" destOrd="0" presId="urn:microsoft.com/office/officeart/2008/layout/LinedList"/>
    <dgm:cxn modelId="{A2A03D58-5207-401F-BE38-5C96AA7C7E08}" type="presParOf" srcId="{0E80ADF1-EFC2-4047-8205-AA826B86FBD9}" destId="{A325BBE5-5207-41D9-ABA0-C55D9E5BE8CE}" srcOrd="9" destOrd="0" presId="urn:microsoft.com/office/officeart/2008/layout/LinedList"/>
    <dgm:cxn modelId="{440013CF-5111-4101-8802-E8D508C27AB3}" type="presParOf" srcId="{0E80ADF1-EFC2-4047-8205-AA826B86FBD9}" destId="{8C3C06D2-86FA-46CB-A25D-39917E3C806D}" srcOrd="10" destOrd="0" presId="urn:microsoft.com/office/officeart/2008/layout/LinedList"/>
    <dgm:cxn modelId="{6BB9ED44-8F5D-4BA3-903A-F997841D9505}" type="presParOf" srcId="{8C3C06D2-86FA-46CB-A25D-39917E3C806D}" destId="{74541E9D-CA2F-4722-A7B2-D8F704735708}" srcOrd="0" destOrd="0" presId="urn:microsoft.com/office/officeart/2008/layout/LinedList"/>
    <dgm:cxn modelId="{D72FEA6B-4CCE-43EC-B898-FBB8B30927D0}" type="presParOf" srcId="{8C3C06D2-86FA-46CB-A25D-39917E3C806D}" destId="{222BAD2C-7C81-452A-9605-79C7AA580397}" srcOrd="1" destOrd="0" presId="urn:microsoft.com/office/officeart/2008/layout/LinedList"/>
    <dgm:cxn modelId="{2D01A4DF-39C3-412D-850A-A0B7A1BD9C17}" type="presParOf" srcId="{8C3C06D2-86FA-46CB-A25D-39917E3C806D}" destId="{86AE4DFD-AD3A-456F-8287-1074A0741A38}" srcOrd="2" destOrd="0" presId="urn:microsoft.com/office/officeart/2008/layout/LinedList"/>
    <dgm:cxn modelId="{2383F533-13E4-4533-82B8-DC03F793E9AB}" type="presParOf" srcId="{0E80ADF1-EFC2-4047-8205-AA826B86FBD9}" destId="{5C69D4B9-82DE-49B8-AF72-A94C09095F1A}" srcOrd="11" destOrd="0" presId="urn:microsoft.com/office/officeart/2008/layout/LinedList"/>
    <dgm:cxn modelId="{82C2BECB-1E3E-43F5-9581-048776B349B6}" type="presParOf" srcId="{0E80ADF1-EFC2-4047-8205-AA826B86FBD9}" destId="{42406069-EF87-478F-A8C2-E9C05CEA067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5250-D840-4EC6-8FE2-A014117E6111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9D2DCC-12C3-467A-A61B-9E4E977EB394}">
      <dsp:nvSpPr>
        <dsp:cNvPr id="0" name=""/>
        <dsp:cNvSpPr/>
      </dsp:nvSpPr>
      <dsp:spPr>
        <a:xfrm>
          <a:off x="0" y="0"/>
          <a:ext cx="1737360" cy="5188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НАТУРФІЛОСОФІЯ 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</dsp:txBody>
      <dsp:txXfrm>
        <a:off x="0" y="0"/>
        <a:ext cx="1737360" cy="5188382"/>
      </dsp:txXfrm>
    </dsp:sp>
    <dsp:sp modelId="{5268B715-E843-4A24-951F-6D48ED09F4DF}">
      <dsp:nvSpPr>
        <dsp:cNvPr id="0" name=""/>
        <dsp:cNvSpPr/>
      </dsp:nvSpPr>
      <dsp:spPr>
        <a:xfrm>
          <a:off x="1867662" y="60991"/>
          <a:ext cx="6819138" cy="121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200" b="1" i="0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2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МІЛЕТСЬКА ШКОЛА:</a:t>
          </a:r>
          <a:r>
            <a:rPr kumimoji="0" lang="uk-UA" altLang="ru-RU" sz="2200" b="0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  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Фалес, </a:t>
          </a:r>
          <a:r>
            <a:rPr kumimoji="0" lang="uk-UA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Анаксімандр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, </a:t>
          </a:r>
          <a:r>
            <a:rPr kumimoji="0" lang="uk-UA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Анаксімен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. </a:t>
          </a:r>
          <a:b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</a:br>
          <a:endParaRPr kumimoji="0" lang="uk-UA" altLang="ru-RU" sz="2200" b="1" i="1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</dsp:txBody>
      <dsp:txXfrm>
        <a:off x="1867662" y="60991"/>
        <a:ext cx="6819138" cy="1219827"/>
      </dsp:txXfrm>
    </dsp:sp>
    <dsp:sp modelId="{2DD0A33A-9141-4A55-89DD-8ECA1B8D1405}">
      <dsp:nvSpPr>
        <dsp:cNvPr id="0" name=""/>
        <dsp:cNvSpPr/>
      </dsp:nvSpPr>
      <dsp:spPr>
        <a:xfrm>
          <a:off x="1737360" y="1280818"/>
          <a:ext cx="69494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1125B27-AC3C-4ED7-A097-7041A36839C5}">
      <dsp:nvSpPr>
        <dsp:cNvPr id="0" name=""/>
        <dsp:cNvSpPr/>
      </dsp:nvSpPr>
      <dsp:spPr>
        <a:xfrm>
          <a:off x="1867662" y="1341809"/>
          <a:ext cx="6819138" cy="121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200" b="1" i="0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2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ПІФАГОРІЙСЬКА ШКОЛА: 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Піфагор</a:t>
          </a:r>
          <a:r>
            <a:rPr kumimoji="0" lang="ru-RU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, </a:t>
          </a:r>
          <a:r>
            <a:rPr kumimoji="0" lang="ru-RU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Алкмеон</a:t>
          </a:r>
          <a:r>
            <a:rPr kumimoji="0" lang="ru-RU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r>
            <a:rPr kumimoji="0" lang="ru-RU" altLang="ru-RU" sz="2200" b="0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та </a:t>
          </a:r>
          <a:r>
            <a:rPr kumimoji="0" lang="ru-RU" altLang="ru-RU" sz="2200" b="0" i="0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ін</a:t>
          </a:r>
          <a:r>
            <a:rPr kumimoji="0" lang="ru-RU" altLang="ru-RU" sz="2200" b="0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.</a:t>
          </a:r>
        </a:p>
      </dsp:txBody>
      <dsp:txXfrm>
        <a:off x="1867662" y="1341809"/>
        <a:ext cx="6819138" cy="1219827"/>
      </dsp:txXfrm>
    </dsp:sp>
    <dsp:sp modelId="{A976E8FC-C98B-4095-A01C-F95FFB0D9950}">
      <dsp:nvSpPr>
        <dsp:cNvPr id="0" name=""/>
        <dsp:cNvSpPr/>
      </dsp:nvSpPr>
      <dsp:spPr>
        <a:xfrm>
          <a:off x="1737360" y="2561636"/>
          <a:ext cx="69494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1D39AFC-CD7E-4457-8A8B-0624AF8C89D7}">
      <dsp:nvSpPr>
        <dsp:cNvPr id="0" name=""/>
        <dsp:cNvSpPr/>
      </dsp:nvSpPr>
      <dsp:spPr>
        <a:xfrm>
          <a:off x="1867662" y="2622628"/>
          <a:ext cx="6819138" cy="121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200" b="1" i="0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2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ЕЛЕЙСЬКА ШКОЛА:</a:t>
          </a:r>
          <a:r>
            <a:rPr kumimoji="0" lang="uk-UA" altLang="ru-RU" sz="2200" b="0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  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Зенон, </a:t>
          </a:r>
          <a:r>
            <a:rPr kumimoji="0" lang="uk-UA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Ксенофан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, </a:t>
          </a:r>
          <a:r>
            <a:rPr kumimoji="0" lang="uk-UA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Парменід</a:t>
          </a:r>
          <a:endParaRPr kumimoji="0" lang="ru-RU" altLang="ru-RU" sz="2200" b="1" i="1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</dsp:txBody>
      <dsp:txXfrm>
        <a:off x="1867662" y="2622628"/>
        <a:ext cx="6819138" cy="1219827"/>
      </dsp:txXfrm>
    </dsp:sp>
    <dsp:sp modelId="{3A0B8B72-863B-4792-BDE6-5D7E278B2CA5}">
      <dsp:nvSpPr>
        <dsp:cNvPr id="0" name=""/>
        <dsp:cNvSpPr/>
      </dsp:nvSpPr>
      <dsp:spPr>
        <a:xfrm>
          <a:off x="1737360" y="3842455"/>
          <a:ext cx="69494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22BAD2C-7C81-452A-9605-79C7AA580397}">
      <dsp:nvSpPr>
        <dsp:cNvPr id="0" name=""/>
        <dsp:cNvSpPr/>
      </dsp:nvSpPr>
      <dsp:spPr>
        <a:xfrm>
          <a:off x="1867662" y="3903446"/>
          <a:ext cx="6819138" cy="121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2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ДАВНЬОГРЕЦЬКИЙ АТОМІЗМ: </a:t>
          </a:r>
          <a:r>
            <a:rPr kumimoji="0" lang="uk-UA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Левкіпп</a:t>
          </a: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,</a:t>
          </a:r>
          <a:r>
            <a:rPr kumimoji="0" lang="uk-UA" altLang="ru-RU" sz="22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r>
            <a:rPr kumimoji="0" lang="uk-UA" altLang="ru-RU" sz="2200" b="1" i="1" u="none" strike="noStrike" kern="1200" cap="none" normalizeH="0" baseline="0" dirty="0" err="1">
              <a:ln/>
              <a:effectLst/>
              <a:latin typeface="Calibri" panose="020F0502020204030204" pitchFamily="34" charset="0"/>
            </a:rPr>
            <a:t>Демокріт</a:t>
          </a:r>
          <a:endParaRPr kumimoji="0" lang="uk-UA" altLang="ru-RU" sz="2200" b="1" i="1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200" b="1" i="1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  <a:p>
          <a:pPr marL="0" marR="0" lvl="0" indent="0" algn="l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200" b="1" i="1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ДІАЛЕКТИКА Геракліта</a:t>
          </a:r>
          <a:r>
            <a:rPr kumimoji="0" lang="uk-UA" altLang="ru-RU" sz="2200" b="1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r>
            <a:rPr kumimoji="0" lang="uk-UA" altLang="ru-RU" sz="2200" b="0" i="0" u="none" strike="noStrike" kern="1200" cap="none" normalizeH="0" baseline="0" dirty="0">
              <a:ln/>
              <a:effectLst/>
              <a:latin typeface="Calibri" panose="020F0502020204030204" pitchFamily="34" charset="0"/>
            </a:rPr>
            <a:t> </a:t>
          </a:r>
          <a:endParaRPr kumimoji="0" lang="ru-RU" altLang="ru-RU" sz="2200" b="0" i="0" u="none" strike="noStrike" kern="1200" cap="none" normalizeH="0" baseline="0" dirty="0">
            <a:ln/>
            <a:effectLst/>
            <a:latin typeface="Calibri" panose="020F0502020204030204" pitchFamily="34" charset="0"/>
          </a:endParaRPr>
        </a:p>
      </dsp:txBody>
      <dsp:txXfrm>
        <a:off x="1867662" y="3903446"/>
        <a:ext cx="6819138" cy="1219827"/>
      </dsp:txXfrm>
    </dsp:sp>
    <dsp:sp modelId="{5C69D4B9-82DE-49B8-AF72-A94C09095F1A}">
      <dsp:nvSpPr>
        <dsp:cNvPr id="0" name=""/>
        <dsp:cNvSpPr/>
      </dsp:nvSpPr>
      <dsp:spPr>
        <a:xfrm>
          <a:off x="1737360" y="5123273"/>
          <a:ext cx="69494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6975F-2039-4FFE-B2A6-EA4D1C73C387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3660D42-276E-4B22-B47C-B77642C9DF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9487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80D41-4A2F-4CDA-9CBC-CD54EA650893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0D6D-98B9-4547-B7BF-0A2FB90E2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5735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A4690-B8CA-4576-911A-AC3D882831EC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69575-3EE9-435A-A5CC-23D34C1C9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0671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9341A-B310-4238-A53A-9D83238B59E9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9578564-67B3-4148-A0A5-19CA0DAB14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3271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969A-B0DA-4BB5-B7CB-C5C67C6CFB01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92266-91F7-48E9-9019-65656B1A6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197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BC6F-CD54-446A-B8C0-C7020236D1DB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8587D-1230-4EA0-9460-F725CDBA88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96802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EE82-D530-463A-A7F1-A6371D441591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7CB56CD-4A9E-4938-8012-F8124340EE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34474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38110-D046-42DC-99F7-4B71B58C653C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82567-0668-45F6-9D1E-8AF8F425F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618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2D5E8-EF44-46B3-A7A3-54B7316AEEF0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86BCB-34DA-45B1-BFC1-B53C026D9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4405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35DFF-E83B-41FD-9A6D-6763DC2492A1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BC780-3541-495B-AAD6-0B48A47920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0005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A773A-CD6D-4098-BE52-8F918FF6146E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153D0-D80C-4216-B7D7-9B637BE753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525275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70B264-88EF-4210-86BC-8EBDE28CF751}" type="datetimeFigureOut">
              <a:rPr lang="ru-RU" smtClean="0"/>
              <a:pPr>
                <a:defRPr/>
              </a:pPr>
              <a:t>12.03.2023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D66071-A6FF-4180-9E8E-FC4F6D8B69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78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1%82%D0%B0%D1%80%D0%B0%D0%BA%D1%81%D1%96%D1%97" TargetMode="External"/><Relationship Id="rId2" Type="http://schemas.openxmlformats.org/officeDocument/2006/relationships/hyperlink" Target="https://uk.wikipedia.org/wiki/%D0%9B%D0%BE%D0%B3%D0%BE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A9%D0%B0%D1%81%D1%82%D1%8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EC68A-ABCE-4C83-9383-0E19DA02F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89" y="276221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b="1" noProof="0" dirty="0"/>
              <a:t>Тема 2. Зародження філософії як теоретичної системи знань</a:t>
            </a:r>
            <a:br>
              <a:rPr lang="uk-UA" noProof="0" dirty="0"/>
            </a:br>
            <a:endParaRPr lang="uk-UA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18ABC7-5D85-4116-A9E3-32AAF818D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25014"/>
            <a:ext cx="8458200" cy="914400"/>
          </a:xfrm>
        </p:spPr>
        <p:txBody>
          <a:bodyPr/>
          <a:lstStyle/>
          <a:p>
            <a:r>
              <a:rPr lang="uk-UA" noProof="0" dirty="0"/>
              <a:t>Філософія</a:t>
            </a:r>
            <a:br>
              <a:rPr lang="uk-UA" noProof="0" dirty="0"/>
            </a:b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24813800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40587"/>
              </p:ext>
            </p:extLst>
          </p:nvPr>
        </p:nvGraphicFramePr>
        <p:xfrm>
          <a:off x="304800" y="1554163"/>
          <a:ext cx="8686800" cy="518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C2BBEEA7-3CE4-4082-B201-CD4B4ACA2C00}"/>
              </a:ext>
            </a:extLst>
          </p:cNvPr>
          <p:cNvSpPr txBox="1">
            <a:spLocks/>
          </p:cNvSpPr>
          <p:nvPr/>
        </p:nvSpPr>
        <p:spPr>
          <a:xfrm>
            <a:off x="378690" y="-80260"/>
            <a:ext cx="8612909" cy="1077218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 sz="3200" dirty="0"/>
              <a:t>2. Розвиток ідей в натурфілософських школах Стародавньої Греції. </a:t>
            </a:r>
          </a:p>
        </p:txBody>
      </p:sp>
    </p:spTree>
    <p:extLst>
      <p:ext uri="{BB962C8B-B14F-4D97-AF65-F5344CB8AC3E}">
        <p14:creationId xmlns:p14="http://schemas.microsoft.com/office/powerpoint/2010/main" val="2415881783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193964" y="1240130"/>
            <a:ext cx="8797636" cy="53038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noProof="0" dirty="0"/>
              <a:t>Головне питання філософії : пошук першооснови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noProof="0" dirty="0"/>
              <a:t>Фалес  </a:t>
            </a:r>
            <a:r>
              <a:rPr lang="uk-UA" altLang="ru-RU" sz="2400" noProof="0" dirty="0"/>
              <a:t>– </a:t>
            </a:r>
            <a:r>
              <a:rPr lang="uk-UA" altLang="ru-RU" sz="2400" b="1" i="1" noProof="0" dirty="0"/>
              <a:t>вода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noProof="0" dirty="0" err="1"/>
              <a:t>Анаксімандр</a:t>
            </a:r>
            <a:r>
              <a:rPr lang="uk-UA" altLang="ru-RU" sz="2400" b="1" noProof="0" dirty="0"/>
              <a:t>  - </a:t>
            </a:r>
            <a:r>
              <a:rPr lang="uk-UA" altLang="ru-RU" sz="2400" noProof="0" dirty="0" err="1"/>
              <a:t>безякісний</a:t>
            </a:r>
            <a:r>
              <a:rPr lang="uk-UA" altLang="ru-RU" sz="2400" noProof="0" dirty="0"/>
              <a:t> </a:t>
            </a:r>
            <a:r>
              <a:rPr lang="uk-UA" altLang="ru-RU" sz="2400" b="1" i="1" noProof="0" dirty="0"/>
              <a:t>апейрон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noProof="0" dirty="0" err="1"/>
              <a:t>Анаксімен</a:t>
            </a:r>
            <a:r>
              <a:rPr lang="uk-UA" altLang="ru-RU" sz="2400" b="1" noProof="0" dirty="0"/>
              <a:t>  </a:t>
            </a:r>
            <a:r>
              <a:rPr lang="uk-UA" altLang="ru-RU" sz="2400" noProof="0" dirty="0"/>
              <a:t>– </a:t>
            </a:r>
            <a:r>
              <a:rPr lang="uk-UA" altLang="ru-RU" sz="2400" b="1" i="1" noProof="0" dirty="0"/>
              <a:t>повітря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sz="2400" b="1" noProof="0" dirty="0"/>
              <a:t>Геракліт - </a:t>
            </a:r>
            <a:r>
              <a:rPr lang="uk-UA" altLang="ru-RU" sz="2400" b="1" i="1" noProof="0" dirty="0"/>
              <a:t>вогонь</a:t>
            </a:r>
            <a:r>
              <a:rPr lang="uk-UA" altLang="ru-RU" sz="2400" noProof="0" dirty="0"/>
              <a:t> 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altLang="ru-RU" sz="2400" b="1" noProof="0" dirty="0"/>
              <a:t>Піфагорійці</a:t>
            </a:r>
            <a:r>
              <a:rPr lang="uk-UA" altLang="ru-RU" sz="2400" noProof="0" dirty="0"/>
              <a:t> - </a:t>
            </a:r>
            <a:r>
              <a:rPr lang="uk-UA" altLang="ru-RU" sz="2400" b="1" i="1" noProof="0" dirty="0"/>
              <a:t>числа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altLang="ru-RU" sz="2400" b="1" noProof="0" dirty="0" err="1"/>
              <a:t>Ксенофан</a:t>
            </a:r>
            <a:r>
              <a:rPr lang="uk-UA" altLang="ru-RU" sz="2400" b="1" noProof="0" dirty="0"/>
              <a:t>  - </a:t>
            </a:r>
            <a:r>
              <a:rPr lang="uk-UA" altLang="ru-RU" sz="2400" noProof="0" dirty="0"/>
              <a:t>усе є єдиним і незмінним</a:t>
            </a:r>
            <a:endParaRPr lang="uk-UA" altLang="ru-RU" sz="2400" b="1" i="1" noProof="0" dirty="0"/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altLang="ru-RU" sz="2400" b="1" noProof="0" dirty="0" err="1"/>
              <a:t>Парменід</a:t>
            </a:r>
            <a:r>
              <a:rPr lang="uk-UA" altLang="ru-RU" sz="2400" b="1" noProof="0" dirty="0"/>
              <a:t> - </a:t>
            </a:r>
            <a:r>
              <a:rPr lang="uk-UA" altLang="ru-RU" sz="2400" noProof="0" dirty="0"/>
              <a:t>одне і те ж є думка і буття</a:t>
            </a:r>
          </a:p>
          <a:p>
            <a:pPr marL="0" indent="0"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altLang="ru-RU" sz="2400" b="1" noProof="0" dirty="0" err="1"/>
              <a:t>Емпедокл</a:t>
            </a:r>
            <a:r>
              <a:rPr lang="uk-UA" altLang="ru-RU" sz="2400" b="1" noProof="0" dirty="0"/>
              <a:t> </a:t>
            </a:r>
            <a:r>
              <a:rPr lang="uk-UA" altLang="ru-RU" sz="2400" noProof="0" dirty="0"/>
              <a:t>– </a:t>
            </a:r>
            <a:r>
              <a:rPr lang="uk-UA" altLang="ru-RU" sz="2400" b="1" noProof="0" dirty="0"/>
              <a:t>земля, вода, повітря і вогонь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uk-UA" altLang="ru-RU" sz="2400" b="1" noProof="0" dirty="0" err="1"/>
              <a:t>Анаксагор</a:t>
            </a:r>
            <a:r>
              <a:rPr lang="uk-UA" altLang="ru-RU" sz="2400" b="1" noProof="0" dirty="0"/>
              <a:t>  - матерія</a:t>
            </a:r>
            <a:r>
              <a:rPr lang="uk-UA" altLang="ru-RU" sz="2400" noProof="0" dirty="0"/>
              <a:t> вічна, нестворена і не знищувана, однак, якісно диференційована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uk-UA" sz="2400" b="1" noProof="0" dirty="0" err="1"/>
              <a:t>Демокріт</a:t>
            </a:r>
            <a:r>
              <a:rPr lang="uk-UA" sz="2400" noProof="0" dirty="0"/>
              <a:t> - множинність першооснови. Першооснова -  </a:t>
            </a:r>
            <a:r>
              <a:rPr lang="uk-UA" sz="2400" b="1" i="1" noProof="0" dirty="0"/>
              <a:t>"атом"</a:t>
            </a:r>
            <a:endParaRPr lang="uk-UA" altLang="ru-RU" sz="2400" b="1" i="1" noProof="0" dirty="0"/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altLang="ru-RU" sz="2400" b="1" i="1" noProof="0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2BBEEA7-3CE4-4082-B201-CD4B4ACA2C00}"/>
              </a:ext>
            </a:extLst>
          </p:cNvPr>
          <p:cNvSpPr txBox="1">
            <a:spLocks/>
          </p:cNvSpPr>
          <p:nvPr/>
        </p:nvSpPr>
        <p:spPr>
          <a:xfrm>
            <a:off x="378690" y="-80260"/>
            <a:ext cx="8612909" cy="1077218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 sz="3200" dirty="0"/>
              <a:t>2. Розвиток ідей в натурфілософських школах Стародавньої Греції. </a:t>
            </a:r>
          </a:p>
        </p:txBody>
      </p:sp>
    </p:spTree>
    <p:extLst>
      <p:ext uri="{BB962C8B-B14F-4D97-AF65-F5344CB8AC3E}">
        <p14:creationId xmlns:p14="http://schemas.microsoft.com/office/powerpoint/2010/main" val="2025020002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altLang="ru-RU" noProof="0" dirty="0"/>
              <a:t>Філософи відмовилися від  ідеї божественного управління природою і шукали природні причини усього сущого. Тим самим вони </a:t>
            </a:r>
            <a:r>
              <a:rPr lang="uk-UA" altLang="ru-RU" b="1" noProof="0" dirty="0"/>
              <a:t>сприяли становленню раціоналістичного, філософського та наукового підходу до вивчення світу</a:t>
            </a:r>
            <a:r>
              <a:rPr lang="uk-UA" altLang="ru-RU" noProof="0" dirty="0"/>
              <a:t>. </a:t>
            </a: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C2BBEEA7-3CE4-4082-B201-CD4B4ACA2C00}"/>
              </a:ext>
            </a:extLst>
          </p:cNvPr>
          <p:cNvSpPr txBox="1">
            <a:spLocks/>
          </p:cNvSpPr>
          <p:nvPr/>
        </p:nvSpPr>
        <p:spPr>
          <a:xfrm>
            <a:off x="378690" y="-80260"/>
            <a:ext cx="8612909" cy="1077218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 sz="3200" dirty="0"/>
              <a:t>2. Розвиток ідей в натурфілософських школах Стародавньої Греції. </a:t>
            </a:r>
          </a:p>
        </p:txBody>
      </p:sp>
    </p:spTree>
    <p:extLst>
      <p:ext uri="{BB962C8B-B14F-4D97-AF65-F5344CB8AC3E}">
        <p14:creationId xmlns:p14="http://schemas.microsoft.com/office/powerpoint/2010/main" val="188685359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altLang="ru-RU" noProof="0" dirty="0"/>
              <a:t>Центром еллінського світу стають міста континентальної Греції. Ведучу роль серед них завойовують Афіни.</a:t>
            </a:r>
          </a:p>
          <a:p>
            <a:pPr algn="just"/>
            <a:r>
              <a:rPr lang="uk-UA" altLang="ru-RU" noProof="0" dirty="0"/>
              <a:t>Культурно-історичні умови:</a:t>
            </a:r>
          </a:p>
          <a:p>
            <a:pPr marL="0" indent="0" algn="just">
              <a:buNone/>
            </a:pPr>
            <a:r>
              <a:rPr lang="uk-UA" altLang="ru-RU" noProof="0" dirty="0"/>
              <a:t>Розквіт рабовласницької демократії й полісного устрою</a:t>
            </a:r>
          </a:p>
          <a:p>
            <a:pPr marL="0" indent="0" algn="just">
              <a:buNone/>
            </a:pPr>
            <a:r>
              <a:rPr lang="uk-UA" altLang="ru-RU" noProof="0" dirty="0"/>
              <a:t>Можливість для вільних громадян брати участь у справах полісу</a:t>
            </a:r>
          </a:p>
          <a:p>
            <a:pPr marL="0" indent="0" algn="just">
              <a:buNone/>
            </a:pPr>
            <a:r>
              <a:rPr lang="uk-UA" altLang="ru-RU" noProof="0" dirty="0"/>
              <a:t>Потреба в оволодінні низкою специфічних знань.</a:t>
            </a:r>
          </a:p>
          <a:p>
            <a:pPr marL="0" indent="0" algn="just">
              <a:buNone/>
            </a:pPr>
            <a:endParaRPr lang="uk-UA" altLang="ru-RU" noProof="0" dirty="0"/>
          </a:p>
          <a:p>
            <a:pPr algn="just"/>
            <a:endParaRPr lang="uk-UA" altLang="ru-RU" noProof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223B2BA-D84F-40A8-BB5E-7A51C2B1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744"/>
            <a:ext cx="8686800" cy="838200"/>
          </a:xfrm>
        </p:spPr>
        <p:txBody>
          <a:bodyPr>
            <a:noAutofit/>
          </a:bodyPr>
          <a:lstStyle/>
          <a:p>
            <a:r>
              <a:rPr lang="uk-UA" sz="2400" noProof="0" dirty="0"/>
              <a:t>3. Зміна філософської проблематики при переході до «високої класики». </a:t>
            </a:r>
          </a:p>
        </p:txBody>
      </p:sp>
    </p:spTree>
    <p:extLst>
      <p:ext uri="{BB962C8B-B14F-4D97-AF65-F5344CB8AC3E}">
        <p14:creationId xmlns:p14="http://schemas.microsoft.com/office/powerpoint/2010/main" val="4227550635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767E6-35AB-47CE-A26C-5EA21C7F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uk-UA" sz="2400" noProof="0" dirty="0"/>
              <a:t>2. Зміна філософської проблематики при переході до «високої класики».  </a:t>
            </a:r>
            <a:br>
              <a:rPr lang="uk-UA" sz="2400" noProof="0" dirty="0"/>
            </a:br>
            <a:endParaRPr lang="uk-UA" sz="2400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57504-6073-488E-BBD6-B762B78DD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367713" cy="54931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noProof="0" dirty="0"/>
              <a:t>Софісти</a:t>
            </a:r>
            <a:r>
              <a:rPr lang="uk-UA" noProof="0" dirty="0"/>
              <a:t> поставили  філософську проблему: абсолютний чи відносний характер мають норми моралі і права? </a:t>
            </a:r>
          </a:p>
          <a:p>
            <a:pPr algn="just"/>
            <a:endParaRPr lang="uk-UA" noProof="0" dirty="0"/>
          </a:p>
          <a:p>
            <a:pPr algn="just"/>
            <a:r>
              <a:rPr lang="uk-UA" noProof="0" dirty="0"/>
              <a:t>Поширювали релятивізм і на процес пізнання, вважаючи, що єдиної для всіх  істини не існує: істина у кожного своя. Врешті приходили до </a:t>
            </a:r>
            <a:r>
              <a:rPr lang="uk-UA" i="1" noProof="0" dirty="0"/>
              <a:t>скептицизму</a:t>
            </a:r>
            <a:r>
              <a:rPr lang="uk-UA" noProof="0" dirty="0"/>
              <a:t> – тобто до сумніву у можливості пізнання буття та його основ, звертали увагу на імовірнісний характер людського пізнання. </a:t>
            </a:r>
          </a:p>
          <a:p>
            <a:pPr algn="just"/>
            <a:r>
              <a:rPr lang="uk-UA" noProof="0" dirty="0"/>
              <a:t>У центрі рефлексії проблема людини та її життя як члена суспільства. Розвиток політичної теорії, етики, риторики, вчення про виховання, релігії -  осмислення життєвого світу людини.</a:t>
            </a:r>
          </a:p>
          <a:p>
            <a:pPr algn="just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28536122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034B6A-4181-4A2A-92FE-18B33BB3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6410325" cy="4525963"/>
          </a:xfrm>
        </p:spPr>
        <p:txBody>
          <a:bodyPr>
            <a:normAutofit lnSpcReduction="10000"/>
          </a:bodyPr>
          <a:lstStyle/>
          <a:p>
            <a:r>
              <a:rPr lang="uk-UA" noProof="0" dirty="0"/>
              <a:t>Сократ вперше починає розуміти самостійність ідеального, відрізняти ідеальне від матеріального. Вперше  відрізнив зміст, сутність речі від самої речі. </a:t>
            </a:r>
          </a:p>
          <a:p>
            <a:r>
              <a:rPr lang="uk-UA" noProof="0" dirty="0"/>
              <a:t>Сократ намагався знайти загальну ідею (</a:t>
            </a:r>
            <a:r>
              <a:rPr lang="uk-UA" noProof="0" dirty="0" err="1"/>
              <a:t>ейдос</a:t>
            </a:r>
            <a:r>
              <a:rPr lang="uk-UA" noProof="0" dirty="0"/>
              <a:t>) доброчесності.</a:t>
            </a:r>
          </a:p>
          <a:p>
            <a:endParaRPr lang="uk-UA" noProof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7687BF-5F76-40E2-B628-DEFD7D3D8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00" y="2098768"/>
            <a:ext cx="2641599" cy="430203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223B2BA-D84F-40A8-BB5E-7A51C2B1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744"/>
            <a:ext cx="8686800" cy="838200"/>
          </a:xfrm>
        </p:spPr>
        <p:txBody>
          <a:bodyPr>
            <a:noAutofit/>
          </a:bodyPr>
          <a:lstStyle/>
          <a:p>
            <a:r>
              <a:rPr lang="uk-UA" sz="2400" noProof="0" dirty="0"/>
              <a:t>3. Зміна філософської проблематики при переході до «високої класики». </a:t>
            </a:r>
          </a:p>
        </p:txBody>
      </p:sp>
    </p:spTree>
    <p:extLst>
      <p:ext uri="{BB962C8B-B14F-4D97-AF65-F5344CB8AC3E}">
        <p14:creationId xmlns:p14="http://schemas.microsoft.com/office/powerpoint/2010/main" val="2552133314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3AF55-3C88-480D-BB4E-3AA42EB3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1532920"/>
            <a:ext cx="8243454" cy="838200"/>
          </a:xfrm>
        </p:spPr>
        <p:txBody>
          <a:bodyPr>
            <a:noAutofit/>
          </a:bodyPr>
          <a:lstStyle/>
          <a:p>
            <a:pPr lvl="0"/>
            <a:r>
              <a:rPr lang="uk-UA" sz="2400" noProof="0" dirty="0"/>
              <a:t>Філософська система Платона </a:t>
            </a:r>
            <a:br>
              <a:rPr lang="uk-UA" sz="2400" noProof="0" dirty="0"/>
            </a:br>
            <a:endParaRPr lang="uk-UA" sz="2400" noProof="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42FA18-57AF-43B7-8A94-7AFCC72CB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68" y="1280698"/>
            <a:ext cx="2657732" cy="3982968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CA849DF-2671-434D-9DF5-FFE3C5BF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292" y="5779387"/>
            <a:ext cx="63514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Г</a:t>
            </a:r>
            <a:r>
              <a:rPr kumimoji="0" lang="uk-UA" altLang="uk-UA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рецький філософ Платон був учнем Сократа, та </a:t>
            </a:r>
            <a:r>
              <a:rPr lang="uk-UA" altLang="uk-UA" sz="1000" i="1" dirty="0">
                <a:latin typeface="Century Gothic" panose="020B0502020202020204" pitchFamily="34" charset="0"/>
              </a:rPr>
              <a:t>в</a:t>
            </a:r>
            <a:r>
              <a:rPr kumimoji="0" lang="uk-UA" altLang="uk-UA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чителем Аристотеля.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000" i="1" dirty="0">
                <a:latin typeface="Century Gothic" panose="020B0502020202020204" pitchFamily="34" charset="0"/>
              </a:rPr>
              <a:t>В</a:t>
            </a:r>
            <a:r>
              <a:rPr kumimoji="0" lang="uk-UA" altLang="uk-UA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ін заснував Академію Афін, яка була першим вищим навчальним закладом у Західній півкулі.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000" i="1" dirty="0">
                <a:latin typeface="Century Gothic" panose="020B0502020202020204" pitchFamily="34" charset="0"/>
              </a:rPr>
              <a:t>Академія </a:t>
            </a:r>
            <a:r>
              <a:rPr kumimoji="0" lang="uk-UA" altLang="uk-UA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існувала з 387 р. до н.е. до 86 р. до н.е.</a:t>
            </a:r>
            <a:endParaRPr kumimoji="0" lang="uk-UA" altLang="uk-UA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24BD8E-052B-4974-A11F-955FDCE7FA73}"/>
              </a:ext>
            </a:extLst>
          </p:cNvPr>
          <p:cNvSpPr/>
          <p:nvPr/>
        </p:nvSpPr>
        <p:spPr>
          <a:xfrm>
            <a:off x="147189" y="2226050"/>
            <a:ext cx="60668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вченні</a:t>
            </a:r>
            <a:r>
              <a:rPr lang="ru-RU" sz="2400" dirty="0"/>
              <a:t> Платона </a:t>
            </a:r>
            <a:r>
              <a:rPr lang="ru-RU" sz="2400" dirty="0" err="1"/>
              <a:t>ідеї</a:t>
            </a:r>
            <a:r>
              <a:rPr lang="ru-RU" sz="2400" dirty="0"/>
              <a:t> </a:t>
            </a:r>
            <a:r>
              <a:rPr lang="ru-RU" sz="2400" dirty="0" err="1"/>
              <a:t>зображуються</a:t>
            </a:r>
            <a:r>
              <a:rPr lang="ru-RU" sz="2400" dirty="0"/>
              <a:t> як:</a:t>
            </a:r>
          </a:p>
          <a:p>
            <a:r>
              <a:rPr lang="ru-RU" sz="2400" dirty="0"/>
              <a:t>1) причина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джерело</a:t>
            </a:r>
            <a:r>
              <a:rPr lang="ru-RU" sz="2400" dirty="0"/>
              <a:t> </a:t>
            </a:r>
            <a:r>
              <a:rPr lang="ru-RU" sz="2400" dirty="0" err="1"/>
              <a:t>буття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 і </a:t>
            </a:r>
            <a:r>
              <a:rPr lang="ru-RU" sz="2400" dirty="0" err="1"/>
              <a:t>відносин</a:t>
            </a:r>
            <a:r>
              <a:rPr lang="ru-RU" sz="2400" dirty="0"/>
              <a:t>; </a:t>
            </a:r>
          </a:p>
          <a:p>
            <a:r>
              <a:rPr lang="ru-RU" sz="2400" dirty="0"/>
              <a:t>2) парадигма (</a:t>
            </a:r>
            <a:r>
              <a:rPr lang="ru-RU" sz="2400" dirty="0" err="1"/>
              <a:t>зразок</a:t>
            </a:r>
            <a:r>
              <a:rPr lang="ru-RU" sz="2400" dirty="0"/>
              <a:t>), </a:t>
            </a:r>
            <a:r>
              <a:rPr lang="ru-RU" sz="2400" dirty="0" err="1"/>
              <a:t>дивлячись</a:t>
            </a:r>
            <a:r>
              <a:rPr lang="ru-RU" sz="2400" dirty="0"/>
              <a:t> на яку </a:t>
            </a:r>
            <a:r>
              <a:rPr lang="ru-RU" sz="2400" dirty="0" err="1"/>
              <a:t>творець</a:t>
            </a:r>
            <a:r>
              <a:rPr lang="ru-RU" sz="2400" dirty="0"/>
              <a:t>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;</a:t>
            </a:r>
          </a:p>
          <a:p>
            <a:r>
              <a:rPr lang="ru-RU" sz="2400" dirty="0"/>
              <a:t>3) мета, до </a:t>
            </a:r>
            <a:r>
              <a:rPr lang="ru-RU" sz="2400" dirty="0" err="1"/>
              <a:t>якої</a:t>
            </a:r>
            <a:r>
              <a:rPr lang="ru-RU" sz="2400" dirty="0"/>
              <a:t>, як до верховного Блага, </a:t>
            </a:r>
            <a:r>
              <a:rPr lang="ru-RU" sz="2400" dirty="0" err="1"/>
              <a:t>прагне</a:t>
            </a:r>
            <a:r>
              <a:rPr lang="ru-RU" sz="2400" dirty="0"/>
              <a:t> все.</a:t>
            </a:r>
          </a:p>
          <a:p>
            <a:r>
              <a:rPr lang="ru-RU" sz="2400" dirty="0" err="1"/>
              <a:t>Світ</a:t>
            </a:r>
            <a:r>
              <a:rPr lang="ru-RU" sz="2400" dirty="0"/>
              <a:t> речей – </a:t>
            </a:r>
            <a:r>
              <a:rPr lang="ru-RU" sz="2400" dirty="0" err="1"/>
              <a:t>бліда</a:t>
            </a:r>
            <a:r>
              <a:rPr lang="ru-RU" sz="2400" dirty="0"/>
              <a:t> </a:t>
            </a:r>
            <a:r>
              <a:rPr lang="ru-RU" sz="2400" dirty="0" err="1"/>
              <a:t>копія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. </a:t>
            </a:r>
            <a:endParaRPr lang="uk-UA" sz="24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223B2BA-D84F-40A8-BB5E-7A51C2B1BFFA}"/>
              </a:ext>
            </a:extLst>
          </p:cNvPr>
          <p:cNvSpPr txBox="1">
            <a:spLocks/>
          </p:cNvSpPr>
          <p:nvPr/>
        </p:nvSpPr>
        <p:spPr>
          <a:xfrm>
            <a:off x="304800" y="285744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/>
              <a:t>3.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філософської</a:t>
            </a:r>
            <a:r>
              <a:rPr lang="ru-RU" sz="2400" dirty="0"/>
              <a:t> проблематики при </a:t>
            </a:r>
            <a:r>
              <a:rPr lang="ru-RU" sz="2400" dirty="0" err="1"/>
              <a:t>переході</a:t>
            </a:r>
            <a:r>
              <a:rPr lang="ru-RU" sz="2400" dirty="0"/>
              <a:t> до «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класики</a:t>
            </a:r>
            <a:r>
              <a:rPr lang="ru-RU" sz="2400" dirty="0"/>
              <a:t>».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56718030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36AEB-67A0-41DC-B0F6-935B7F31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73019"/>
            <a:ext cx="8197273" cy="314037"/>
          </a:xfrm>
        </p:spPr>
        <p:txBody>
          <a:bodyPr>
            <a:noAutofit/>
          </a:bodyPr>
          <a:lstStyle/>
          <a:p>
            <a:pPr lvl="0"/>
            <a:r>
              <a:rPr lang="uk-UA" sz="2800" noProof="0" dirty="0"/>
              <a:t>Філософське вчення </a:t>
            </a:r>
            <a:r>
              <a:rPr lang="uk-UA" sz="2800" noProof="0" dirty="0" err="1"/>
              <a:t>АрИстотеля</a:t>
            </a:r>
            <a:endParaRPr lang="uk-UA" sz="2800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80C14-F620-46C2-8451-C414D76E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419" y="1560942"/>
            <a:ext cx="7712362" cy="4269648"/>
          </a:xfrm>
        </p:spPr>
        <p:txBody>
          <a:bodyPr>
            <a:noAutofit/>
          </a:bodyPr>
          <a:lstStyle/>
          <a:p>
            <a:r>
              <a:rPr lang="uk-UA" sz="2400" noProof="0" dirty="0"/>
              <a:t>У пізнанні Аристотель розрізняє різні </a:t>
            </a:r>
            <a:r>
              <a:rPr lang="uk-UA" sz="2400" i="1" noProof="0" dirty="0"/>
              <a:t>ступені</a:t>
            </a:r>
            <a:r>
              <a:rPr lang="uk-UA" sz="2400" noProof="0" dirty="0"/>
              <a:t>: </a:t>
            </a:r>
          </a:p>
          <a:p>
            <a:r>
              <a:rPr lang="uk-UA" sz="2400" noProof="0" dirty="0"/>
              <a:t>практичне </a:t>
            </a:r>
            <a:r>
              <a:rPr lang="uk-UA" sz="2400" noProof="0" dirty="0">
                <a:solidFill>
                  <a:schemeClr val="tx1"/>
                </a:solidFill>
              </a:rPr>
              <a:t>вміння («</a:t>
            </a:r>
            <a:r>
              <a:rPr lang="uk-UA" sz="2400" noProof="0" dirty="0" err="1">
                <a:solidFill>
                  <a:schemeClr val="tx1"/>
                </a:solidFill>
              </a:rPr>
              <a:t>техне</a:t>
            </a:r>
            <a:r>
              <a:rPr lang="uk-UA" sz="2400" noProof="0" dirty="0">
                <a:solidFill>
                  <a:schemeClr val="tx1"/>
                </a:solidFill>
              </a:rPr>
              <a:t>»), що базується на знання про об'єкти</a:t>
            </a:r>
            <a:r>
              <a:rPr lang="uk-UA" sz="2400" noProof="0" dirty="0"/>
              <a:t>, на які спрямована практична діяльність;</a:t>
            </a:r>
          </a:p>
          <a:p>
            <a:r>
              <a:rPr lang="uk-UA" sz="2400" noProof="0" dirty="0"/>
              <a:t>розмірковування («</a:t>
            </a:r>
            <a:r>
              <a:rPr lang="uk-UA" sz="2400" noProof="0" dirty="0" err="1"/>
              <a:t>фронезіс</a:t>
            </a:r>
            <a:r>
              <a:rPr lang="uk-UA" sz="2400" noProof="0" dirty="0"/>
              <a:t>»);</a:t>
            </a:r>
          </a:p>
          <a:p>
            <a:r>
              <a:rPr lang="uk-UA" sz="2400" noProof="0" dirty="0"/>
              <a:t>наука;</a:t>
            </a:r>
          </a:p>
          <a:p>
            <a:r>
              <a:rPr lang="uk-UA" sz="2400" noProof="0" dirty="0"/>
              <a:t>мудрість («</a:t>
            </a:r>
            <a:r>
              <a:rPr lang="uk-UA" sz="2400" noProof="0" dirty="0" err="1"/>
              <a:t>софія</a:t>
            </a:r>
            <a:r>
              <a:rPr lang="uk-UA" sz="2400" noProof="0" dirty="0"/>
              <a:t>»);</a:t>
            </a:r>
          </a:p>
          <a:p>
            <a:r>
              <a:rPr lang="uk-UA" sz="2400" noProof="0" dirty="0"/>
              <a:t>розум («</a:t>
            </a:r>
            <a:r>
              <a:rPr lang="uk-UA" sz="2400" noProof="0" dirty="0" err="1"/>
              <a:t>нус</a:t>
            </a:r>
            <a:r>
              <a:rPr lang="uk-UA" sz="2400" noProof="0" dirty="0"/>
              <a:t>») — продуктивна сила пізнання.</a:t>
            </a:r>
          </a:p>
          <a:p>
            <a:r>
              <a:rPr lang="uk-UA" sz="2400" noProof="0" dirty="0"/>
              <a:t>Показує нерозривну єдність матеріального й духовного початків буття.</a:t>
            </a:r>
            <a:endParaRPr lang="uk-UA" sz="1800" noProof="0" dirty="0"/>
          </a:p>
          <a:p>
            <a:endParaRPr lang="uk-UA" sz="2400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2F04E-DC83-4E56-878E-A68E1D97F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093" l="0" r="98540">
                        <a14:foregroundMark x1="36861" y1="84196" x2="12774" y2="86376"/>
                        <a14:foregroundMark x1="11314" y1="80926" x2="11314" y2="80926"/>
                        <a14:foregroundMark x1="5474" y1="74387" x2="5474" y2="74387"/>
                        <a14:foregroundMark x1="5839" y1="71935" x2="5839" y2="71935"/>
                        <a14:foregroundMark x1="6204" y1="69482" x2="6204" y2="69482"/>
                        <a14:foregroundMark x1="7664" y1="68392" x2="7664" y2="68392"/>
                        <a14:foregroundMark x1="17883" y1="62125" x2="2555" y2="66757"/>
                        <a14:foregroundMark x1="2555" y1="66757" x2="0" y2="69482"/>
                        <a14:foregroundMark x1="8394" y1="71935" x2="365" y2="77929"/>
                        <a14:foregroundMark x1="14234" y1="79019" x2="2920" y2="91008"/>
                        <a14:foregroundMark x1="33942" y1="87193" x2="60949" y2="90463"/>
                        <a14:foregroundMark x1="60949" y1="90463" x2="78832" y2="87738"/>
                        <a14:foregroundMark x1="87956" y1="87193" x2="31752" y2="98093"/>
                        <a14:foregroundMark x1="31752" y1="98093" x2="5839" y2="95640"/>
                        <a14:foregroundMark x1="83577" y1="70300" x2="98540" y2="76294"/>
                        <a14:foregroundMark x1="98540" y1="76294" x2="98540" y2="76294"/>
                        <a14:foregroundMark x1="93431" y1="79837" x2="93431" y2="80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2567" y="2732701"/>
            <a:ext cx="3061063" cy="410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223B2BA-D84F-40A8-BB5E-7A51C2B1BFFA}"/>
              </a:ext>
            </a:extLst>
          </p:cNvPr>
          <p:cNvSpPr txBox="1">
            <a:spLocks/>
          </p:cNvSpPr>
          <p:nvPr/>
        </p:nvSpPr>
        <p:spPr>
          <a:xfrm>
            <a:off x="304800" y="285744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2400" dirty="0"/>
              <a:t>3. Зміна філософської проблематики при переході до «високої класики». </a:t>
            </a:r>
          </a:p>
        </p:txBody>
      </p:sp>
    </p:spTree>
    <p:extLst>
      <p:ext uri="{BB962C8B-B14F-4D97-AF65-F5344CB8AC3E}">
        <p14:creationId xmlns:p14="http://schemas.microsoft.com/office/powerpoint/2010/main" val="2922248661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75FE0A-2FF4-429D-A100-B080B8BB6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1549"/>
              </p:ext>
            </p:extLst>
          </p:nvPr>
        </p:nvGraphicFramePr>
        <p:xfrm>
          <a:off x="304800" y="5070764"/>
          <a:ext cx="8686800" cy="1626751"/>
        </p:xfrm>
        <a:graphic>
          <a:graphicData uri="http://schemas.openxmlformats.org/drawingml/2006/table">
            <a:tbl>
              <a:tblPr/>
              <a:tblGrid>
                <a:gridCol w="8686800">
                  <a:extLst>
                    <a:ext uri="{9D8B030D-6E8A-4147-A177-3AD203B41FA5}">
                      <a16:colId xmlns:a16="http://schemas.microsoft.com/office/drawing/2014/main" val="4008859360"/>
                    </a:ext>
                  </a:extLst>
                </a:gridCol>
              </a:tblGrid>
              <a:tr h="1626751">
                <a:tc>
                  <a:txBody>
                    <a:bodyPr/>
                    <a:lstStyle/>
                    <a:p>
                      <a:r>
                        <a:rPr kumimoji="0" lang="uk-UA" sz="1800" i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"Дійсне знання є тотожним з предметом пізнання". </a:t>
                      </a:r>
                      <a:r>
                        <a:rPr kumimoji="0"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Гносеологія Аристотеля є наукою не про знання взагалі, а про наукове знання. Весь </a:t>
                      </a:r>
                      <a:r>
                        <a:rPr kumimoji="0" lang="uk-UA" sz="180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аристотелізму</a:t>
                      </a:r>
                      <a:r>
                        <a:rPr kumimoji="0" lang="uk-UA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наповнений прагненням до наукового пізнання, пристрастю до вивчення світу, фізики, природничих наук, а не душі, як у Сократа і Платона.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AE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458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7EE7A9-C765-4659-854E-6C42D3461479}"/>
              </a:ext>
            </a:extLst>
          </p:cNvPr>
          <p:cNvSpPr/>
          <p:nvPr/>
        </p:nvSpPr>
        <p:spPr>
          <a:xfrm>
            <a:off x="2243144" y="2489581"/>
            <a:ext cx="4572000" cy="1964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Логіка (Органон) </a:t>
            </a:r>
            <a:endParaRPr lang="uk-UA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 природу </a:t>
            </a:r>
            <a:endParaRPr lang="uk-UA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Метафізика </a:t>
            </a:r>
            <a:endParaRPr lang="uk-UA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Етика й політика </a:t>
            </a:r>
            <a:endParaRPr lang="uk-UA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Риторика й поетика </a:t>
            </a:r>
            <a:endParaRPr lang="uk-UA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FA0687-EB7A-444C-9412-C9D33D5B79B0}"/>
              </a:ext>
            </a:extLst>
          </p:cNvPr>
          <p:cNvSpPr/>
          <p:nvPr/>
        </p:nvSpPr>
        <p:spPr>
          <a:xfrm>
            <a:off x="90480" y="121569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/>
              <a:t>Численні твори Аристотеля охоплюють майже всю область доступного тоді знання, яке в його працях отримало глибше філософське обґрунтування, було приведене в строгий, систематичний порядок: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23B2BA-D84F-40A8-BB5E-7A51C2B1BFFA}"/>
              </a:ext>
            </a:extLst>
          </p:cNvPr>
          <p:cNvSpPr txBox="1">
            <a:spLocks/>
          </p:cNvSpPr>
          <p:nvPr/>
        </p:nvSpPr>
        <p:spPr>
          <a:xfrm>
            <a:off x="304800" y="285744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2400"/>
              <a:t>3. Зміна філософської проблематики при переході до «високої класики». </a:t>
            </a:r>
          </a:p>
        </p:txBody>
      </p:sp>
    </p:spTree>
    <p:extLst>
      <p:ext uri="{BB962C8B-B14F-4D97-AF65-F5344CB8AC3E}">
        <p14:creationId xmlns:p14="http://schemas.microsoft.com/office/powerpoint/2010/main" val="2790382274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7835"/>
            <a:ext cx="8608291" cy="211267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noProof="0" dirty="0"/>
              <a:t>Характер грецької філософії значно змінився після завоювань </a:t>
            </a:r>
            <a:r>
              <a:rPr lang="uk-UA" noProof="0" dirty="0" err="1"/>
              <a:t>Александра</a:t>
            </a:r>
            <a:r>
              <a:rPr lang="uk-UA" noProof="0" dirty="0"/>
              <a:t> Македонського. Грецька культура вийшла за межі колоній-полісів, поширившись у Передній Азії та Північній Африці. Занепад давньої полісної демократії, розвиток монархічної форми правління, чисельні державні перевороти, війни, розорення, збагачення сприяли посиленню індивідуалізму. </a:t>
            </a:r>
          </a:p>
          <a:p>
            <a:pPr marL="0" indent="0" algn="just">
              <a:buNone/>
            </a:pPr>
            <a:endParaRPr lang="uk-UA" noProof="0" dirty="0"/>
          </a:p>
          <a:p>
            <a:endParaRPr lang="uk-UA" noProof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0B0506-F953-41C4-9355-5B6B4F19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8"/>
            <a:ext cx="8991600" cy="838200"/>
          </a:xfrm>
        </p:spPr>
        <p:txBody>
          <a:bodyPr>
            <a:noAutofit/>
          </a:bodyPr>
          <a:lstStyle/>
          <a:p>
            <a:pPr lvl="0"/>
            <a:r>
              <a:rPr lang="uk-UA" sz="2000" noProof="0" dirty="0"/>
              <a:t>4. Ідеї та школи завершального етапу розвитку  античної філософії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6361" y="3540679"/>
            <a:ext cx="3973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  <a:latin typeface="+mn-lt"/>
                <a:cs typeface="+mn-cs"/>
              </a:rPr>
              <a:t>Філософія з теоретичної системи в епоху еллінізму перетворюється на умонастрій та висловлює, передусім, самовідчуття людини, яка втратила себе у світі.</a:t>
            </a:r>
            <a:endParaRPr lang="ru-RU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Download елліністичні images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5" y="3828882"/>
            <a:ext cx="4705045" cy="26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58337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78371-6949-4A9E-92B9-829978B9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79ACD-BD79-4FA1-AB3F-C13D0DED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noProof="0" dirty="0"/>
              <a:t>1. Соціокультурні умови формування філософії як теоретичної системи знань.</a:t>
            </a:r>
          </a:p>
          <a:p>
            <a:pPr marL="0" lvl="0" indent="0">
              <a:buNone/>
            </a:pPr>
            <a:r>
              <a:rPr lang="uk-UA" noProof="0" dirty="0"/>
              <a:t>2. Розвиток ідей в натурфілософських школах Стародавньої Греції. </a:t>
            </a:r>
          </a:p>
          <a:p>
            <a:pPr marL="0" lvl="0" indent="0">
              <a:buNone/>
            </a:pPr>
            <a:r>
              <a:rPr lang="uk-UA" noProof="0" dirty="0"/>
              <a:t>3. Зміна філософської проблематики при переході до «високої класики».  </a:t>
            </a:r>
          </a:p>
          <a:p>
            <a:pPr marL="0" lvl="0" indent="0">
              <a:buNone/>
            </a:pPr>
            <a:r>
              <a:rPr lang="uk-UA" noProof="0" dirty="0"/>
              <a:t>4. Ідеї та школи завершального етапу   античної філософії.  </a:t>
            </a:r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61100964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0B0506-F953-41C4-9355-5B6B4F19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8"/>
            <a:ext cx="8991600" cy="838200"/>
          </a:xfrm>
        </p:spPr>
        <p:txBody>
          <a:bodyPr>
            <a:noAutofit/>
          </a:bodyPr>
          <a:lstStyle/>
          <a:p>
            <a:pPr lvl="0"/>
            <a:r>
              <a:rPr lang="uk-UA" sz="2000" noProof="0" dirty="0"/>
              <a:t>4. Ідеї та школи завершального етапу розвитку  античної філософії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00577" y="1236109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b="1" noProof="0" dirty="0"/>
              <a:t>Основні напрями: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b="1" noProof="0" dirty="0"/>
          </a:p>
          <a:p>
            <a:pPr>
              <a:lnSpc>
                <a:spcPct val="80000"/>
              </a:lnSpc>
            </a:pPr>
            <a:r>
              <a:rPr lang="uk-UA" altLang="ru-RU" noProof="0" dirty="0"/>
              <a:t>Епікуреїзм 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Скептицизм 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Стоїцизм 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Школа кініків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Академічна філософія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Школа перипатетиків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Еклектизм </a:t>
            </a:r>
          </a:p>
          <a:p>
            <a:pPr>
              <a:lnSpc>
                <a:spcPct val="80000"/>
              </a:lnSpc>
            </a:pPr>
            <a:r>
              <a:rPr lang="uk-UA" altLang="ru-RU" noProof="0" dirty="0"/>
              <a:t>Неоплатонізм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66463767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490C35-F070-484E-B817-BF7242B94447}"/>
              </a:ext>
            </a:extLst>
          </p:cNvPr>
          <p:cNvSpPr/>
          <p:nvPr/>
        </p:nvSpPr>
        <p:spPr>
          <a:xfrm>
            <a:off x="319809" y="1443181"/>
            <a:ext cx="4991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  <a:ea typeface="Times New Roman" panose="02020603050405020304" pitchFamily="18" charset="0"/>
              </a:rPr>
              <a:t>Засновником філософської школи    </a:t>
            </a:r>
            <a:r>
              <a:rPr lang="uk-UA" b="1" dirty="0">
                <a:latin typeface="+mn-lt"/>
                <a:ea typeface="Times New Roman" panose="02020603050405020304" pitchFamily="18" charset="0"/>
              </a:rPr>
              <a:t>епікуреїзму </a:t>
            </a:r>
            <a:r>
              <a:rPr lang="uk-UA" dirty="0">
                <a:latin typeface="+mn-lt"/>
                <a:ea typeface="Times New Roman" panose="02020603050405020304" pitchFamily="18" charset="0"/>
              </a:rPr>
              <a:t>був Епікур (34І-272 рр. до н.е.). Як продовжувач учення </a:t>
            </a:r>
            <a:r>
              <a:rPr lang="uk-UA" dirty="0" err="1">
                <a:latin typeface="+mn-lt"/>
                <a:ea typeface="Times New Roman" panose="02020603050405020304" pitchFamily="18" charset="0"/>
              </a:rPr>
              <a:t>Демокріта</a:t>
            </a:r>
            <a:r>
              <a:rPr lang="uk-UA" dirty="0">
                <a:latin typeface="+mn-lt"/>
                <a:ea typeface="Times New Roman" panose="02020603050405020304" pitchFamily="18" charset="0"/>
              </a:rPr>
              <a:t>, Епікур розвинув атомістичну теорію: атоми, які відрізняються  за формою і розмірами, відрізняються також і за вагою. Епікур першим звернув увагу на атомну вагу. </a:t>
            </a:r>
            <a:endParaRPr lang="uk-UA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79750-B13B-41E3-AB4C-A2B6CF42A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46" y="2383486"/>
            <a:ext cx="2857500" cy="3810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B0B0506-F953-41C4-9355-5B6B4F19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8"/>
            <a:ext cx="8991600" cy="838200"/>
          </a:xfrm>
        </p:spPr>
        <p:txBody>
          <a:bodyPr>
            <a:noAutofit/>
          </a:bodyPr>
          <a:lstStyle/>
          <a:p>
            <a:pPr lvl="0"/>
            <a:r>
              <a:rPr lang="uk-UA" sz="2000" noProof="0" dirty="0"/>
              <a:t>4. Ідеї та школи завершального етапу розвитку  античної філософії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809" y="398802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err="1">
                <a:latin typeface="+mn-lt"/>
                <a:ea typeface="Times New Roman" panose="02020603050405020304" pitchFamily="18" charset="0"/>
              </a:rPr>
              <a:t>Епікур</a:t>
            </a:r>
            <a:r>
              <a:rPr lang="uk-UA" dirty="0">
                <a:latin typeface="+mn-lt"/>
                <a:ea typeface="Times New Roman" panose="02020603050405020304" pitchFamily="18" charset="0"/>
              </a:rPr>
              <a:t> розділяє своє вчення на три частини –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</a:rPr>
              <a:t>"каноніку" - вчення про пізнання, 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</a:rPr>
              <a:t>"фізику" - вчення про природу та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+mn-lt"/>
                <a:ea typeface="Times New Roman" panose="02020603050405020304" pitchFamily="18" charset="0"/>
              </a:rPr>
              <a:t>"етику".</a:t>
            </a:r>
            <a:br>
              <a:rPr lang="uk-UA" dirty="0">
                <a:latin typeface="+mn-lt"/>
                <a:ea typeface="Times New Roman" panose="02020603050405020304" pitchFamily="18" charset="0"/>
              </a:rPr>
            </a:br>
            <a:r>
              <a:rPr lang="uk-UA" altLang="ru-RU" dirty="0"/>
              <a:t>Ключову роль серед теоретичних джерел вчення </a:t>
            </a:r>
            <a:r>
              <a:rPr lang="uk-UA" altLang="ru-RU" dirty="0" err="1"/>
              <a:t>Епікура</a:t>
            </a:r>
            <a:r>
              <a:rPr lang="uk-UA" altLang="ru-RU" dirty="0"/>
              <a:t> відіграє </a:t>
            </a:r>
            <a:r>
              <a:rPr lang="uk-UA" altLang="ru-RU" i="1" dirty="0"/>
              <a:t>атомістична система</a:t>
            </a:r>
            <a:r>
              <a:rPr lang="uk-UA" altLang="ru-RU" dirty="0"/>
              <a:t> </a:t>
            </a:r>
            <a:r>
              <a:rPr lang="uk-UA" altLang="ru-RU" dirty="0" err="1"/>
              <a:t>Демокріта</a:t>
            </a:r>
            <a:r>
              <a:rPr lang="uk-UA" altLang="ru-RU" dirty="0"/>
              <a:t>.</a:t>
            </a:r>
            <a:endParaRPr lang="ru-RU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23207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6381111" cy="4525963"/>
          </a:xfrm>
        </p:spPr>
        <p:txBody>
          <a:bodyPr>
            <a:normAutofit fontScale="55000" lnSpcReduction="20000"/>
          </a:bodyPr>
          <a:lstStyle/>
          <a:p>
            <a:r>
              <a:rPr lang="uk-UA" b="1" noProof="0" dirty="0"/>
              <a:t>Скептицизм</a:t>
            </a:r>
            <a:r>
              <a:rPr lang="uk-UA" noProof="0" dirty="0"/>
              <a:t> (від давньогрецького "сумнів"),   заснував </a:t>
            </a:r>
            <a:r>
              <a:rPr lang="uk-UA" noProof="0" dirty="0" err="1"/>
              <a:t>Піррон</a:t>
            </a:r>
            <a:r>
              <a:rPr lang="uk-UA" noProof="0" dirty="0"/>
              <a:t>, звертав увагу на те, що всі філософи запевняли в істинності своїх теорій, але висували різні ідеї; звідси випливав висновок про неможливість створення істинної філософії.</a:t>
            </a:r>
          </a:p>
          <a:p>
            <a:pPr marL="0" indent="0">
              <a:buNone/>
            </a:pPr>
            <a:r>
              <a:rPr lang="uk-UA" noProof="0" dirty="0"/>
              <a:t> В основі всіх суджень скептицизму лежали три знамениті запитання з трьома відповідями:</a:t>
            </a:r>
          </a:p>
          <a:p>
            <a:r>
              <a:rPr lang="uk-UA" noProof="0" dirty="0"/>
              <a:t>1. Якими є усі речі ? — Не більше такими, ніж будь-якими іншими.</a:t>
            </a:r>
          </a:p>
          <a:p>
            <a:r>
              <a:rPr lang="uk-UA" noProof="0" dirty="0"/>
              <a:t>2. Що можна сказати про такі речі ? — Краще не казати нічого, утримуючись від суджень.</a:t>
            </a:r>
          </a:p>
          <a:p>
            <a:r>
              <a:rPr lang="uk-UA" noProof="0" dirty="0"/>
              <a:t>3. Що робити людині, яка перебуває у стосунках з такими речами? — Зберігати самовладність (автаркію).</a:t>
            </a:r>
          </a:p>
          <a:p>
            <a:pPr marL="0" indent="0">
              <a:buNone/>
            </a:pPr>
            <a:r>
              <a:rPr lang="uk-UA" noProof="0" dirty="0"/>
              <a:t>Скептики всебічно обґрунтовували свою позицію сумніву в можливостях пізнання, але врешті-решт, за Гегелем, своєю вимогою у всьому сумніватися сприяли розвитку наукового критичного мислення.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0B0506-F953-41C4-9355-5B6B4F19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8"/>
            <a:ext cx="8991600" cy="838200"/>
          </a:xfrm>
        </p:spPr>
        <p:txBody>
          <a:bodyPr>
            <a:noAutofit/>
          </a:bodyPr>
          <a:lstStyle/>
          <a:p>
            <a:pPr lvl="0"/>
            <a:r>
              <a:rPr lang="uk-UA" sz="2000" noProof="0" dirty="0"/>
              <a:t>4. Ідеї та школи завершального етапу розвитку  античної філософії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4799" y="5886357"/>
            <a:ext cx="708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i="1" dirty="0"/>
              <a:t>«Утримання від суджень є такий стан розуму, при якому ми нічого не заперечуємо, й нічого не стверджуємо..»</a:t>
            </a:r>
            <a:endParaRPr lang="ru-RU" b="1" i="1" dirty="0"/>
          </a:p>
        </p:txBody>
      </p:sp>
      <p:pic>
        <p:nvPicPr>
          <p:cNvPr id="1028" name="Picture 4" descr="Credit: Getty Images/Heritage Image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1" y="2203938"/>
            <a:ext cx="2305689" cy="32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71323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У межах </a:t>
            </a:r>
            <a:r>
              <a:rPr lang="uk-UA" b="1" dirty="0"/>
              <a:t>стоїцизму</a:t>
            </a:r>
            <a:r>
              <a:rPr lang="uk-UA" dirty="0"/>
              <a:t> встановлюється розрізнення трьох основних галузей філософського знання: вчення про природу (фізика), вчення про пізнання та мислення (логіка) і вчення про належне життя (етика).</a:t>
            </a:r>
          </a:p>
          <a:p>
            <a:r>
              <a:rPr lang="uk-UA" dirty="0"/>
              <a:t> Світ - організоване ціле, пройняте животворним </a:t>
            </a:r>
            <a:r>
              <a:rPr lang="uk-UA" dirty="0">
                <a:hlinkClick r:id="rId2" tooltip="Логос"/>
              </a:rPr>
              <a:t>логосом</a:t>
            </a:r>
            <a:r>
              <a:rPr lang="uk-UA" dirty="0"/>
              <a:t>, який виступає </a:t>
            </a:r>
            <a:r>
              <a:rPr lang="uk-UA" dirty="0" err="1"/>
              <a:t>породжуючою</a:t>
            </a:r>
            <a:r>
              <a:rPr lang="uk-UA" dirty="0"/>
              <a:t> силою і законом, що скеровує світовий розвиток. </a:t>
            </a:r>
          </a:p>
          <a:p>
            <a:r>
              <a:rPr lang="uk-UA" dirty="0"/>
              <a:t>Душа людини розглядалася як частина світової душі; після смерті вона відділяється від тіла і втрачає особистісні ознаки. Через </a:t>
            </a:r>
            <a:r>
              <a:rPr lang="uk-UA" dirty="0" err="1"/>
              <a:t>прилученість</a:t>
            </a:r>
            <a:r>
              <a:rPr lang="uk-UA" dirty="0"/>
              <a:t> усіх людей до </a:t>
            </a:r>
            <a:r>
              <a:rPr lang="uk-UA" dirty="0" err="1"/>
              <a:t>Логоса</a:t>
            </a:r>
            <a:r>
              <a:rPr lang="uk-UA" dirty="0"/>
              <a:t> вони є громадянами єдиної світової держави — «</a:t>
            </a:r>
            <a:r>
              <a:rPr lang="uk-UA" dirty="0" err="1"/>
              <a:t>космополісу</a:t>
            </a:r>
            <a:r>
              <a:rPr lang="uk-UA" dirty="0"/>
              <a:t>». Але вони мають брати участь і в громадському житті реальних держав — якщо тільки це не змушує їх до аморальних вчинків. </a:t>
            </a:r>
          </a:p>
          <a:p>
            <a:r>
              <a:rPr lang="uk-UA" dirty="0"/>
              <a:t> Головною метою людини проголошується доброчесне життя у згоді з природою, Логосом. Ідеал стоїцизму — мудрець, що досяг душевної незворушності (</a:t>
            </a:r>
            <a:r>
              <a:rPr lang="uk-UA" dirty="0">
                <a:hlinkClick r:id="rId3" tooltip="Атараксії"/>
              </a:rPr>
              <a:t>атараксії</a:t>
            </a:r>
            <a:r>
              <a:rPr lang="uk-UA" dirty="0"/>
              <a:t>) і завжди діє у згоді із природним законом, відповідно до накреслень долі. Надалі поняттям «стоїцизм» стали позначати моральну позицію, котра передбачає витриманість, стійкість, суворе дотримання моральних вимог, незалежно від сподівань на винагороду (</a:t>
            </a:r>
            <a:r>
              <a:rPr lang="uk-UA" dirty="0">
                <a:hlinkClick r:id="rId4" tooltip="Щастя"/>
              </a:rPr>
              <a:t>щастя</a:t>
            </a:r>
            <a:r>
              <a:rPr lang="uk-UA" dirty="0"/>
              <a:t>), гідну поведінку за будь-яких обставин.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0B0506-F953-41C4-9355-5B6B4F19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8"/>
            <a:ext cx="8991600" cy="838200"/>
          </a:xfrm>
        </p:spPr>
        <p:txBody>
          <a:bodyPr>
            <a:noAutofit/>
          </a:bodyPr>
          <a:lstStyle/>
          <a:p>
            <a:pPr lvl="0"/>
            <a:r>
              <a:rPr lang="uk-UA" sz="2000" noProof="0" dirty="0"/>
              <a:t>4. Ідеї та школи завершального етапу розвитку  античної філософії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760" y="5997802"/>
            <a:ext cx="788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r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Стоїчна філософія значно вплинула на розвиток християнської теології.</a:t>
            </a:r>
            <a:endParaRPr lang="uk-UA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23287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0B0506-F953-41C4-9355-5B6B4F19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58"/>
            <a:ext cx="8991600" cy="838200"/>
          </a:xfrm>
        </p:spPr>
        <p:txBody>
          <a:bodyPr>
            <a:noAutofit/>
          </a:bodyPr>
          <a:lstStyle/>
          <a:p>
            <a:pPr lvl="0"/>
            <a:r>
              <a:rPr lang="uk-UA" sz="2000" noProof="0" dirty="0"/>
              <a:t>4. Ідеї та школи завершального етапу розвитку  античної філософії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noProof="0" dirty="0"/>
              <a:t>Неоплатонізм </a:t>
            </a:r>
            <a:r>
              <a:rPr lang="uk-UA" noProof="0" dirty="0"/>
              <a:t>є останнім значним ученням, що породжений античною філософією. Він виник в епоху глибокої системної кризи греко-римської цивілізації. У багатьох своїх рисах неоплатонізм передує середньовічному світорозумінню (негативне відношення до тілесності і матерії, прагнення зобразити суще у виді ієрархії й ін.). Протягом  деякого часу неоплатонізм складав серйозну конкуренцію поширенню християнства. Основоположником неоплатонізму був </a:t>
            </a:r>
            <a:r>
              <a:rPr lang="uk-UA" noProof="0" dirty="0" err="1"/>
              <a:t>Плотін</a:t>
            </a:r>
            <a:r>
              <a:rPr lang="uk-UA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072702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18457"/>
          </a:xfrm>
        </p:spPr>
        <p:txBody>
          <a:bodyPr>
            <a:noAutofit/>
          </a:bodyPr>
          <a:lstStyle/>
          <a:p>
            <a:pPr lvl="0"/>
            <a:r>
              <a:rPr lang="uk-UA" altLang="ru-RU" sz="2400" b="1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Висновок:</a:t>
            </a:r>
            <a:endParaRPr lang="uk-UA" sz="2400" b="1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97012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 філософія - колиска філософії європейської. В ній закладені, започатковані, поставлені майже всі проблеми пізнішої європейської філософії. Твори античних мислителів вчать шанувати розум, прославляють силу Духа і досі надихають серця людей.</a:t>
            </a:r>
          </a:p>
        </p:txBody>
      </p:sp>
      <p:pic>
        <p:nvPicPr>
          <p:cNvPr id="2052" name="Picture 4" descr="Тестові завдання до теми &quot;Антична філософія&quot; | Тест. Філософ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4" y="4633468"/>
            <a:ext cx="4151313" cy="208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68346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852287C-A811-43EC-B129-C3721662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646129"/>
            <a:ext cx="8686800" cy="4525962"/>
          </a:xfrm>
        </p:spPr>
        <p:txBody>
          <a:bodyPr/>
          <a:lstStyle/>
          <a:p>
            <a:pPr algn="ctr">
              <a:buNone/>
            </a:pPr>
            <a:endParaRPr lang="uk-UA" sz="4400" b="1" noProof="0" dirty="0"/>
          </a:p>
          <a:p>
            <a:pPr algn="ctr">
              <a:buNone/>
            </a:pPr>
            <a:r>
              <a:rPr lang="uk-UA" sz="4400" b="1" noProof="0" dirty="0"/>
              <a:t>Дякую за увагу!</a:t>
            </a:r>
            <a:endParaRPr lang="uk-UA" noProof="0" dirty="0"/>
          </a:p>
        </p:txBody>
      </p:sp>
      <p:pic>
        <p:nvPicPr>
          <p:cNvPr id="5" name="Picture 2" descr="Греція. Афіни🌍🇬🇷 | Туристична агенція &quot;Байсан Тур&quot;">
            <a:extLst>
              <a:ext uri="{FF2B5EF4-FFF2-40B4-BE49-F238E27FC236}">
                <a16:creationId xmlns:a16="http://schemas.microsoft.com/office/drawing/2014/main" id="{B9BFF854-972F-4250-833D-4AA229E7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5722"/>
            <a:ext cx="5184576" cy="39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397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A8851-9B29-4185-92C0-AE2072A3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noProof="0" dirty="0"/>
              <a:t>Література </a:t>
            </a:r>
            <a:br>
              <a:rPr lang="uk-UA" noProof="0" dirty="0"/>
            </a:br>
            <a:endParaRPr lang="uk-UA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4544A-9BCE-4BEF-A21A-E529D727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uk-UA" noProof="0" dirty="0"/>
              <a:t>Практикум з філософії: </a:t>
            </a:r>
            <a:r>
              <a:rPr lang="uk-UA" noProof="0" dirty="0" err="1"/>
              <a:t>Навч</a:t>
            </a:r>
            <a:r>
              <a:rPr lang="uk-UA" noProof="0" dirty="0"/>
              <a:t>. посібник / Л.Г. Дротянко, О.А. </a:t>
            </a:r>
            <a:r>
              <a:rPr lang="uk-UA" noProof="0" dirty="0" err="1"/>
              <a:t>Матюхіна</a:t>
            </a:r>
            <a:r>
              <a:rPr lang="uk-UA" noProof="0" dirty="0"/>
              <a:t> та ін. – К.: Книжкове вид-во НАУ, 2006. – 6 - 23 с.</a:t>
            </a:r>
          </a:p>
          <a:p>
            <a:pPr marL="514350" indent="-514350">
              <a:buAutoNum type="arabicPeriod"/>
            </a:pPr>
            <a:r>
              <a:rPr lang="uk-UA" noProof="0" dirty="0"/>
              <a:t>Філософія: Підручник. / Л. В. </a:t>
            </a:r>
            <a:r>
              <a:rPr lang="uk-UA" noProof="0" dirty="0" err="1"/>
              <a:t>Губерський</a:t>
            </a:r>
            <a:r>
              <a:rPr lang="uk-UA" noProof="0" dirty="0"/>
              <a:t>, В.П. Андрущенко, І.В. Бойченко та ін., за ред. І.В. </a:t>
            </a:r>
            <a:r>
              <a:rPr lang="uk-UA" noProof="0" dirty="0" err="1"/>
              <a:t>Надольного</a:t>
            </a:r>
            <a:r>
              <a:rPr lang="uk-UA" noProof="0" dirty="0"/>
              <a:t>. – [3-е вид.] – К.: </a:t>
            </a:r>
            <a:r>
              <a:rPr lang="uk-UA" noProof="0" dirty="0" err="1"/>
              <a:t>Вікар</a:t>
            </a:r>
            <a:r>
              <a:rPr lang="uk-UA" noProof="0" dirty="0"/>
              <a:t>, 2003. – 29-38.</a:t>
            </a:r>
          </a:p>
          <a:p>
            <a:pPr marL="514350" indent="-514350">
              <a:buAutoNum type="arabicPeriod"/>
            </a:pPr>
            <a:r>
              <a:rPr lang="uk-UA" noProof="0" dirty="0"/>
              <a:t>Філософія: Підручник / За ред. Л.Г. Дротянко, В.І. Онопрієнко, О.А. </a:t>
            </a:r>
            <a:r>
              <a:rPr lang="uk-UA" noProof="0" dirty="0" err="1"/>
              <a:t>Матюхіної</a:t>
            </a:r>
            <a:r>
              <a:rPr lang="uk-UA" noProof="0" dirty="0"/>
              <a:t>. –  К.: НАУ, 2014 – 26-45.</a:t>
            </a:r>
          </a:p>
          <a:p>
            <a:pPr marL="514350" indent="-514350">
              <a:buAutoNum type="arabicPeriod"/>
            </a:pPr>
            <a:r>
              <a:rPr lang="uk-UA" noProof="0" dirty="0"/>
              <a:t>Філософія. Хрестоматія / Під ред. Л.Г. Дротянко, О.А. </a:t>
            </a:r>
            <a:r>
              <a:rPr lang="uk-UA" noProof="0" dirty="0" err="1"/>
              <a:t>Матюхіної</a:t>
            </a:r>
            <a:r>
              <a:rPr lang="uk-UA" noProof="0" dirty="0"/>
              <a:t>, В.І. Онопрієнка. – К.: Вид-во Національного авіаційного університету, 2009. – 13-25 с.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noProof="0" dirty="0"/>
              <a:t>Кремень В.Г., Ільїн В.В. Філософія: мислителі, ідеї, концепції. – К.: Книга, 2005.- С. 72-125.</a:t>
            </a:r>
          </a:p>
          <a:p>
            <a:pPr marL="514350" indent="-514350">
              <a:buAutoNum type="arabicPeriod"/>
            </a:pPr>
            <a:endParaRPr lang="uk-UA" noProof="0" dirty="0"/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30641871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D56425-2ED3-4B4F-B007-462274876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162"/>
            <a:ext cx="8996218" cy="4260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noProof="0" dirty="0"/>
              <a:t>Філософія почалася з намагання пояснити Космос із нього самого. Тому </a:t>
            </a:r>
            <a:r>
              <a:rPr lang="uk-UA" sz="2400" noProof="0" dirty="0" err="1"/>
              <a:t>логічно</a:t>
            </a:r>
            <a:r>
              <a:rPr lang="uk-UA" sz="2400" noProof="0" dirty="0"/>
              <a:t>, що вихідною ідеєю, з якої починається філософія, стала ідея пошуку першооснови  всього сущого  в самій природі.  </a:t>
            </a:r>
          </a:p>
          <a:p>
            <a:pPr marL="0" indent="0" algn="just">
              <a:buNone/>
            </a:pPr>
            <a:r>
              <a:rPr lang="uk-UA" sz="1800" noProof="0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357D28-4043-46CD-87B9-A1D46AE26FAA}"/>
              </a:ext>
            </a:extLst>
          </p:cNvPr>
          <p:cNvSpPr/>
          <p:nvPr/>
        </p:nvSpPr>
        <p:spPr>
          <a:xfrm>
            <a:off x="304800" y="96741"/>
            <a:ext cx="8829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Соціокультурні умови формування філософії як теоретичної системи знань. </a:t>
            </a:r>
          </a:p>
        </p:txBody>
      </p:sp>
      <p:pic>
        <p:nvPicPr>
          <p:cNvPr id="6146" name="Picture 2" descr="Квест Древняя Греция | Дети в городе Днепр">
            <a:extLst>
              <a:ext uri="{FF2B5EF4-FFF2-40B4-BE49-F238E27FC236}">
                <a16:creationId xmlns:a16="http://schemas.microsoft.com/office/drawing/2014/main" id="{FF11B172-4F7B-443C-94C1-FBC9E480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86" y="3279531"/>
            <a:ext cx="5228424" cy="32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145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9378"/>
            <a:ext cx="8686800" cy="4910748"/>
          </a:xfrm>
        </p:spPr>
        <p:txBody>
          <a:bodyPr/>
          <a:lstStyle/>
          <a:p>
            <a:pPr marL="0" indent="0">
              <a:buNone/>
            </a:pPr>
            <a:r>
              <a:rPr lang="uk-UA" altLang="ru-RU" b="1" noProof="0" dirty="0"/>
              <a:t>Передумови появи філософії :</a:t>
            </a:r>
          </a:p>
          <a:p>
            <a:pPr marL="0" indent="0">
              <a:buNone/>
            </a:pPr>
            <a:r>
              <a:rPr lang="uk-UA" alt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Соціально-економічні</a:t>
            </a:r>
          </a:p>
          <a:p>
            <a:pPr marL="0" indent="0">
              <a:buNone/>
            </a:pPr>
            <a:r>
              <a:rPr lang="uk-UA" altLang="ru-RU" noProof="0" dirty="0">
                <a:latin typeface="Arial" panose="020B0604020202020204" pitchFamily="34" charset="0"/>
                <a:cs typeface="Arial" panose="020B0604020202020204" pitchFamily="34" charset="0"/>
              </a:rPr>
              <a:t>Культурно-історичні</a:t>
            </a:r>
          </a:p>
          <a:p>
            <a:pPr marL="0" indent="0">
              <a:buNone/>
            </a:pPr>
            <a:r>
              <a:rPr lang="uk-UA" altLang="ru-RU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Географічні</a:t>
            </a:r>
          </a:p>
          <a:p>
            <a:pPr marL="0" indent="0">
              <a:buNone/>
            </a:pPr>
            <a:r>
              <a:rPr lang="uk-UA" altLang="ru-RU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Політичні</a:t>
            </a:r>
          </a:p>
          <a:p>
            <a:pPr marL="0" indent="0">
              <a:buNone/>
            </a:pPr>
            <a:r>
              <a:rPr lang="uk-UA" altLang="ru-RU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Релігійні</a:t>
            </a:r>
          </a:p>
          <a:p>
            <a:pPr marL="0" indent="0">
              <a:buNone/>
            </a:pPr>
            <a:r>
              <a:rPr lang="uk-UA" altLang="ru-RU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Духовні</a:t>
            </a:r>
          </a:p>
          <a:p>
            <a:pPr marL="0" indent="0">
              <a:buNone/>
            </a:pPr>
            <a:endParaRPr lang="uk-UA" noProof="0" dirty="0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2BBEEA7-3CE4-4082-B201-CD4B4ACA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62357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cap="all" noProof="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Соціокультурні умови формування філософії як теоретичної системи знань. </a:t>
            </a:r>
          </a:p>
        </p:txBody>
      </p:sp>
      <p:pic>
        <p:nvPicPr>
          <p:cNvPr id="7" name="Picture 7" descr="Ð¤ÑÐµÑÐºÐ° Ð Ð°ÑÐ°ÑÐ»Ñ Ð¡Ð°Ð½ÑÐ¸ &quot;ÐÑÐ¸Ð½ÑÐºÐ°Ñ ÑÐºÐ¾Ð»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86" y="3042140"/>
            <a:ext cx="5070930" cy="336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49586" y="6450622"/>
            <a:ext cx="5157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altLang="ru-RU" sz="16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Рафаель. Фреска "Афінська школа". Ватикан.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656226460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1361A4-391C-4683-B0F7-4564F8211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92" y="3286125"/>
            <a:ext cx="4141408" cy="332348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2BBEEA7-3CE4-4082-B201-CD4B4ACA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62357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cap="all" noProof="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Соціокультурні умови формування філософії як теоретичної системи знань.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652C5C-53D4-452E-A41A-783B87BB6017}"/>
              </a:ext>
            </a:extLst>
          </p:cNvPr>
          <p:cNvSpPr/>
          <p:nvPr/>
        </p:nvSpPr>
        <p:spPr>
          <a:xfrm>
            <a:off x="161392" y="1267436"/>
            <a:ext cx="89016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950" algn="just">
              <a:spcAft>
                <a:spcPts val="0"/>
              </a:spcAft>
            </a:pPr>
            <a:r>
              <a:rPr lang="uk-UA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Колонізація  узбережжя Середземного і Чорного морів значно розширила торгові зв’язки з стародавніми Єгиптом, Вавилоном, іншими цивілізаціями Сходу. </a:t>
            </a:r>
            <a:r>
              <a:rPr lang="uk-UA" sz="2000"/>
              <a:t>Різноманітність </a:t>
            </a:r>
            <a:r>
              <a:rPr lang="uk-UA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видів господарчої діяльності спричинилося до накопичення знань про навколишній світ. Це сприяло розвитку у еллінів таких рис, як допитливість, спостережливість, схильність до раціонального осмислення світу. </a:t>
            </a:r>
          </a:p>
          <a:p>
            <a:pPr indent="107950" algn="just">
              <a:spcAft>
                <a:spcPts val="0"/>
              </a:spcAft>
            </a:pPr>
            <a:endParaRPr lang="uk-UA" sz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30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2/Attica_06-13_Athens_54_View_from_Philopappos_-_Acropolis_Hil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11" y="3810000"/>
            <a:ext cx="393574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357D28-4043-46CD-87B9-A1D46AE26FAA}"/>
              </a:ext>
            </a:extLst>
          </p:cNvPr>
          <p:cNvSpPr/>
          <p:nvPr/>
        </p:nvSpPr>
        <p:spPr>
          <a:xfrm>
            <a:off x="304800" y="96741"/>
            <a:ext cx="8829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Соціокультурні умови формування філософії як теоретичної системи знань.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249" y="1554540"/>
            <a:ext cx="8047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Перехід від теогонії, космогонії до (натур) філософії зумовлений загальним розумовим, економічним і соціально-політичним розвитком античних полісів.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uk-UA" alt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uk-UA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Цей розвиток призводив до ліквідації традиційних уявлень про світ й заміни останніх науковими поглядами та </a:t>
            </a:r>
            <a:r>
              <a:rPr lang="uk-UA" alt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абстрактно</a:t>
            </a:r>
            <a:r>
              <a:rPr lang="uk-UA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-філософськими уявленнями про дійсність.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4E381F-E3C1-4F38-AF83-3D783E24EE95}"/>
              </a:ext>
            </a:extLst>
          </p:cNvPr>
          <p:cNvSpPr/>
          <p:nvPr/>
        </p:nvSpPr>
        <p:spPr>
          <a:xfrm>
            <a:off x="443451" y="3493532"/>
            <a:ext cx="3733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Еллінська культура виступає як глибоко оригінальне явище. Вона по суті </a:t>
            </a:r>
            <a:r>
              <a:rPr lang="uk-UA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антропоцентрична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гуманістична, раціоналістична. 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75480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3600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b="1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давньогрецької філософії :</a:t>
            </a: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базувалась на логічній аргументації, прагнула раціонально пояснити абстрактні поняття;</a:t>
            </a:r>
          </a:p>
          <a:p>
            <a:pPr mar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noProof="0" dirty="0"/>
              <a:t> </a:t>
            </a:r>
            <a:r>
              <a:rPr lang="uk-UA" altLang="ru-RU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 відкритою та доступною;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помірковано ставилась до різних ідей та позицій;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noProof="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була надзвичайно динамічною у своєму розвитку.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357D28-4043-46CD-87B9-A1D46AE26FAA}"/>
              </a:ext>
            </a:extLst>
          </p:cNvPr>
          <p:cNvSpPr/>
          <p:nvPr/>
        </p:nvSpPr>
        <p:spPr>
          <a:xfrm>
            <a:off x="304800" y="96741"/>
            <a:ext cx="8829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Соціокультурні умови формування філософії як теоретичної системи знань. </a:t>
            </a:r>
          </a:p>
        </p:txBody>
      </p:sp>
    </p:spTree>
    <p:extLst>
      <p:ext uri="{BB962C8B-B14F-4D97-AF65-F5344CB8AC3E}">
        <p14:creationId xmlns:p14="http://schemas.microsoft.com/office/powerpoint/2010/main" val="3722297502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b="1" noProof="0" dirty="0"/>
              <a:t>Етапи розвитку античної філософії</a:t>
            </a:r>
            <a:br>
              <a:rPr lang="uk-UA" noProof="0" dirty="0"/>
            </a:br>
            <a:endParaRPr lang="uk-UA" noProof="0" dirty="0"/>
          </a:p>
          <a:p>
            <a:pPr marL="0" indent="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noProof="0" dirty="0"/>
              <a:t>1. </a:t>
            </a:r>
            <a:r>
              <a:rPr lang="uk-UA" altLang="ru-RU" sz="2800" b="1" noProof="0" dirty="0"/>
              <a:t>Натурфілософія</a:t>
            </a:r>
            <a:r>
              <a:rPr lang="uk-UA" altLang="ru-RU" sz="2800" noProof="0" dirty="0"/>
              <a:t>  (VI-V ст. до н.е.) </a:t>
            </a:r>
            <a:r>
              <a:rPr lang="uk-UA" altLang="ru-RU" sz="2400" noProof="0" dirty="0"/>
              <a:t>умоглядне тлумачення природи, розглянуте в її цілісності.</a:t>
            </a:r>
          </a:p>
          <a:p>
            <a:pPr marL="0" indent="0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uk-UA" altLang="ru-RU" sz="2000" noProof="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uk-UA" altLang="ru-RU" sz="2800" noProof="0" dirty="0"/>
              <a:t>2. </a:t>
            </a:r>
            <a:r>
              <a:rPr lang="uk-UA" altLang="ru-RU" sz="2800" b="1" noProof="0" dirty="0"/>
              <a:t>Висока класика </a:t>
            </a:r>
            <a:r>
              <a:rPr lang="uk-UA" altLang="ru-RU" sz="2800" noProof="0" dirty="0"/>
              <a:t>(VI - ІІІ ст. до н.е.) </a:t>
            </a:r>
            <a:r>
              <a:rPr lang="uk-UA" altLang="ru-RU" sz="2000" noProof="0" dirty="0"/>
              <a:t>- </a:t>
            </a:r>
            <a:r>
              <a:rPr lang="uk-UA" sz="2400" noProof="0" dirty="0"/>
              <a:t>ідея досконалого розуму як джерела істинного знання. </a:t>
            </a:r>
            <a:endParaRPr lang="uk-UA" altLang="ru-RU" sz="2000" noProof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uk-UA" altLang="ru-RU" sz="2800" noProof="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uk-UA" altLang="ru-RU" sz="2800" noProof="0" dirty="0"/>
              <a:t>3. </a:t>
            </a:r>
            <a:r>
              <a:rPr lang="uk-UA" altLang="ru-RU" sz="2800" b="1" noProof="0" dirty="0" err="1"/>
              <a:t>Римсько</a:t>
            </a:r>
            <a:r>
              <a:rPr lang="uk-UA" altLang="ru-RU" sz="2800" b="1" noProof="0" dirty="0"/>
              <a:t>-еллінська філософія </a:t>
            </a:r>
            <a:r>
              <a:rPr lang="uk-UA" altLang="ru-RU" sz="2800" noProof="0" dirty="0"/>
              <a:t>(ІV ст. до н.е. – VІ ст. н.е.) </a:t>
            </a:r>
            <a:r>
              <a:rPr lang="uk-UA" altLang="ru-RU" sz="2000" noProof="0" dirty="0"/>
              <a:t>- </a:t>
            </a:r>
            <a:r>
              <a:rPr lang="uk-UA" sz="2400" noProof="0" dirty="0"/>
              <a:t> питання етики;  поширення філософського скептицизму.</a:t>
            </a:r>
            <a:endParaRPr lang="uk-UA" altLang="ru-RU" sz="2000" noProof="0" dirty="0"/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uk-UA" altLang="ru-RU" noProof="0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altLang="ru-RU" noProof="0" dirty="0"/>
          </a:p>
          <a:p>
            <a:pPr marL="0" indent="0">
              <a:buNone/>
            </a:pPr>
            <a:endParaRPr lang="uk-UA" noProof="0" dirty="0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C2BBEEA7-3CE4-4082-B201-CD4B4ACA2C00}"/>
              </a:ext>
            </a:extLst>
          </p:cNvPr>
          <p:cNvSpPr txBox="1">
            <a:spLocks/>
          </p:cNvSpPr>
          <p:nvPr/>
        </p:nvSpPr>
        <p:spPr>
          <a:xfrm>
            <a:off x="304800" y="-62357"/>
            <a:ext cx="8686800" cy="1077218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 sz="3200"/>
              <a:t>2. Розвиток ідей в натурфілософських школах Стародавньої Греції. </a:t>
            </a:r>
          </a:p>
        </p:txBody>
      </p:sp>
    </p:spTree>
    <p:extLst>
      <p:ext uri="{BB962C8B-B14F-4D97-AF65-F5344CB8AC3E}">
        <p14:creationId xmlns:p14="http://schemas.microsoft.com/office/powerpoint/2010/main" val="4218607020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33C0474-2658-4EF8-B152-089DB9A4AD61}" vid="{2EB9FD32-B5D8-421C-9334-A3F5F85853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1798</TotalTime>
  <Words>1937</Words>
  <Application>Microsoft Office PowerPoint</Application>
  <PresentationFormat>Экран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Franklin Gothic Book</vt:lpstr>
      <vt:lpstr>Franklin Gothic Medium</vt:lpstr>
      <vt:lpstr>Times New Roman</vt:lpstr>
      <vt:lpstr>Wingdings</vt:lpstr>
      <vt:lpstr>Wingdings 2</vt:lpstr>
      <vt:lpstr>Тема1</vt:lpstr>
      <vt:lpstr>Тема 2. Зародження філософії як теоретичної системи знань </vt:lpstr>
      <vt:lpstr>План</vt:lpstr>
      <vt:lpstr>Література  </vt:lpstr>
      <vt:lpstr>Презентация PowerPoint</vt:lpstr>
      <vt:lpstr>1. Соціокультурні умови формування філософії як теоретичної системи знань. </vt:lpstr>
      <vt:lpstr>1. Соціокультурні умови формування філософії як теоретичної системи знань.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Зміна філософської проблематики при переході до «високої класики». </vt:lpstr>
      <vt:lpstr>2. Зміна філософської проблематики при переході до «високої класики».   </vt:lpstr>
      <vt:lpstr>3. Зміна філософської проблематики при переході до «високої класики». </vt:lpstr>
      <vt:lpstr>Філософська система Платона  </vt:lpstr>
      <vt:lpstr>Філософське вчення АрИстотеля</vt:lpstr>
      <vt:lpstr>Презентация PowerPoint</vt:lpstr>
      <vt:lpstr>4. Ідеї та школи завершального етапу розвитку  античної філософії</vt:lpstr>
      <vt:lpstr>4. Ідеї та школи завершального етапу розвитку  античної філософії</vt:lpstr>
      <vt:lpstr>4. Ідеї та школи завершального етапу розвитку  античної філософії</vt:lpstr>
      <vt:lpstr>4. Ідеї та школи завершального етапу розвитку  античної філософії</vt:lpstr>
      <vt:lpstr>4. Ідеї та школи завершального етапу розвитку  античної філософії</vt:lpstr>
      <vt:lpstr>4. Ідеї та школи завершального етапу розвитку  античної філософії</vt:lpstr>
      <vt:lpstr>Висновок: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Герасименко</cp:lastModifiedBy>
  <cp:revision>94</cp:revision>
  <dcterms:created xsi:type="dcterms:W3CDTF">2022-02-02T22:31:34Z</dcterms:created>
  <dcterms:modified xsi:type="dcterms:W3CDTF">2023-03-12T11:50:36Z</dcterms:modified>
</cp:coreProperties>
</file>