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2" r:id="rId1"/>
  </p:sldMasterIdLst>
  <p:notesMasterIdLst>
    <p:notesMasterId r:id="rId36"/>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92" r:id="rId22"/>
    <p:sldId id="278" r:id="rId23"/>
    <p:sldId id="279" r:id="rId24"/>
    <p:sldId id="280" r:id="rId25"/>
    <p:sldId id="290" r:id="rId26"/>
    <p:sldId id="291" r:id="rId27"/>
    <p:sldId id="281" r:id="rId28"/>
    <p:sldId id="282" r:id="rId29"/>
    <p:sldId id="283" r:id="rId30"/>
    <p:sldId id="284" r:id="rId31"/>
    <p:sldId id="285" r:id="rId32"/>
    <p:sldId id="286" r:id="rId33"/>
    <p:sldId id="287" r:id="rId34"/>
    <p:sldId id="28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Garamond" panose="02020404030301010803" pitchFamily="18" charset="0"/>
      <p:regular r:id="rId45"/>
      <p:bold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EC60CC-1B58-4FBC-BC0D-FFFA94967354}">
  <a:tblStyle styleId="{0EEC60CC-1B58-4FBC-BC0D-FFFA94967354}"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7E6"/>
          </a:solidFill>
        </a:fill>
      </a:tcStyle>
    </a:wholeTbl>
    <a:band1H>
      <a:tcTxStyle/>
      <a:tcStyle>
        <a:tcBdr/>
        <a:fill>
          <a:solidFill>
            <a:srgbClr val="E3CACA"/>
          </a:solidFill>
        </a:fill>
      </a:tcStyle>
    </a:band1H>
    <a:band2H>
      <a:tcTxStyle/>
      <a:tcStyle>
        <a:tcBdr/>
      </a:tcStyle>
    </a:band2H>
    <a:band1V>
      <a:tcTxStyle/>
      <a:tcStyle>
        <a:tcBdr/>
        <a:fill>
          <a:solidFill>
            <a:srgbClr val="E3CACA"/>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2" autoAdjust="0"/>
  </p:normalViewPr>
  <p:slideViewPr>
    <p:cSldViewPr snapToGrid="0">
      <p:cViewPr varScale="1">
        <p:scale>
          <a:sx n="102" d="100"/>
          <a:sy n="102" d="100"/>
        </p:scale>
        <p:origin x="282" y="102"/>
      </p:cViewPr>
      <p:guideLst/>
    </p:cSldViewPr>
  </p:slideViewPr>
  <p:outlineViewPr>
    <p:cViewPr>
      <p:scale>
        <a:sx n="33" d="100"/>
        <a:sy n="33" d="100"/>
      </p:scale>
      <p:origin x="0" y="-309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8" name="Google Shape;3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2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10448806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24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17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4350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250414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5798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139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17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202113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314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05826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52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893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89109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650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387588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ctr" rtl="0">
              <a:spcBef>
                <a:spcPts val="0"/>
              </a:spcBef>
              <a:spcAft>
                <a:spcPts val="0"/>
              </a:spcAft>
              <a:buNone/>
            </a:pPr>
            <a:fld id="{00000000-1234-1234-1234-123412341234}" type="slidenum">
              <a:rPr lang="ru-RU" smtClean="0"/>
              <a:t>‹#›</a:t>
            </a:fld>
            <a:endParaRPr lang="ru-RU"/>
          </a:p>
        </p:txBody>
      </p:sp>
    </p:spTree>
    <p:extLst>
      <p:ext uri="{BB962C8B-B14F-4D97-AF65-F5344CB8AC3E}">
        <p14:creationId xmlns:p14="http://schemas.microsoft.com/office/powerpoint/2010/main" val="424664702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vuzlib.su/beta3/html/1/25139/2523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uk.wikipedia.org/wiki/%D0%A4%D0%B5%D0%BB%D1%96%D0%BA%D1%81_%D0%93%D0%B2%D0%B0%D1%82%D1%82%D0%B0%D1%80%D1%96" TargetMode="External"/><Relationship Id="rId3" Type="http://schemas.openxmlformats.org/officeDocument/2006/relationships/hyperlink" Target="https://uk.wikipedia.org/wiki/%D0%9B%D0%B0%D1%82%D0%B8%D0%BD%D1%81%D1%8C%D0%BA%D0%B0_%D0%BC%D0%BE%D0%B2%D0%B0" TargetMode="External"/><Relationship Id="rId7" Type="http://schemas.openxmlformats.org/officeDocument/2006/relationships/hyperlink" Target="https://uk.wikipedia.org/wiki/%D0%96%D0%B8%D0%BB%D1%8C_%D0%94%D0%B5%D0%BB%D0%B5%D0%B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uk.wikipedia.org/wiki/%D0%9A%D0%BE%D1%80%D0%B5%D0%BD%D0%B5%D0%B2%D0%B8%D1%89%D0%B5" TargetMode="External"/><Relationship Id="rId5" Type="http://schemas.openxmlformats.org/officeDocument/2006/relationships/hyperlink" Target="https://uk.wikipedia.org/wiki/%D0%A4%D1%80%D0%B0%D0%BD%D1%86%D1%83%D0%B7%D1%8C%D0%BA%D0%B0_%D0%BC%D0%BE%D0%B2%D0%B0" TargetMode="External"/><Relationship Id="rId4" Type="http://schemas.openxmlformats.org/officeDocument/2006/relationships/hyperlink" Target="https://uk.wikipedia.org/wiki/%D0%9F%D0%BE%D1%81%D1%82%D0%BC%D0%BE%D0%B4%D0%B5%D1%80%D0%BD%D1%96%D0%B7%D0%BC" TargetMode="External"/><Relationship Id="rId9" Type="http://schemas.openxmlformats.org/officeDocument/2006/relationships/hyperlink" Target="https://uk.wikipedia.org/wiki/%D0%9D%D0%BE%D0%BC%D0%B0%D0%B4%D0%BE%D0%BB%D0%BE%D0%B3%D1%96%D1%8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lubofrome.org/2017/10/25/new-report-to-the-club-of-rome-come-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7200"/>
              <a:buFont typeface="Century Gothic"/>
              <a:buNone/>
            </a:pPr>
            <a:r>
              <a:rPr lang="uk-UA" noProof="0" dirty="0"/>
              <a:t>СТРАТЕГІЇ МАЙБУТНЬОГО</a:t>
            </a:r>
          </a:p>
        </p:txBody>
      </p:sp>
      <p:sp>
        <p:nvSpPr>
          <p:cNvPr id="148" name="Google Shape;148;p19"/>
          <p:cNvSpPr txBox="1">
            <a:spLocks noGrp="1"/>
          </p:cNvSpPr>
          <p:nvPr>
            <p:ph type="subTitle" idx="1"/>
          </p:nvPr>
        </p:nvSpPr>
        <p:spPr>
          <a:xfrm>
            <a:off x="6172200" y="4418154"/>
            <a:ext cx="3229900"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ct val="80000"/>
              <a:buNone/>
            </a:pPr>
            <a:r>
              <a:rPr lang="uk-UA" noProof="0" dirty="0"/>
              <a:t>ФІЛОСОФІЯ</a:t>
            </a:r>
          </a:p>
          <a:p>
            <a:pPr marL="0" lvl="0" indent="0" algn="l" rtl="0">
              <a:spcBef>
                <a:spcPts val="1000"/>
              </a:spcBef>
              <a:spcAft>
                <a:spcPts val="0"/>
              </a:spcAft>
              <a:buSzPct val="80000"/>
              <a:buNone/>
            </a:pPr>
            <a:r>
              <a:rPr lang="uk-UA" cap="none" noProof="0" dirty="0"/>
              <a:t>к. </a:t>
            </a:r>
            <a:r>
              <a:rPr lang="uk-UA" cap="none" noProof="0" dirty="0" err="1"/>
              <a:t>філос</a:t>
            </a:r>
            <a:r>
              <a:rPr lang="uk-UA" cap="none" noProof="0" dirty="0"/>
              <a:t>. н. </a:t>
            </a:r>
            <a:r>
              <a:rPr lang="uk-UA" noProof="0" dirty="0"/>
              <a:t>КЛЕШНЯ Г.М.</a:t>
            </a:r>
          </a:p>
        </p:txBody>
      </p:sp>
      <p:pic>
        <p:nvPicPr>
          <p:cNvPr id="149" name="Google Shape;149;p19"/>
          <p:cNvPicPr preferRelativeResize="0"/>
          <p:nvPr/>
        </p:nvPicPr>
        <p:blipFill rotWithShape="1">
          <a:blip r:embed="rId3">
            <a:alphaModFix/>
          </a:blip>
          <a:srcRect/>
          <a:stretch/>
        </p:blipFill>
        <p:spPr>
          <a:xfrm>
            <a:off x="9402100" y="3876261"/>
            <a:ext cx="2644126" cy="28431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231" name="Google Shape;231;p29"/>
          <p:cNvSpPr txBox="1">
            <a:spLocks noGrp="1"/>
          </p:cNvSpPr>
          <p:nvPr>
            <p:ph idx="1"/>
          </p:nvPr>
        </p:nvSpPr>
        <p:spPr>
          <a:xfrm>
            <a:off x="1103313" y="2052918"/>
            <a:ext cx="8408436" cy="4195481"/>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SzPct val="80000"/>
              <a:buChar char="►"/>
            </a:pPr>
            <a:r>
              <a:rPr lang="uk-UA" noProof="0" dirty="0"/>
              <a:t>Ж.-</a:t>
            </a:r>
            <a:r>
              <a:rPr lang="uk-UA" noProof="0" dirty="0" err="1"/>
              <a:t>Ф.Ліотар</a:t>
            </a:r>
            <a:r>
              <a:rPr lang="uk-UA" noProof="0" dirty="0"/>
              <a:t> зазначає, що “в міру входження суспільства в епоху, яка називається постіндустріальною, а культури – в епоху постмодерну, змінюється статус знання… Протягом сорока років так звані передові науки і техніка мають справу з мовою: фонологія й лінгвістичні теорії, проблеми комунікації та кібернетика, сучасні алгебри й інформатика, обчислювальні машини та їх мови, проблеми </a:t>
            </a:r>
            <a:r>
              <a:rPr lang="uk-UA" noProof="0" dirty="0" err="1"/>
              <a:t>мовних</a:t>
            </a:r>
            <a:r>
              <a:rPr lang="uk-UA" noProof="0" dirty="0"/>
              <a:t> перекладів і дослідження сумісності машинних мов, проблеми збереження пам’яті та банки даних, </a:t>
            </a:r>
            <a:r>
              <a:rPr lang="uk-UA" noProof="0" dirty="0" err="1"/>
              <a:t>телематика</a:t>
            </a:r>
            <a:r>
              <a:rPr lang="uk-UA" noProof="0" dirty="0"/>
              <a:t> й розробка “мислячих” терміналів… - ось явні свідчення і список цей невичерпний”.</a:t>
            </a:r>
          </a:p>
          <a:p>
            <a:pPr marL="342900" lvl="0" indent="-248920" algn="l" rtl="0">
              <a:spcBef>
                <a:spcPts val="1000"/>
              </a:spcBef>
              <a:spcAft>
                <a:spcPts val="0"/>
              </a:spcAft>
              <a:buSzPct val="80000"/>
              <a:buNone/>
            </a:pPr>
            <a:endParaRPr lang="uk-UA" noProof="0" dirty="0"/>
          </a:p>
          <a:p>
            <a:pPr marL="342900" lvl="0" indent="-342900" rtl="0">
              <a:spcBef>
                <a:spcPts val="1000"/>
              </a:spcBef>
              <a:spcAft>
                <a:spcPts val="0"/>
              </a:spcAft>
              <a:buSzPct val="80000"/>
              <a:buChar char="►"/>
            </a:pPr>
            <a:r>
              <a:rPr lang="uk-UA" i="1" noProof="0" dirty="0">
                <a:solidFill>
                  <a:srgbClr val="002060"/>
                </a:solidFill>
              </a:rPr>
              <a:t>Головною ознакою наукового знання в культурі постмодерну стає його здатність бути проданим, набувати вартість у новому продукті, тобто перетворюватися на товар</a:t>
            </a:r>
            <a:r>
              <a:rPr lang="uk-UA" noProof="0" dirty="0">
                <a:solidFill>
                  <a:srgbClr val="002060"/>
                </a:solidFill>
              </a:rPr>
              <a:t>.</a:t>
            </a:r>
          </a:p>
        </p:txBody>
      </p:sp>
      <p:sp>
        <p:nvSpPr>
          <p:cNvPr id="232" name="Google Shape;232;p29"/>
          <p:cNvSpPr/>
          <p:nvPr/>
        </p:nvSpPr>
        <p:spPr>
          <a:xfrm>
            <a:off x="6019135" y="187531"/>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33" name="Google Shape;233;p29" descr="ЛитКульт — Жан-Франсуа Лиотар"/>
          <p:cNvPicPr preferRelativeResize="0"/>
          <p:nvPr/>
        </p:nvPicPr>
        <p:blipFill rotWithShape="1">
          <a:blip r:embed="rId3">
            <a:alphaModFix/>
          </a:blip>
          <a:srcRect/>
          <a:stretch/>
        </p:blipFill>
        <p:spPr>
          <a:xfrm>
            <a:off x="9667885" y="2202003"/>
            <a:ext cx="2238375" cy="158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239" name="Google Shape;239;p30"/>
          <p:cNvSpPr txBox="1">
            <a:spLocks noGrp="1"/>
          </p:cNvSpPr>
          <p:nvPr>
            <p:ph idx="1"/>
          </p:nvPr>
        </p:nvSpPr>
        <p:spPr>
          <a:xfrm>
            <a:off x="1295401" y="2556932"/>
            <a:ext cx="8632370" cy="33189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i="1" noProof="0" dirty="0" err="1"/>
              <a:t>Антропоморфі́зм</a:t>
            </a:r>
            <a:r>
              <a:rPr lang="uk-UA" noProof="0" dirty="0"/>
              <a:t> — уподібнення будь-чого, що не є людиною, до людини або перенесення її фізичних та інтелектуальних властивостей на істот, речі та явища навколишнього світу.</a:t>
            </a:r>
          </a:p>
          <a:p>
            <a:pPr marL="342900" lvl="0" indent="-241300" algn="l" rtl="0">
              <a:spcBef>
                <a:spcPts val="1000"/>
              </a:spcBef>
              <a:spcAft>
                <a:spcPts val="0"/>
              </a:spcAft>
              <a:buSzPts val="1600"/>
              <a:buNone/>
            </a:pPr>
            <a:endParaRPr lang="uk-UA" noProof="0" dirty="0"/>
          </a:p>
          <a:p>
            <a:pPr marL="342900" lvl="0" indent="-342900" algn="l" rtl="0">
              <a:spcBef>
                <a:spcPts val="1000"/>
              </a:spcBef>
              <a:spcAft>
                <a:spcPts val="0"/>
              </a:spcAft>
              <a:buSzPts val="1600"/>
              <a:buChar char="►"/>
            </a:pPr>
            <a:r>
              <a:rPr lang="uk-UA" noProof="0" dirty="0" err="1"/>
              <a:t>Т</a:t>
            </a:r>
            <a:r>
              <a:rPr lang="uk-UA" i="1" noProof="0" dirty="0" err="1"/>
              <a:t>ехноморфізм</a:t>
            </a:r>
            <a:r>
              <a:rPr lang="uk-UA" i="1" noProof="0" dirty="0"/>
              <a:t> - </a:t>
            </a:r>
            <a:r>
              <a:rPr lang="uk-UA" noProof="0" dirty="0"/>
              <a:t>економіко-технічний принцип прийняття рішень.</a:t>
            </a:r>
            <a:br>
              <a:rPr lang="uk-UA" u="sng" noProof="0" dirty="0">
                <a:solidFill>
                  <a:schemeClr val="hlink"/>
                </a:solidFill>
                <a:hlinkClick r:id="rId3"/>
              </a:rPr>
            </a:br>
            <a:endParaRPr lang="uk-UA" noProof="0" dirty="0"/>
          </a:p>
          <a:p>
            <a:pPr marL="342900" lvl="0" indent="-241300" algn="l" rtl="0">
              <a:spcBef>
                <a:spcPts val="1000"/>
              </a:spcBef>
              <a:spcAft>
                <a:spcPts val="0"/>
              </a:spcAft>
              <a:buSzPts val="1600"/>
              <a:buNone/>
            </a:pPr>
            <a:endParaRPr lang="uk-UA" noProof="0" dirty="0"/>
          </a:p>
        </p:txBody>
      </p:sp>
      <p:sp>
        <p:nvSpPr>
          <p:cNvPr id="240" name="Google Shape;240;p30"/>
          <p:cNvSpPr/>
          <p:nvPr/>
        </p:nvSpPr>
        <p:spPr>
          <a:xfrm>
            <a:off x="6019135" y="179569"/>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41" name="Google Shape;241;p30"/>
          <p:cNvPicPr preferRelativeResize="0"/>
          <p:nvPr/>
        </p:nvPicPr>
        <p:blipFill rotWithShape="1">
          <a:blip r:embed="rId4">
            <a:alphaModFix/>
          </a:blip>
          <a:srcRect/>
          <a:stretch/>
        </p:blipFill>
        <p:spPr>
          <a:xfrm>
            <a:off x="9850504" y="1665684"/>
            <a:ext cx="1695385" cy="28507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685868" y="437714"/>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graphicFrame>
        <p:nvGraphicFramePr>
          <p:cNvPr id="247" name="Google Shape;247;p31"/>
          <p:cNvGraphicFramePr/>
          <p:nvPr>
            <p:extLst>
              <p:ext uri="{D42A27DB-BD31-4B8C-83A1-F6EECF244321}">
                <p14:modId xmlns:p14="http://schemas.microsoft.com/office/powerpoint/2010/main" val="1939837105"/>
              </p:ext>
            </p:extLst>
          </p:nvPr>
        </p:nvGraphicFramePr>
        <p:xfrm>
          <a:off x="865414" y="1347109"/>
          <a:ext cx="10633858" cy="4638298"/>
        </p:xfrm>
        <a:graphic>
          <a:graphicData uri="http://schemas.openxmlformats.org/drawingml/2006/table">
            <a:tbl>
              <a:tblPr firstRow="1" bandRow="1">
                <a:noFill/>
                <a:tableStyleId>{0EEC60CC-1B58-4FBC-BC0D-FFFA94967354}</a:tableStyleId>
              </a:tblPr>
              <a:tblGrid>
                <a:gridCol w="5031326">
                  <a:extLst>
                    <a:ext uri="{9D8B030D-6E8A-4147-A177-3AD203B41FA5}">
                      <a16:colId xmlns:a16="http://schemas.microsoft.com/office/drawing/2014/main" val="20000"/>
                    </a:ext>
                  </a:extLst>
                </a:gridCol>
                <a:gridCol w="5602532">
                  <a:extLst>
                    <a:ext uri="{9D8B030D-6E8A-4147-A177-3AD203B41FA5}">
                      <a16:colId xmlns:a16="http://schemas.microsoft.com/office/drawing/2014/main" val="20001"/>
                    </a:ext>
                  </a:extLst>
                </a:gridCol>
              </a:tblGrid>
              <a:tr h="363707">
                <a:tc>
                  <a:txBody>
                    <a:bodyPr/>
                    <a:lstStyle/>
                    <a:p>
                      <a:pPr marL="0" marR="0" lvl="0" indent="107950" algn="just" rtl="0">
                        <a:lnSpc>
                          <a:spcPct val="150000"/>
                        </a:lnSpc>
                        <a:spcBef>
                          <a:spcPts val="0"/>
                        </a:spcBef>
                        <a:spcAft>
                          <a:spcPts val="0"/>
                        </a:spcAft>
                        <a:buNone/>
                      </a:pPr>
                      <a:r>
                        <a:rPr lang="uk-UA" sz="1600" b="1" u="none" strike="noStrike" cap="none" noProof="0">
                          <a:solidFill>
                            <a:schemeClr val="dk1"/>
                          </a:solidFill>
                          <a:latin typeface="Times New Roman"/>
                          <a:ea typeface="Times New Roman"/>
                          <a:cs typeface="Times New Roman"/>
                          <a:sym typeface="Times New Roman"/>
                        </a:rPr>
                        <a:t>М О Д Е Р Н</a:t>
                      </a:r>
                      <a:endParaRPr lang="uk-UA" sz="1600" u="none" strike="noStrike" cap="none" noProof="0">
                        <a:solidFill>
                          <a:schemeClr val="dk1"/>
                        </a:solidFill>
                        <a:latin typeface="Times New Roman"/>
                        <a:ea typeface="Times New Roman"/>
                        <a:cs typeface="Times New Roman"/>
                        <a:sym typeface="Times New Roman"/>
                      </a:endParaRPr>
                    </a:p>
                  </a:txBody>
                  <a:tcPr marL="68575" marR="68575" marT="0" marB="0">
                    <a:solidFill>
                      <a:srgbClr val="C2DDD1"/>
                    </a:solidFill>
                  </a:tcPr>
                </a:tc>
                <a:tc>
                  <a:txBody>
                    <a:bodyPr/>
                    <a:lstStyle/>
                    <a:p>
                      <a:pPr marL="0" marR="0" lvl="0" indent="107950" algn="just" rtl="0">
                        <a:lnSpc>
                          <a:spcPct val="150000"/>
                        </a:lnSpc>
                        <a:spcBef>
                          <a:spcPts val="0"/>
                        </a:spcBef>
                        <a:spcAft>
                          <a:spcPts val="0"/>
                        </a:spcAft>
                        <a:buNone/>
                      </a:pPr>
                      <a:r>
                        <a:rPr lang="uk-UA" sz="1600" b="1" u="none" strike="noStrike" cap="none" noProof="0">
                          <a:solidFill>
                            <a:schemeClr val="dk1"/>
                          </a:solidFill>
                          <a:latin typeface="Times New Roman"/>
                          <a:ea typeface="Times New Roman"/>
                          <a:cs typeface="Times New Roman"/>
                          <a:sym typeface="Times New Roman"/>
                        </a:rPr>
                        <a:t>П О С Т М О Д Е Р Н</a:t>
                      </a:r>
                      <a:endParaRPr lang="uk-UA" sz="1600" u="none" strike="noStrike" cap="none" noProof="0">
                        <a:solidFill>
                          <a:schemeClr val="dk1"/>
                        </a:solidFill>
                        <a:latin typeface="Times New Roman"/>
                        <a:ea typeface="Times New Roman"/>
                        <a:cs typeface="Times New Roman"/>
                        <a:sym typeface="Times New Roman"/>
                      </a:endParaRPr>
                    </a:p>
                  </a:txBody>
                  <a:tcPr marL="68575" marR="68575" marT="0" marB="0">
                    <a:solidFill>
                      <a:srgbClr val="C2DDD1"/>
                    </a:solidFill>
                  </a:tcPr>
                </a:tc>
                <a:extLst>
                  <a:ext uri="{0D108BD9-81ED-4DB2-BD59-A6C34878D82A}">
                    <a16:rowId xmlns:a16="http://schemas.microsoft.com/office/drawing/2014/main" val="10000"/>
                  </a:ext>
                </a:extLst>
              </a:tr>
              <a:tr h="581295">
                <a:tc>
                  <a:txBody>
                    <a:bodyPr/>
                    <a:lstStyle/>
                    <a:p>
                      <a:pPr marL="0" marR="0" lvl="0" indent="107950" algn="just" rtl="0">
                        <a:lnSpc>
                          <a:spcPct val="110000"/>
                        </a:lnSpc>
                        <a:spcBef>
                          <a:spcPts val="0"/>
                        </a:spcBef>
                        <a:spcAft>
                          <a:spcPts val="0"/>
                        </a:spcAft>
                        <a:buNone/>
                      </a:pPr>
                      <a:r>
                        <a:rPr lang="uk-UA" sz="1600" u="none" strike="noStrike" cap="none" noProof="0">
                          <a:solidFill>
                            <a:schemeClr val="dk1"/>
                          </a:solidFill>
                          <a:latin typeface="Times New Roman"/>
                          <a:ea typeface="Times New Roman"/>
                          <a:cs typeface="Times New Roman"/>
                          <a:sym typeface="Times New Roman"/>
                        </a:rPr>
                        <a:t>Функціоналізм: диференціація сфер життя та відмова від символізації культури у знаковій мові мистецтв </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solidFill>
                            <a:schemeClr val="dk1"/>
                          </a:solidFill>
                          <a:latin typeface="Times New Roman"/>
                          <a:ea typeface="Times New Roman"/>
                          <a:cs typeface="Times New Roman"/>
                          <a:sym typeface="Times New Roman"/>
                        </a:rPr>
                        <a:t>Контекстуальність: взаємопроникнення різних сфер життя, символізація  культури  у метафоричній мові знаків</a:t>
                      </a:r>
                      <a:endParaRPr lang="uk-UA" noProof="0"/>
                    </a:p>
                  </a:txBody>
                  <a:tcPr marL="68575" marR="68575" marT="0" marB="0">
                    <a:solidFill>
                      <a:srgbClr val="C2DDD1"/>
                    </a:solidFill>
                  </a:tcPr>
                </a:tc>
                <a:extLst>
                  <a:ext uri="{0D108BD9-81ED-4DB2-BD59-A6C34878D82A}">
                    <a16:rowId xmlns:a16="http://schemas.microsoft.com/office/drawing/2014/main" val="10001"/>
                  </a:ext>
                </a:extLst>
              </a:tr>
              <a:tr h="587829">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Сциєнтизм у культурі знання: наука конституює світогляд </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Багатоманітність різних форм корисного,  освітнього та релігійного знання</a:t>
                      </a:r>
                      <a:endParaRPr lang="uk-UA" noProof="0"/>
                    </a:p>
                  </a:txBody>
                  <a:tcPr marL="68575" marR="68575" marT="0" marB="0">
                    <a:solidFill>
                      <a:srgbClr val="C2DDD1"/>
                    </a:solidFill>
                  </a:tcPr>
                </a:tc>
                <a:extLst>
                  <a:ext uri="{0D108BD9-81ED-4DB2-BD59-A6C34878D82A}">
                    <a16:rowId xmlns:a16="http://schemas.microsoft.com/office/drawing/2014/main" val="10002"/>
                  </a:ext>
                </a:extLst>
              </a:tr>
              <a:tr h="530726">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Матеріалізм чи ідеалістичний монізм як теорії всезагальної дійсності </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Духовно-тілесний реалізм як теорія всезагальної дійсності</a:t>
                      </a:r>
                      <a:endParaRPr lang="uk-UA" noProof="0"/>
                    </a:p>
                  </a:txBody>
                  <a:tcPr marL="68575" marR="68575" marT="0" marB="0">
                    <a:solidFill>
                      <a:srgbClr val="C2DDD1"/>
                    </a:solidFill>
                  </a:tcPr>
                </a:tc>
                <a:extLst>
                  <a:ext uri="{0D108BD9-81ED-4DB2-BD59-A6C34878D82A}">
                    <a16:rowId xmlns:a16="http://schemas.microsoft.com/office/drawing/2014/main" val="10003"/>
                  </a:ext>
                </a:extLst>
              </a:tr>
              <a:tr h="578921">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Відносні теорії особистості й свободи як збільшення можливостей вибору</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 Субстанціальні теорії особистості, сутнісна свобода, здатна до змін ідентичність</a:t>
                      </a:r>
                      <a:endParaRPr lang="uk-UA" noProof="0"/>
                    </a:p>
                  </a:txBody>
                  <a:tcPr marL="68575" marR="68575" marT="0" marB="0">
                    <a:solidFill>
                      <a:srgbClr val="C2DDD1"/>
                    </a:solidFill>
                  </a:tcPr>
                </a:tc>
                <a:extLst>
                  <a:ext uri="{0D108BD9-81ED-4DB2-BD59-A6C34878D82A}">
                    <a16:rowId xmlns:a16="http://schemas.microsoft.com/office/drawing/2014/main" val="10004"/>
                  </a:ext>
                </a:extLst>
              </a:tr>
              <a:tr h="368768">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Функціональна теорія суспільства</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Органічна теорія суспільства</a:t>
                      </a:r>
                      <a:endParaRPr lang="uk-UA" noProof="0"/>
                    </a:p>
                  </a:txBody>
                  <a:tcPr marL="68575" marR="68575" marT="0" marB="0">
                    <a:solidFill>
                      <a:srgbClr val="C2DDD1"/>
                    </a:solidFill>
                  </a:tcPr>
                </a:tc>
                <a:extLst>
                  <a:ext uri="{0D108BD9-81ED-4DB2-BD59-A6C34878D82A}">
                    <a16:rowId xmlns:a16="http://schemas.microsoft.com/office/drawing/2014/main" val="10005"/>
                  </a:ext>
                </a:extLst>
              </a:tr>
              <a:tr h="535932">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Природничо-науково та механістично орієнтована економічна теорія</a:t>
                      </a:r>
                      <a:endParaRPr lang="uk-UA" noProof="0"/>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 Суспільно-наукова та природничо-наукова </a:t>
                      </a:r>
                      <a:endParaRPr lang="uk-UA" noProof="0"/>
                    </a:p>
                    <a:p>
                      <a:pPr marL="0" marR="0" lvl="0" indent="107950" algn="just" rtl="0">
                        <a:lnSpc>
                          <a:spcPct val="110000"/>
                        </a:lnSpc>
                        <a:spcBef>
                          <a:spcPts val="0"/>
                        </a:spcBef>
                        <a:spcAft>
                          <a:spcPts val="0"/>
                        </a:spcAft>
                        <a:buNone/>
                      </a:pPr>
                      <a:r>
                        <a:rPr lang="uk-UA" sz="1600" u="none" strike="noStrike" cap="none" noProof="0">
                          <a:latin typeface="Times New Roman"/>
                          <a:ea typeface="Times New Roman"/>
                          <a:cs typeface="Times New Roman"/>
                          <a:sym typeface="Times New Roman"/>
                        </a:rPr>
                        <a:t>економічна теорія</a:t>
                      </a:r>
                      <a:endParaRPr lang="uk-UA" noProof="0"/>
                    </a:p>
                  </a:txBody>
                  <a:tcPr marL="68575" marR="68575" marT="0" marB="0">
                    <a:solidFill>
                      <a:srgbClr val="C2DDD1"/>
                    </a:solidFill>
                  </a:tcPr>
                </a:tc>
                <a:extLst>
                  <a:ext uri="{0D108BD9-81ED-4DB2-BD59-A6C34878D82A}">
                    <a16:rowId xmlns:a16="http://schemas.microsoft.com/office/drawing/2014/main" val="10006"/>
                  </a:ext>
                </a:extLst>
              </a:tr>
              <a:tr h="1091120">
                <a:tc>
                  <a:txBody>
                    <a:bodyPr/>
                    <a:lstStyle/>
                    <a:p>
                      <a:pPr marL="0" marR="0" lvl="0" indent="107950" algn="just" rtl="0">
                        <a:lnSpc>
                          <a:spcPct val="110000"/>
                        </a:lnSpc>
                        <a:spcBef>
                          <a:spcPts val="0"/>
                        </a:spcBef>
                        <a:spcAft>
                          <a:spcPts val="0"/>
                        </a:spcAft>
                        <a:buNone/>
                      </a:pPr>
                      <a:r>
                        <a:rPr lang="uk-UA" sz="1600" b="1" u="none" strike="noStrike" cap="none" noProof="0">
                          <a:latin typeface="Times New Roman"/>
                          <a:ea typeface="Times New Roman"/>
                          <a:cs typeface="Times New Roman"/>
                          <a:sym typeface="Times New Roman"/>
                        </a:rPr>
                        <a:t>Загалом</a:t>
                      </a:r>
                      <a:r>
                        <a:rPr lang="uk-UA" sz="1600" u="none" strike="noStrike" cap="none" noProof="0">
                          <a:latin typeface="Times New Roman"/>
                          <a:ea typeface="Times New Roman"/>
                          <a:cs typeface="Times New Roman"/>
                          <a:sym typeface="Times New Roman"/>
                        </a:rPr>
                        <a:t>: </a:t>
                      </a:r>
                      <a:endParaRPr lang="uk-UA" noProof="0"/>
                    </a:p>
                    <a:p>
                      <a:pPr marL="0" marR="0" lvl="0" indent="107950" algn="just" rtl="0">
                        <a:lnSpc>
                          <a:spcPct val="110000"/>
                        </a:lnSpc>
                        <a:spcBef>
                          <a:spcPts val="0"/>
                        </a:spcBef>
                        <a:spcAft>
                          <a:spcPts val="0"/>
                        </a:spcAft>
                        <a:buNone/>
                      </a:pPr>
                      <a:r>
                        <a:rPr lang="uk-UA" sz="1600" i="1" u="none" strike="noStrike" cap="none" noProof="0">
                          <a:latin typeface="Times New Roman"/>
                          <a:ea typeface="Times New Roman"/>
                          <a:cs typeface="Times New Roman"/>
                          <a:sym typeface="Times New Roman"/>
                        </a:rPr>
                        <a:t>економіко-технічний принцип прийняття рішень: “техноморфізм”</a:t>
                      </a:r>
                      <a:endParaRPr lang="uk-UA" sz="1600" u="none" strike="noStrike" cap="none" noProof="0">
                        <a:latin typeface="Times New Roman"/>
                        <a:ea typeface="Times New Roman"/>
                        <a:cs typeface="Times New Roman"/>
                        <a:sym typeface="Times New Roman"/>
                      </a:endParaRPr>
                    </a:p>
                  </a:txBody>
                  <a:tcPr marL="68575" marR="68575" marT="0" marB="0">
                    <a:solidFill>
                      <a:srgbClr val="C2DDD1"/>
                    </a:solidFill>
                  </a:tcPr>
                </a:tc>
                <a:tc>
                  <a:txBody>
                    <a:bodyPr/>
                    <a:lstStyle/>
                    <a:p>
                      <a:pPr marL="0" marR="0" lvl="0" indent="107950" algn="just" rtl="0">
                        <a:lnSpc>
                          <a:spcPct val="110000"/>
                        </a:lnSpc>
                        <a:spcBef>
                          <a:spcPts val="0"/>
                        </a:spcBef>
                        <a:spcAft>
                          <a:spcPts val="0"/>
                        </a:spcAft>
                        <a:buNone/>
                      </a:pPr>
                      <a:r>
                        <a:rPr lang="uk-UA" sz="1600" b="1" u="none" strike="noStrike" cap="none" noProof="0" dirty="0">
                          <a:latin typeface="Times New Roman"/>
                          <a:ea typeface="Times New Roman"/>
                          <a:cs typeface="Times New Roman"/>
                          <a:sym typeface="Times New Roman"/>
                        </a:rPr>
                        <a:t>Загалом</a:t>
                      </a:r>
                      <a:r>
                        <a:rPr lang="uk-UA" sz="1600" u="none" strike="noStrike" cap="none" noProof="0" dirty="0">
                          <a:latin typeface="Times New Roman"/>
                          <a:ea typeface="Times New Roman"/>
                          <a:cs typeface="Times New Roman"/>
                          <a:sym typeface="Times New Roman"/>
                        </a:rPr>
                        <a:t>: </a:t>
                      </a:r>
                      <a:endParaRPr lang="uk-UA" noProof="0" dirty="0"/>
                    </a:p>
                    <a:p>
                      <a:pPr marL="0" marR="0" lvl="0" indent="107950" algn="just" rtl="0">
                        <a:lnSpc>
                          <a:spcPct val="110000"/>
                        </a:lnSpc>
                        <a:spcBef>
                          <a:spcPts val="0"/>
                        </a:spcBef>
                        <a:spcAft>
                          <a:spcPts val="0"/>
                        </a:spcAft>
                        <a:buNone/>
                      </a:pPr>
                      <a:r>
                        <a:rPr lang="uk-UA" sz="1600" i="1" u="none" strike="noStrike" cap="none" noProof="0" dirty="0">
                          <a:latin typeface="Times New Roman"/>
                          <a:ea typeface="Times New Roman"/>
                          <a:cs typeface="Times New Roman"/>
                          <a:sym typeface="Times New Roman"/>
                        </a:rPr>
                        <a:t>Соціокультурний принцип прийняття  рішень: “антропоморфізм”</a:t>
                      </a:r>
                      <a:endParaRPr lang="uk-UA" sz="1600" u="none" strike="noStrike" cap="none" noProof="0" dirty="0">
                        <a:latin typeface="Times New Roman"/>
                        <a:ea typeface="Times New Roman"/>
                        <a:cs typeface="Times New Roman"/>
                        <a:sym typeface="Times New Roman"/>
                      </a:endParaRPr>
                    </a:p>
                  </a:txBody>
                  <a:tcPr marL="68575" marR="68575" marT="0" marB="0">
                    <a:solidFill>
                      <a:srgbClr val="C2DDD1"/>
                    </a:solidFill>
                  </a:tcPr>
                </a:tc>
                <a:extLst>
                  <a:ext uri="{0D108BD9-81ED-4DB2-BD59-A6C34878D82A}">
                    <a16:rowId xmlns:a16="http://schemas.microsoft.com/office/drawing/2014/main" val="10007"/>
                  </a:ext>
                </a:extLst>
              </a:tr>
            </a:tbl>
          </a:graphicData>
        </a:graphic>
      </p:graphicFrame>
      <p:sp>
        <p:nvSpPr>
          <p:cNvPr id="248" name="Google Shape;248;p31"/>
          <p:cNvSpPr/>
          <p:nvPr/>
        </p:nvSpPr>
        <p:spPr>
          <a:xfrm>
            <a:off x="5994642" y="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32"/>
          <p:cNvGraphicFramePr/>
          <p:nvPr>
            <p:extLst>
              <p:ext uri="{D42A27DB-BD31-4B8C-83A1-F6EECF244321}">
                <p14:modId xmlns:p14="http://schemas.microsoft.com/office/powerpoint/2010/main" val="404516508"/>
              </p:ext>
            </p:extLst>
          </p:nvPr>
        </p:nvGraphicFramePr>
        <p:xfrm>
          <a:off x="1061875" y="1508982"/>
          <a:ext cx="10068250" cy="4334050"/>
        </p:xfrm>
        <a:graphic>
          <a:graphicData uri="http://schemas.openxmlformats.org/drawingml/2006/table">
            <a:tbl>
              <a:tblPr firstRow="1" bandRow="1">
                <a:noFill/>
                <a:tableStyleId>{0EEC60CC-1B58-4FBC-BC0D-FFFA94967354}</a:tableStyleId>
              </a:tblPr>
              <a:tblGrid>
                <a:gridCol w="5034125">
                  <a:extLst>
                    <a:ext uri="{9D8B030D-6E8A-4147-A177-3AD203B41FA5}">
                      <a16:colId xmlns:a16="http://schemas.microsoft.com/office/drawing/2014/main" val="20000"/>
                    </a:ext>
                  </a:extLst>
                </a:gridCol>
                <a:gridCol w="5034125">
                  <a:extLst>
                    <a:ext uri="{9D8B030D-6E8A-4147-A177-3AD203B41FA5}">
                      <a16:colId xmlns:a16="http://schemas.microsoft.com/office/drawing/2014/main" val="20001"/>
                    </a:ext>
                  </a:extLst>
                </a:gridCol>
              </a:tblGrid>
              <a:tr h="370850">
                <a:tc>
                  <a:txBody>
                    <a:bodyPr/>
                    <a:lstStyle/>
                    <a:p>
                      <a:pPr marL="0" marR="0" lvl="0" indent="0" algn="ctr" rtl="0">
                        <a:lnSpc>
                          <a:spcPct val="115000"/>
                        </a:lnSpc>
                        <a:spcBef>
                          <a:spcPts val="0"/>
                        </a:spcBef>
                        <a:spcAft>
                          <a:spcPts val="0"/>
                        </a:spcAft>
                        <a:buNone/>
                      </a:pPr>
                      <a:r>
                        <a:rPr lang="uk-UA" sz="2000" b="1" u="none" strike="noStrike" cap="none" noProof="0">
                          <a:solidFill>
                            <a:schemeClr val="dk1"/>
                          </a:solidFill>
                          <a:latin typeface="Century Gothic"/>
                          <a:ea typeface="Century Gothic"/>
                          <a:cs typeface="Century Gothic"/>
                          <a:sym typeface="Century Gothic"/>
                        </a:rPr>
                        <a:t>Модерн</a:t>
                      </a:r>
                      <a:endParaRPr lang="uk-UA" sz="2000" u="none" strike="noStrike" cap="none" noProof="0">
                        <a:solidFill>
                          <a:schemeClr val="dk1"/>
                        </a:solidFill>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ctr" rtl="0">
                        <a:lnSpc>
                          <a:spcPct val="115000"/>
                        </a:lnSpc>
                        <a:spcBef>
                          <a:spcPts val="0"/>
                        </a:spcBef>
                        <a:spcAft>
                          <a:spcPts val="0"/>
                        </a:spcAft>
                        <a:buNone/>
                      </a:pPr>
                      <a:r>
                        <a:rPr lang="uk-UA" sz="2000" b="1" u="none" strike="noStrike" cap="none" noProof="0">
                          <a:solidFill>
                            <a:schemeClr val="dk1"/>
                          </a:solidFill>
                          <a:latin typeface="Century Gothic"/>
                          <a:ea typeface="Century Gothic"/>
                          <a:cs typeface="Century Gothic"/>
                          <a:sym typeface="Century Gothic"/>
                        </a:rPr>
                        <a:t>Постмодерн</a:t>
                      </a:r>
                      <a:endParaRPr lang="uk-UA" sz="2000" u="none" strike="noStrike" cap="none" noProof="0">
                        <a:solidFill>
                          <a:schemeClr val="dk1"/>
                        </a:solidFill>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0"/>
                  </a:ext>
                </a:extLst>
              </a:tr>
              <a:tr h="23027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Романтизм, символізм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Нісенітниця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1"/>
                  </a:ext>
                </a:extLst>
              </a:tr>
              <a:tr h="27830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Форма (послідовна, завершена)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Антиформа (переривчаста, відкрита)</a:t>
                      </a:r>
                      <a:endParaRPr lang="uk-UA" noProof="0"/>
                    </a:p>
                  </a:txBody>
                  <a:tcPr marL="9525" marR="9525" marT="9525" marB="9525" anchor="ctr">
                    <a:solidFill>
                      <a:srgbClr val="C1E9EC"/>
                    </a:solidFill>
                  </a:tcPr>
                </a:tc>
                <a:extLst>
                  <a:ext uri="{0D108BD9-81ED-4DB2-BD59-A6C34878D82A}">
                    <a16:rowId xmlns:a16="http://schemas.microsoft.com/office/drawing/2014/main" val="10002"/>
                  </a:ext>
                </a:extLst>
              </a:tr>
              <a:tr h="23855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Цілеспрямованість</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solidFill>
                            <a:srgbClr val="000000"/>
                          </a:solidFill>
                          <a:latin typeface="Century Gothic"/>
                          <a:ea typeface="Century Gothic"/>
                          <a:cs typeface="Century Gothic"/>
                          <a:sym typeface="Century Gothic"/>
                        </a:rPr>
                        <a:t>Гра</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3"/>
                  </a:ext>
                </a:extLst>
              </a:tr>
              <a:tr h="21865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Задум</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Випадковість</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4"/>
                  </a:ext>
                </a:extLst>
              </a:tr>
              <a:tr h="29817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Ієрархія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Анархія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5"/>
                  </a:ext>
                </a:extLst>
              </a:tr>
              <a:tr h="28822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Майстерність / логос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Втома / мовчання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6"/>
                  </a:ext>
                </a:extLst>
              </a:tr>
              <a:tr h="27830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Закінчений твір мистецтва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Процес / перформанс / хепенінг</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7"/>
                  </a:ext>
                </a:extLst>
              </a:tr>
              <a:tr h="30812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Дистанція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Співучасть</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8"/>
                  </a:ext>
                </a:extLst>
              </a:tr>
              <a:tr h="21932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Творчість / синтез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Розкладання / деконструкція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09"/>
                  </a:ext>
                </a:extLst>
              </a:tr>
              <a:tr h="317400">
                <a:tc>
                  <a:txBody>
                    <a:bodyPr/>
                    <a:lstStyle/>
                    <a:p>
                      <a:pPr marL="0" marR="0" lvl="0" indent="0" algn="l" rtl="0">
                        <a:lnSpc>
                          <a:spcPct val="50000"/>
                        </a:lnSpc>
                        <a:spcBef>
                          <a:spcPts val="0"/>
                        </a:spcBef>
                        <a:spcAft>
                          <a:spcPts val="0"/>
                        </a:spcAft>
                        <a:buNone/>
                      </a:pPr>
                      <a:r>
                        <a:rPr lang="uk-UA" sz="1400" u="none" strike="noStrike" cap="none" noProof="0" dirty="0">
                          <a:latin typeface="Century Gothic"/>
                          <a:ea typeface="Century Gothic"/>
                          <a:cs typeface="Century Gothic"/>
                          <a:sym typeface="Century Gothic"/>
                        </a:rPr>
                        <a:t>Присутність</a:t>
                      </a:r>
                      <a:r>
                        <a:rPr lang="uk-UA" sz="1400" u="none" strike="noStrike" cap="none" noProof="0" dirty="0">
                          <a:solidFill>
                            <a:srgbClr val="000000"/>
                          </a:solidFill>
                          <a:latin typeface="Century Gothic"/>
                          <a:ea typeface="Century Gothic"/>
                          <a:cs typeface="Century Gothic"/>
                          <a:sym typeface="Century Gothic"/>
                        </a:rPr>
                        <a:t> </a:t>
                      </a:r>
                      <a:endParaRPr lang="uk-UA" sz="1400" u="none" strike="noStrike" cap="none" noProof="0" dirty="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Відсутність</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10"/>
                  </a:ext>
                </a:extLst>
              </a:tr>
              <a:tr h="26282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Центрування</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Розсіювання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11"/>
                  </a:ext>
                </a:extLst>
              </a:tr>
              <a:tr h="25975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Жанр / межі </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Текст / інтертекст</a:t>
                      </a:r>
                      <a:endParaRPr lang="uk-UA" noProof="0"/>
                    </a:p>
                  </a:txBody>
                  <a:tcPr marL="9525" marR="9525" marT="9525" marB="9525" anchor="ctr">
                    <a:solidFill>
                      <a:srgbClr val="C1E9EC"/>
                    </a:solidFill>
                  </a:tcPr>
                </a:tc>
                <a:extLst>
                  <a:ext uri="{0D108BD9-81ED-4DB2-BD59-A6C34878D82A}">
                    <a16:rowId xmlns:a16="http://schemas.microsoft.com/office/drawing/2014/main" val="10012"/>
                  </a:ext>
                </a:extLst>
              </a:tr>
              <a:tr h="248475">
                <a:tc>
                  <a:txBody>
                    <a:bodyPr/>
                    <a:lstStyle/>
                    <a:p>
                      <a:pPr marL="0" marR="0" lvl="0" indent="0" algn="l" rtl="0">
                        <a:lnSpc>
                          <a:spcPct val="50000"/>
                        </a:lnSpc>
                        <a:spcBef>
                          <a:spcPts val="0"/>
                        </a:spcBef>
                        <a:spcAft>
                          <a:spcPts val="0"/>
                        </a:spcAft>
                        <a:buNone/>
                      </a:pPr>
                      <a:r>
                        <a:rPr lang="uk-UA" sz="1400" u="none" strike="noStrike" cap="none" noProof="0">
                          <a:solidFill>
                            <a:srgbClr val="000000"/>
                          </a:solidFill>
                          <a:latin typeface="Century Gothic"/>
                          <a:ea typeface="Century Gothic"/>
                          <a:cs typeface="Century Gothic"/>
                          <a:sym typeface="Century Gothic"/>
                        </a:rPr>
                        <a:t>Семантика</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solidFill>
                            <a:srgbClr val="000000"/>
                          </a:solidFill>
                          <a:latin typeface="Century Gothic"/>
                          <a:ea typeface="Century Gothic"/>
                          <a:cs typeface="Century Gothic"/>
                          <a:sym typeface="Century Gothic"/>
                        </a:rPr>
                        <a:t>Риторика</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13"/>
                  </a:ext>
                </a:extLst>
              </a:tr>
              <a:tr h="288225">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Відбір</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Комбінування</a:t>
                      </a:r>
                      <a:r>
                        <a:rPr lang="uk-UA" sz="1400" u="none" strike="noStrike" cap="none" noProof="0">
                          <a:solidFill>
                            <a:srgbClr val="000000"/>
                          </a:solidFill>
                          <a:latin typeface="Century Gothic"/>
                          <a:ea typeface="Century Gothic"/>
                          <a:cs typeface="Century Gothic"/>
                          <a:sym typeface="Century Gothic"/>
                        </a:rPr>
                        <a:t> </a:t>
                      </a:r>
                      <a:endParaRPr lang="uk-UA" sz="1400" u="none" strike="noStrike" cap="none" noProof="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16"/>
                  </a:ext>
                </a:extLst>
              </a:tr>
              <a:tr h="228600">
                <a:tc>
                  <a:txBody>
                    <a:bodyPr/>
                    <a:lstStyle/>
                    <a:p>
                      <a:pPr marL="0" marR="0" lvl="0" indent="0" algn="l" rtl="0">
                        <a:lnSpc>
                          <a:spcPct val="50000"/>
                        </a:lnSpc>
                        <a:spcBef>
                          <a:spcPts val="0"/>
                        </a:spcBef>
                        <a:spcAft>
                          <a:spcPts val="0"/>
                        </a:spcAft>
                        <a:buNone/>
                      </a:pPr>
                      <a:r>
                        <a:rPr lang="uk-UA" sz="1400" u="none" strike="noStrike" cap="none" noProof="0">
                          <a:latin typeface="Century Gothic"/>
                          <a:ea typeface="Century Gothic"/>
                          <a:cs typeface="Century Gothic"/>
                          <a:sym typeface="Century Gothic"/>
                        </a:rPr>
                        <a:t>Означуване</a:t>
                      </a:r>
                      <a:endParaRPr lang="uk-UA" noProof="0"/>
                    </a:p>
                  </a:txBody>
                  <a:tcPr marL="9525" marR="9525" marT="9525" marB="9525" anchor="ctr">
                    <a:solidFill>
                      <a:srgbClr val="C1E9EC"/>
                    </a:solidFill>
                  </a:tcPr>
                </a:tc>
                <a:tc>
                  <a:txBody>
                    <a:bodyPr/>
                    <a:lstStyle/>
                    <a:p>
                      <a:pPr marL="0" marR="0" lvl="0" indent="0" algn="l" rtl="0">
                        <a:lnSpc>
                          <a:spcPct val="50000"/>
                        </a:lnSpc>
                        <a:spcBef>
                          <a:spcPts val="0"/>
                        </a:spcBef>
                        <a:spcAft>
                          <a:spcPts val="0"/>
                        </a:spcAft>
                        <a:buNone/>
                      </a:pPr>
                      <a:r>
                        <a:rPr lang="uk-UA" sz="1400" i="0" u="none" strike="noStrike" cap="none" noProof="0" dirty="0">
                          <a:latin typeface="Century Gothic"/>
                          <a:ea typeface="Century Gothic"/>
                          <a:cs typeface="Century Gothic"/>
                          <a:sym typeface="Century Gothic"/>
                        </a:rPr>
                        <a:t>Означаюче</a:t>
                      </a:r>
                      <a:endParaRPr lang="uk-UA" sz="1400" u="none" strike="noStrike" cap="none" noProof="0" dirty="0">
                        <a:latin typeface="Century Gothic"/>
                        <a:ea typeface="Century Gothic"/>
                        <a:cs typeface="Century Gothic"/>
                        <a:sym typeface="Century Gothic"/>
                      </a:endParaRPr>
                    </a:p>
                  </a:txBody>
                  <a:tcPr marL="9525" marR="9525" marT="9525" marB="9525" anchor="ctr">
                    <a:solidFill>
                      <a:srgbClr val="C1E9EC"/>
                    </a:solidFill>
                  </a:tcPr>
                </a:tc>
                <a:extLst>
                  <a:ext uri="{0D108BD9-81ED-4DB2-BD59-A6C34878D82A}">
                    <a16:rowId xmlns:a16="http://schemas.microsoft.com/office/drawing/2014/main" val="10017"/>
                  </a:ext>
                </a:extLst>
              </a:tr>
            </a:tbl>
          </a:graphicData>
        </a:graphic>
      </p:graphicFrame>
      <p:sp>
        <p:nvSpPr>
          <p:cNvPr id="254" name="Google Shape;254;p32"/>
          <p:cNvSpPr txBox="1">
            <a:spLocks noGrp="1"/>
          </p:cNvSpPr>
          <p:nvPr>
            <p:ph type="title"/>
          </p:nvPr>
        </p:nvSpPr>
        <p:spPr>
          <a:xfrm>
            <a:off x="1061875" y="590246"/>
            <a:ext cx="9601196" cy="13038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a:t>Опозиція “модерн – постмодерн” у культурному та цивілізаційному поступі людства</a:t>
            </a:r>
          </a:p>
        </p:txBody>
      </p:sp>
      <p:sp>
        <p:nvSpPr>
          <p:cNvPr id="5" name="Google Shape;248;p31"/>
          <p:cNvSpPr/>
          <p:nvPr/>
        </p:nvSpPr>
        <p:spPr>
          <a:xfrm>
            <a:off x="5994652" y="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sz="1800">
                <a:solidFill>
                  <a:srgbClr val="00B0F0"/>
                </a:solidFill>
                <a:latin typeface="Century Gothic"/>
                <a:ea typeface="Century Gothic"/>
                <a:cs typeface="Century Gothic"/>
                <a:sym typeface="Century Gothic"/>
              </a:rPr>
              <a:t>Філософія. СТРАТЕГІЇ МАЙБУТНЬОГО</a:t>
            </a:r>
            <a:endParaRPr lang="uk-U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1" name="Google Shape;261;p3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259" name="Google Shape;259;p33"/>
          <p:cNvSpPr txBox="1">
            <a:spLocks noGrp="1"/>
          </p:cNvSpPr>
          <p:nvPr>
            <p:ph idx="1"/>
          </p:nvPr>
        </p:nvSpPr>
        <p:spPr>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SzPct val="80000"/>
              <a:buNone/>
            </a:pPr>
            <a:r>
              <a:rPr lang="uk-UA" noProof="0" dirty="0"/>
              <a:t>Ж. </a:t>
            </a:r>
            <a:r>
              <a:rPr lang="uk-UA" noProof="0" dirty="0" err="1"/>
              <a:t>Бодріяр</a:t>
            </a:r>
            <a:r>
              <a:rPr lang="uk-UA" noProof="0" dirty="0"/>
              <a:t>: </a:t>
            </a:r>
          </a:p>
          <a:p>
            <a:pPr marL="342900" lvl="0" indent="-342900" algn="l" rtl="0">
              <a:spcBef>
                <a:spcPts val="1000"/>
              </a:spcBef>
              <a:spcAft>
                <a:spcPts val="0"/>
              </a:spcAft>
              <a:buSzPct val="80000"/>
              <a:buChar char="►"/>
            </a:pPr>
            <a:r>
              <a:rPr lang="uk-UA" b="1" noProof="0" dirty="0" err="1"/>
              <a:t>Симуля́кр</a:t>
            </a:r>
            <a:r>
              <a:rPr lang="uk-UA" noProof="0" dirty="0"/>
              <a:t> (від </a:t>
            </a:r>
            <a:r>
              <a:rPr lang="uk-UA" u="sng" noProof="0" dirty="0">
                <a:solidFill>
                  <a:schemeClr val="hlink"/>
                </a:solidFill>
                <a:hlinkClick r:id="rId3"/>
              </a:rPr>
              <a:t>лат.</a:t>
            </a:r>
            <a:r>
              <a:rPr lang="uk-UA" noProof="0" dirty="0"/>
              <a:t> </a:t>
            </a:r>
            <a:r>
              <a:rPr lang="uk-UA" i="1" noProof="0" dirty="0" err="1"/>
              <a:t>simulacrum</a:t>
            </a:r>
            <a:r>
              <a:rPr lang="uk-UA" noProof="0" dirty="0"/>
              <a:t> — подоба, копія) — ключовий термін </a:t>
            </a:r>
            <a:r>
              <a:rPr lang="uk-UA" u="sng" noProof="0" dirty="0">
                <a:solidFill>
                  <a:schemeClr val="hlink"/>
                </a:solidFill>
                <a:hlinkClick r:id="rId4"/>
              </a:rPr>
              <a:t>постмодерністської</a:t>
            </a:r>
            <a:r>
              <a:rPr lang="uk-UA" noProof="0" dirty="0"/>
              <a:t> філософії, який означає зображення, копію того, чого насправді не існує. Сьогодні це поняття розуміють як культурне або політичне утворення, що копіює форму вихідного зразка. </a:t>
            </a:r>
            <a:r>
              <a:rPr lang="uk-UA" noProof="0" dirty="0" err="1"/>
              <a:t>Симулякр</a:t>
            </a:r>
            <a:r>
              <a:rPr lang="uk-UA" noProof="0" dirty="0"/>
              <a:t> може стосуватися яких завгодно речей і смислів. </a:t>
            </a:r>
          </a:p>
          <a:p>
            <a:pPr marL="0" lvl="0" indent="0" algn="l" rtl="0">
              <a:spcBef>
                <a:spcPts val="1000"/>
              </a:spcBef>
              <a:spcAft>
                <a:spcPts val="0"/>
              </a:spcAft>
              <a:buSzPct val="80000"/>
              <a:buNone/>
            </a:pPr>
            <a:r>
              <a:rPr lang="uk-UA" b="1" noProof="0" dirty="0"/>
              <a:t>Ж. </a:t>
            </a:r>
            <a:r>
              <a:rPr lang="uk-UA" b="1" noProof="0" dirty="0" err="1"/>
              <a:t>Дельоз</a:t>
            </a:r>
            <a:r>
              <a:rPr lang="uk-UA" b="1" noProof="0" dirty="0"/>
              <a:t>, Ф. </a:t>
            </a:r>
            <a:r>
              <a:rPr lang="uk-UA" b="1" noProof="0" dirty="0" err="1"/>
              <a:t>Гваттарі</a:t>
            </a:r>
            <a:endParaRPr lang="uk-UA" b="1" noProof="0" dirty="0"/>
          </a:p>
          <a:p>
            <a:pPr marL="342900" lvl="0" indent="-342900" algn="l" rtl="0">
              <a:spcBef>
                <a:spcPts val="1000"/>
              </a:spcBef>
              <a:spcAft>
                <a:spcPts val="0"/>
              </a:spcAft>
              <a:buSzPct val="80000"/>
              <a:buChar char="►"/>
            </a:pPr>
            <a:r>
              <a:rPr lang="uk-UA" b="1" noProof="0" dirty="0" err="1"/>
              <a:t>Ризома</a:t>
            </a:r>
            <a:r>
              <a:rPr lang="uk-UA" noProof="0" dirty="0"/>
              <a:t> (</a:t>
            </a:r>
            <a:r>
              <a:rPr lang="uk-UA" u="sng" noProof="0" dirty="0" err="1">
                <a:solidFill>
                  <a:schemeClr val="hlink"/>
                </a:solidFill>
                <a:hlinkClick r:id="rId5"/>
              </a:rPr>
              <a:t>фр</a:t>
            </a:r>
            <a:r>
              <a:rPr lang="uk-UA" u="sng" noProof="0" dirty="0">
                <a:solidFill>
                  <a:schemeClr val="hlink"/>
                </a:solidFill>
                <a:hlinkClick r:id="rId5"/>
              </a:rPr>
              <a:t>.</a:t>
            </a:r>
            <a:r>
              <a:rPr lang="uk-UA" noProof="0" dirty="0"/>
              <a:t> </a:t>
            </a:r>
            <a:r>
              <a:rPr lang="uk-UA" noProof="0" dirty="0" err="1"/>
              <a:t>rhizome</a:t>
            </a:r>
            <a:r>
              <a:rPr lang="uk-UA" noProof="0" dirty="0"/>
              <a:t> — </a:t>
            </a:r>
            <a:r>
              <a:rPr lang="uk-UA" u="sng" noProof="0" dirty="0">
                <a:solidFill>
                  <a:schemeClr val="hlink"/>
                </a:solidFill>
                <a:hlinkClick r:id="rId6"/>
              </a:rPr>
              <a:t>«кореневище»</a:t>
            </a:r>
            <a:r>
              <a:rPr lang="uk-UA" noProof="0" dirty="0"/>
              <a:t>) — один з найважливіших і найвідоміших концептів у філософії </a:t>
            </a:r>
            <a:r>
              <a:rPr lang="uk-UA" u="sng" noProof="0" dirty="0" err="1">
                <a:solidFill>
                  <a:schemeClr val="hlink"/>
                </a:solidFill>
                <a:hlinkClick r:id="rId7"/>
              </a:rPr>
              <a:t>Жиля</a:t>
            </a:r>
            <a:r>
              <a:rPr lang="uk-UA" u="sng" noProof="0" dirty="0">
                <a:solidFill>
                  <a:schemeClr val="hlink"/>
                </a:solidFill>
                <a:hlinkClick r:id="rId7"/>
              </a:rPr>
              <a:t> </a:t>
            </a:r>
            <a:r>
              <a:rPr lang="uk-UA" u="sng" noProof="0" dirty="0" err="1">
                <a:solidFill>
                  <a:schemeClr val="hlink"/>
                </a:solidFill>
                <a:hlinkClick r:id="rId7"/>
              </a:rPr>
              <a:t>Делеза</a:t>
            </a:r>
            <a:r>
              <a:rPr lang="uk-UA" noProof="0" dirty="0"/>
              <a:t>. Розроблений головним чином у творах, написаних у співавторстві з психологом і психіатром </a:t>
            </a:r>
            <a:r>
              <a:rPr lang="uk-UA" u="sng" noProof="0" dirty="0">
                <a:solidFill>
                  <a:schemeClr val="hlink"/>
                </a:solidFill>
                <a:hlinkClick r:id="rId8"/>
              </a:rPr>
              <a:t>Феліксом </a:t>
            </a:r>
            <a:r>
              <a:rPr lang="uk-UA" u="sng" noProof="0" dirty="0" err="1">
                <a:solidFill>
                  <a:schemeClr val="hlink"/>
                </a:solidFill>
                <a:hlinkClick r:id="rId8"/>
              </a:rPr>
              <a:t>Гваттарі</a:t>
            </a:r>
            <a:r>
              <a:rPr lang="uk-UA" noProof="0" dirty="0"/>
              <a:t> і покликаний слугувати основою і формою реалізації </a:t>
            </a:r>
            <a:r>
              <a:rPr lang="uk-UA" u="sng" noProof="0" dirty="0">
                <a:solidFill>
                  <a:schemeClr val="hlink"/>
                </a:solidFill>
                <a:hlinkClick r:id="rId9"/>
              </a:rPr>
              <a:t>«</a:t>
            </a:r>
            <a:r>
              <a:rPr lang="uk-UA" u="sng" noProof="0" dirty="0" err="1">
                <a:solidFill>
                  <a:schemeClr val="hlink"/>
                </a:solidFill>
                <a:hlinkClick r:id="rId9"/>
              </a:rPr>
              <a:t>номадологічного</a:t>
            </a:r>
            <a:r>
              <a:rPr lang="uk-UA" noProof="0" dirty="0"/>
              <a:t> </a:t>
            </a:r>
            <a:r>
              <a:rPr lang="uk-UA" noProof="0" dirty="0" err="1"/>
              <a:t>проєкту</a:t>
            </a:r>
            <a:r>
              <a:rPr lang="uk-UA" noProof="0" dirty="0"/>
              <a:t>» цих авторів. </a:t>
            </a:r>
            <a:r>
              <a:rPr lang="uk-UA" noProof="0" dirty="0" err="1"/>
              <a:t>Ризома</a:t>
            </a:r>
            <a:r>
              <a:rPr lang="uk-UA" noProof="0" dirty="0"/>
              <a:t> повинна протистояти незмінним лінійним структурам (як буття, так і мислення), які, на їхню думку, є типовими для класичної європейської культури . </a:t>
            </a:r>
            <a:r>
              <a:rPr lang="uk-UA" noProof="0" dirty="0" err="1"/>
              <a:t>Ризома</a:t>
            </a:r>
            <a:r>
              <a:rPr lang="uk-UA" noProof="0" dirty="0"/>
              <a:t> — утворення динамічне, всередині неї швидкості постійно то зростають, то зменшуються, </a:t>
            </a:r>
            <a:r>
              <a:rPr lang="uk-UA" noProof="0" dirty="0" err="1"/>
              <a:t>сингулярності</a:t>
            </a:r>
            <a:r>
              <a:rPr lang="uk-UA" noProof="0" dirty="0"/>
              <a:t> скупчуються, актуалізуються, </a:t>
            </a:r>
            <a:r>
              <a:rPr lang="uk-UA" noProof="0" dirty="0" err="1"/>
              <a:t>детериторизуються</a:t>
            </a:r>
            <a:r>
              <a:rPr lang="uk-UA" noProof="0" dirty="0"/>
              <a:t>. </a:t>
            </a:r>
            <a:r>
              <a:rPr lang="uk-UA" noProof="0" dirty="0" err="1"/>
              <a:t>Ризома</a:t>
            </a:r>
            <a:r>
              <a:rPr lang="uk-UA" noProof="0" dirty="0"/>
              <a:t>, на думку авторів, не має меж, усе, що у ній відбувається, стається всередині. </a:t>
            </a:r>
          </a:p>
          <a:p>
            <a:pPr marL="0" lvl="0" indent="0" algn="l" rtl="0">
              <a:spcBef>
                <a:spcPts val="1000"/>
              </a:spcBef>
              <a:spcAft>
                <a:spcPts val="0"/>
              </a:spcAft>
              <a:buSzPct val="80000"/>
              <a:buNone/>
            </a:pPr>
            <a:r>
              <a:rPr lang="uk-UA" b="1" noProof="0" dirty="0"/>
              <a:t>Ж.-Ф. </a:t>
            </a:r>
            <a:r>
              <a:rPr lang="uk-UA" b="1" noProof="0" dirty="0" err="1"/>
              <a:t>Ліотар</a:t>
            </a:r>
            <a:r>
              <a:rPr lang="uk-UA" b="1" noProof="0" dirty="0"/>
              <a:t>: </a:t>
            </a:r>
            <a:endParaRPr lang="uk-UA" noProof="0" dirty="0"/>
          </a:p>
          <a:p>
            <a:pPr marL="342900" lvl="0" indent="-342900" algn="l" rtl="0">
              <a:spcBef>
                <a:spcPts val="1000"/>
              </a:spcBef>
              <a:spcAft>
                <a:spcPts val="0"/>
              </a:spcAft>
              <a:buSzPct val="80000"/>
              <a:buChar char="►"/>
            </a:pPr>
            <a:r>
              <a:rPr lang="uk-UA" noProof="0" dirty="0"/>
              <a:t>"Постмодернізм це криза </a:t>
            </a:r>
            <a:r>
              <a:rPr lang="uk-UA" noProof="0" dirty="0" err="1"/>
              <a:t>метанаративу</a:t>
            </a:r>
            <a:r>
              <a:rPr lang="uk-UA" noProof="0" dirty="0"/>
              <a:t>.</a:t>
            </a:r>
          </a:p>
          <a:p>
            <a:pPr marL="342900" lvl="0" indent="-271780" algn="l" rtl="0">
              <a:spcBef>
                <a:spcPts val="1000"/>
              </a:spcBef>
              <a:spcAft>
                <a:spcPts val="0"/>
              </a:spcAft>
              <a:buSzPct val="80000"/>
              <a:buNone/>
            </a:pPr>
            <a:endParaRPr lang="uk-UA" noProof="0" dirty="0"/>
          </a:p>
        </p:txBody>
      </p:sp>
      <p:sp>
        <p:nvSpPr>
          <p:cNvPr id="260" name="Google Shape;260;p33"/>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endParaRPr lang="uk-UA" sz="2800" noProof="0" dirty="0"/>
          </a:p>
        </p:txBody>
      </p:sp>
      <p:sp>
        <p:nvSpPr>
          <p:cNvPr id="267" name="Google Shape;267;p34"/>
          <p:cNvSpPr txBox="1">
            <a:spLocks noGrp="1"/>
          </p:cNvSpPr>
          <p:nvPr>
            <p:ph idx="1"/>
          </p:nvPr>
        </p:nvSpPr>
        <p:spPr>
          <a:xfrm>
            <a:off x="646111" y="1948350"/>
            <a:ext cx="11400116"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dirty="0">
                <a:solidFill>
                  <a:srgbClr val="002060"/>
                </a:solidFill>
              </a:rPr>
              <a:t> </a:t>
            </a:r>
            <a:r>
              <a:rPr lang="uk-UA" i="1" dirty="0">
                <a:solidFill>
                  <a:srgbClr val="002060"/>
                </a:solidFill>
              </a:rPr>
              <a:t>Глобальні</a:t>
            </a:r>
            <a:r>
              <a:rPr lang="uk-UA" dirty="0">
                <a:solidFill>
                  <a:srgbClr val="002060"/>
                </a:solidFill>
              </a:rPr>
              <a:t> (від слова </a:t>
            </a:r>
            <a:r>
              <a:rPr lang="uk-UA" dirty="0" err="1">
                <a:solidFill>
                  <a:srgbClr val="002060"/>
                </a:solidFill>
              </a:rPr>
              <a:t>global</a:t>
            </a:r>
            <a:r>
              <a:rPr lang="uk-UA" dirty="0">
                <a:solidFill>
                  <a:srgbClr val="002060"/>
                </a:solidFill>
              </a:rPr>
              <a:t> – всесвітній, загальний) – значить всепланетарні. Це такі проблеми сучасного етапу </a:t>
            </a:r>
            <a:r>
              <a:rPr lang="uk-UA" dirty="0" err="1">
                <a:solidFill>
                  <a:srgbClr val="002060"/>
                </a:solidFill>
              </a:rPr>
              <a:t>загальноцивілізаційного</a:t>
            </a:r>
            <a:r>
              <a:rPr lang="uk-UA" dirty="0">
                <a:solidFill>
                  <a:srgbClr val="002060"/>
                </a:solidFill>
              </a:rPr>
              <a:t> розвитку, які охопили всю земну кулю і </a:t>
            </a:r>
            <a:r>
              <a:rPr lang="uk-UA" dirty="0" err="1">
                <a:solidFill>
                  <a:srgbClr val="002060"/>
                </a:solidFill>
              </a:rPr>
              <a:t>невирішення</a:t>
            </a:r>
            <a:r>
              <a:rPr lang="uk-UA" dirty="0">
                <a:solidFill>
                  <a:srgbClr val="002060"/>
                </a:solidFill>
              </a:rPr>
              <a:t> яких може призвести до знищення планети Земля. </a:t>
            </a:r>
          </a:p>
        </p:txBody>
      </p:sp>
      <p:sp>
        <p:nvSpPr>
          <p:cNvPr id="268" name="Google Shape;268;p34"/>
          <p:cNvSpPr/>
          <p:nvPr/>
        </p:nvSpPr>
        <p:spPr>
          <a:xfrm>
            <a:off x="7505035" y="90995"/>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69" name="Google Shape;269;p34" descr="C:\Users\Lida\Desktop\Fundacion_de_Santiago.jpg"/>
          <p:cNvPicPr preferRelativeResize="0"/>
          <p:nvPr/>
        </p:nvPicPr>
        <p:blipFill rotWithShape="1">
          <a:blip r:embed="rId3">
            <a:alphaModFix/>
          </a:blip>
          <a:srcRect/>
          <a:stretch/>
        </p:blipFill>
        <p:spPr>
          <a:xfrm>
            <a:off x="8395582" y="3329609"/>
            <a:ext cx="3500312" cy="3118460"/>
          </a:xfrm>
          <a:prstGeom prst="rect">
            <a:avLst/>
          </a:prstGeom>
          <a:noFill/>
          <a:ln>
            <a:noFill/>
          </a:ln>
        </p:spPr>
      </p:pic>
      <p:sp>
        <p:nvSpPr>
          <p:cNvPr id="270" name="Google Shape;270;p34"/>
          <p:cNvSpPr/>
          <p:nvPr/>
        </p:nvSpPr>
        <p:spPr>
          <a:xfrm>
            <a:off x="8209723" y="6430871"/>
            <a:ext cx="383650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a:solidFill>
                  <a:schemeClr val="lt1"/>
                </a:solidFill>
                <a:latin typeface="Century Gothic"/>
                <a:ea typeface="Century Gothic"/>
                <a:cs typeface="Century Gothic"/>
                <a:sym typeface="Century Gothic"/>
              </a:rPr>
              <a:t>Заснування Сантьяго 1541 року</a:t>
            </a:r>
            <a:endParaRPr/>
          </a:p>
        </p:txBody>
      </p:sp>
      <p:sp>
        <p:nvSpPr>
          <p:cNvPr id="271" name="Google Shape;271;p34"/>
          <p:cNvSpPr txBox="1"/>
          <p:nvPr/>
        </p:nvSpPr>
        <p:spPr>
          <a:xfrm>
            <a:off x="646111" y="2922105"/>
            <a:ext cx="7413279" cy="3483178"/>
          </a:xfrm>
          <a:prstGeom prst="rect">
            <a:avLst/>
          </a:prstGeom>
          <a:noFill/>
          <a:ln>
            <a:noFill/>
          </a:ln>
        </p:spPr>
        <p:txBody>
          <a:bodyPr spcFirstLastPara="1" wrap="square" lIns="91425" tIns="45700" rIns="91425" bIns="45700" anchor="t" anchorCtr="0">
            <a:noAutofit/>
          </a:bodyPr>
          <a:lstStyle/>
          <a:p>
            <a:pPr marL="342900" marR="0" lvl="0" indent="-281940" algn="just" rtl="0">
              <a:lnSpc>
                <a:spcPct val="80000"/>
              </a:lnSpc>
              <a:spcBef>
                <a:spcPts val="0"/>
              </a:spcBef>
              <a:spcAft>
                <a:spcPts val="0"/>
              </a:spcAft>
              <a:buClr>
                <a:srgbClr val="86D1D8"/>
              </a:buClr>
              <a:buSzPts val="960"/>
              <a:buFont typeface="Noto Sans Symbols"/>
              <a:buNone/>
            </a:pPr>
            <a:endParaRPr lang="uk-UA" sz="1200" b="0" i="1" dirty="0">
              <a:solidFill>
                <a:srgbClr val="002060"/>
              </a:solidFill>
              <a:latin typeface="Times New Roman"/>
              <a:ea typeface="Times New Roman"/>
              <a:cs typeface="Times New Roman"/>
              <a:sym typeface="Times New Roman"/>
            </a:endParaRPr>
          </a:p>
          <a:p>
            <a:pPr marL="342900" marR="0" lvl="0" indent="342900" algn="just" rtl="0">
              <a:spcBef>
                <a:spcPts val="0"/>
              </a:spcBef>
              <a:spcAft>
                <a:spcPts val="0"/>
              </a:spcAft>
              <a:buClr>
                <a:srgbClr val="86D1D8"/>
              </a:buClr>
              <a:buSzPts val="1600"/>
              <a:buFont typeface="Noto Sans Symbols"/>
              <a:buNone/>
            </a:pPr>
            <a:endParaRPr lang="uk-UA" sz="2000" b="1" i="1" dirty="0">
              <a:solidFill>
                <a:srgbClr val="002060"/>
              </a:solidFill>
              <a:latin typeface="Century Gothic"/>
              <a:ea typeface="Century Gothic"/>
              <a:cs typeface="Century Gothic"/>
              <a:sym typeface="Century Gothic"/>
            </a:endParaRPr>
          </a:p>
          <a:p>
            <a:pPr marL="342900" marR="0" lvl="0" indent="342900" algn="just" rtl="0">
              <a:spcBef>
                <a:spcPts val="0"/>
              </a:spcBef>
              <a:spcAft>
                <a:spcPts val="0"/>
              </a:spcAft>
              <a:buClr>
                <a:srgbClr val="86D1D8"/>
              </a:buClr>
              <a:buSzPts val="1600"/>
              <a:buFont typeface="Noto Sans Symbols"/>
              <a:buNone/>
            </a:pPr>
            <a:r>
              <a:rPr lang="uk-UA" sz="2000" b="1" i="1" dirty="0">
                <a:solidFill>
                  <a:srgbClr val="002060"/>
                </a:solidFill>
                <a:latin typeface="Century Gothic"/>
                <a:ea typeface="Century Gothic"/>
                <a:cs typeface="Century Gothic"/>
                <a:sym typeface="Century Gothic"/>
              </a:rPr>
              <a:t>Витоки глобалізації.</a:t>
            </a:r>
          </a:p>
          <a:p>
            <a:pPr marL="342900" marR="0" lvl="0" indent="342900" algn="just" rtl="0">
              <a:spcBef>
                <a:spcPts val="0"/>
              </a:spcBef>
              <a:spcAft>
                <a:spcPts val="0"/>
              </a:spcAft>
              <a:buClr>
                <a:srgbClr val="86D1D8"/>
              </a:buClr>
              <a:buSzPts val="1600"/>
              <a:buFont typeface="Noto Sans Symbols"/>
              <a:buNone/>
            </a:pPr>
            <a:r>
              <a:rPr lang="uk-UA" sz="1800" b="0" i="1" dirty="0">
                <a:solidFill>
                  <a:srgbClr val="002060"/>
                </a:solidFill>
                <a:latin typeface="Century Gothic"/>
                <a:ea typeface="Century Gothic"/>
                <a:cs typeface="Century Gothic"/>
                <a:sym typeface="Century Gothic"/>
              </a:rPr>
              <a:t>Колоніалізм – це економіко-політична система панування групи розвинених західних держав (метрополій) над іншим світом у XVI-XX століттях. </a:t>
            </a:r>
            <a:endParaRPr lang="uk-UA" dirty="0">
              <a:solidFill>
                <a:srgbClr val="002060"/>
              </a:solidFill>
            </a:endParaRPr>
          </a:p>
          <a:p>
            <a:pPr marL="342900" marR="0" lvl="0" indent="342900" algn="just" rtl="0">
              <a:spcBef>
                <a:spcPts val="0"/>
              </a:spcBef>
              <a:spcAft>
                <a:spcPts val="0"/>
              </a:spcAft>
              <a:buClr>
                <a:srgbClr val="86D1D8"/>
              </a:buClr>
              <a:buSzPts val="1440"/>
              <a:buFont typeface="Noto Sans Symbols"/>
              <a:buNone/>
            </a:pPr>
            <a:r>
              <a:rPr lang="uk-UA" sz="1800" b="0" i="1" dirty="0">
                <a:solidFill>
                  <a:srgbClr val="002060"/>
                </a:solidFill>
                <a:latin typeface="Century Gothic"/>
                <a:ea typeface="Century Gothic"/>
                <a:cs typeface="Century Gothic"/>
                <a:sym typeface="Century Gothic"/>
              </a:rPr>
              <a:t>Початком колоніалізму європейських держав, вважають 1415 рік, в якому Королівство Португалія здійснило експансію на африканське узбережжя, встановлюючи торгові пости, порти й фортеці.  З ХІV століття і аж до середини ХХ політичний і економічний розвиток держав в Європі визначався кількістю колоній, які їм належали.</a:t>
            </a:r>
          </a:p>
          <a:p>
            <a:pPr marL="742950" marR="0" lvl="1" indent="-224790" algn="just" rtl="0">
              <a:lnSpc>
                <a:spcPct val="80000"/>
              </a:lnSpc>
              <a:spcBef>
                <a:spcPts val="1000"/>
              </a:spcBef>
              <a:spcAft>
                <a:spcPts val="0"/>
              </a:spcAft>
              <a:buClr>
                <a:srgbClr val="86D1D8"/>
              </a:buClr>
              <a:buSzPts val="960"/>
              <a:buFont typeface="Noto Sans Symbols"/>
              <a:buNone/>
            </a:pPr>
            <a:endParaRPr lang="uk-UA" sz="1200" b="0" i="1" u="none" strike="noStrike" cap="none" dirty="0">
              <a:solidFill>
                <a:srgbClr val="002060"/>
              </a:solidFill>
              <a:latin typeface="Century Gothic"/>
              <a:ea typeface="Century Gothic"/>
              <a:cs typeface="Century Gothic"/>
              <a:sym typeface="Century Gothic"/>
            </a:endParaRPr>
          </a:p>
          <a:p>
            <a:pPr marL="342900" marR="0" lvl="0" indent="-342900" algn="just" rtl="0">
              <a:lnSpc>
                <a:spcPct val="80000"/>
              </a:lnSpc>
              <a:spcBef>
                <a:spcPts val="1000"/>
              </a:spcBef>
              <a:spcAft>
                <a:spcPts val="0"/>
              </a:spcAft>
              <a:buClr>
                <a:srgbClr val="86D1D8"/>
              </a:buClr>
              <a:buSzPts val="960"/>
              <a:buFont typeface="Noto Sans Symbols"/>
              <a:buNone/>
            </a:pPr>
            <a:r>
              <a:rPr lang="uk-UA" sz="1200" b="0" i="1" dirty="0">
                <a:solidFill>
                  <a:srgbClr val="002060"/>
                </a:solidFill>
                <a:latin typeface="Century Gothic"/>
                <a:ea typeface="Century Gothic"/>
                <a:cs typeface="Century Gothic"/>
                <a:sym typeface="Century Gothic"/>
              </a:rPr>
              <a:t>		</a:t>
            </a:r>
            <a:endParaRPr lang="uk-UA" dirty="0">
              <a:solidFill>
                <a:srgbClr val="002060"/>
              </a:solidFill>
            </a:endParaRPr>
          </a:p>
          <a:p>
            <a:pPr marL="342900" marR="0" lvl="0" indent="-281940" algn="just" rtl="0">
              <a:lnSpc>
                <a:spcPct val="80000"/>
              </a:lnSpc>
              <a:spcBef>
                <a:spcPts val="1000"/>
              </a:spcBef>
              <a:spcAft>
                <a:spcPts val="0"/>
              </a:spcAft>
              <a:buClr>
                <a:srgbClr val="86D1D8"/>
              </a:buClr>
              <a:buSzPts val="960"/>
              <a:buFont typeface="Noto Sans Symbols"/>
              <a:buNone/>
            </a:pPr>
            <a:endParaRPr lang="uk-UA" sz="1200" b="0" i="1" dirty="0">
              <a:solidFill>
                <a:srgbClr val="002060"/>
              </a:solidFill>
              <a:latin typeface="Times New Roman"/>
              <a:ea typeface="Times New Roman"/>
              <a:cs typeface="Times New Roman"/>
              <a:sym typeface="Times New Roman"/>
            </a:endParaRPr>
          </a:p>
          <a:p>
            <a:pPr marL="1143000" marR="0" lvl="2" indent="-167639" algn="just" rtl="0">
              <a:lnSpc>
                <a:spcPct val="80000"/>
              </a:lnSpc>
              <a:spcBef>
                <a:spcPts val="1000"/>
              </a:spcBef>
              <a:spcAft>
                <a:spcPts val="0"/>
              </a:spcAft>
              <a:buClr>
                <a:srgbClr val="86D1D8"/>
              </a:buClr>
              <a:buSzPts val="960"/>
              <a:buFont typeface="Noto Sans Symbols"/>
              <a:buNone/>
            </a:pPr>
            <a:endParaRPr lang="uk-UA" sz="1200" b="0" i="1" u="none" strike="noStrike" cap="none" dirty="0">
              <a:solidFill>
                <a:srgbClr val="00206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3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endParaRPr lang="uk-UA" sz="2800" noProof="0" dirty="0"/>
          </a:p>
        </p:txBody>
      </p:sp>
      <p:sp>
        <p:nvSpPr>
          <p:cNvPr id="276" name="Google Shape;276;p35"/>
          <p:cNvSpPr txBox="1">
            <a:spLocks noGrp="1"/>
          </p:cNvSpPr>
          <p:nvPr>
            <p:ph idx="1"/>
          </p:nvPr>
        </p:nvSpPr>
        <p:spPr>
          <a:xfrm>
            <a:off x="1103312" y="2052918"/>
            <a:ext cx="10201997" cy="4195481"/>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noProof="0" dirty="0"/>
              <a:t>Глобалізація як процес не вкладається в рамки однозначності. Це — глибоко діалектичне явище, в якому переплітаються стимули інтеграції й </a:t>
            </a:r>
            <a:r>
              <a:rPr lang="uk-UA" noProof="0" dirty="0" err="1"/>
              <a:t>взаємовідштовхування</a:t>
            </a:r>
            <a:r>
              <a:rPr lang="uk-UA" noProof="0" dirty="0"/>
              <a:t>, виникають і нові транснаціональні соціальні зв'язки й простори, і нові різновиди локальних культур.</a:t>
            </a:r>
          </a:p>
        </p:txBody>
      </p:sp>
      <p:sp>
        <p:nvSpPr>
          <p:cNvPr id="278" name="Google Shape;278;p35"/>
          <p:cNvSpPr/>
          <p:nvPr/>
        </p:nvSpPr>
        <p:spPr>
          <a:xfrm>
            <a:off x="7390735" y="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79" name="Google Shape;279;p35"/>
          <p:cNvPicPr preferRelativeResize="0"/>
          <p:nvPr/>
        </p:nvPicPr>
        <p:blipFill rotWithShape="1">
          <a:blip r:embed="rId3">
            <a:alphaModFix/>
          </a:blip>
          <a:srcRect/>
          <a:stretch/>
        </p:blipFill>
        <p:spPr>
          <a:xfrm>
            <a:off x="3733569" y="3650858"/>
            <a:ext cx="4320554" cy="27774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2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6"/>
          <p:cNvSpPr/>
          <p:nvPr/>
        </p:nvSpPr>
        <p:spPr>
          <a:xfrm>
            <a:off x="7456049" y="49776"/>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285" name="Google Shape;285;p3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sp>
        <p:nvSpPr>
          <p:cNvPr id="288" name="Google Shape;288;p36"/>
          <p:cNvSpPr txBox="1">
            <a:spLocks noGrp="1"/>
          </p:cNvSpPr>
          <p:nvPr>
            <p:ph idx="1"/>
          </p:nvPr>
        </p:nvSpPr>
        <p:spPr>
          <a:xfrm>
            <a:off x="1103313" y="2052638"/>
            <a:ext cx="8086882" cy="4065358"/>
          </a:xfrm>
          <a:prstGeom prst="rect">
            <a:avLst/>
          </a:prstGeom>
          <a:noFill/>
          <a:ln>
            <a:noFill/>
          </a:ln>
        </p:spPr>
        <p:txBody>
          <a:bodyPr spcFirstLastPara="1" wrap="square" lIns="91425" tIns="45700" rIns="91425" bIns="45700" anchor="t" anchorCtr="0">
            <a:normAutofit/>
          </a:bodyPr>
          <a:lstStyle/>
          <a:p>
            <a:pPr marL="342900" lvl="0" indent="-241300" algn="just" rtl="0">
              <a:lnSpc>
                <a:spcPct val="80000"/>
              </a:lnSpc>
              <a:spcBef>
                <a:spcPts val="0"/>
              </a:spcBef>
              <a:spcAft>
                <a:spcPts val="0"/>
              </a:spcAft>
              <a:buSzPts val="1600"/>
              <a:buNone/>
            </a:pPr>
            <a:endParaRPr lang="uk-UA" sz="2000" noProof="0" dirty="0">
              <a:latin typeface="Times New Roman"/>
              <a:ea typeface="Times New Roman"/>
              <a:cs typeface="Times New Roman"/>
              <a:sym typeface="Times New Roman"/>
            </a:endParaRPr>
          </a:p>
          <a:p>
            <a:pPr marL="342900" lvl="0" indent="-342900" algn="l" rtl="0">
              <a:spcBef>
                <a:spcPts val="1000"/>
              </a:spcBef>
              <a:spcAft>
                <a:spcPts val="0"/>
              </a:spcAft>
              <a:buSzPts val="1920"/>
              <a:buChar char="►"/>
            </a:pPr>
            <a:r>
              <a:rPr lang="uk-UA" sz="2400" noProof="0" dirty="0"/>
              <a:t>Самуель </a:t>
            </a:r>
            <a:r>
              <a:rPr lang="uk-UA" sz="2400" noProof="0" dirty="0" err="1"/>
              <a:t>Хантінгтон</a:t>
            </a:r>
            <a:r>
              <a:rPr lang="uk-UA" sz="2400" noProof="0" dirty="0"/>
              <a:t> : «Захід намагається інтегрувати </a:t>
            </a:r>
            <a:r>
              <a:rPr lang="uk-UA" sz="2400" noProof="0" dirty="0" err="1"/>
              <a:t>незахідні</a:t>
            </a:r>
            <a:r>
              <a:rPr lang="uk-UA" sz="2400" noProof="0" dirty="0"/>
              <a:t> країни у глобальну економічну систему, в якій він домінує. За допомогою МВФ та інших міжнародних інститутів Захід підтримує свої економічні інтереси і змушує інші країни вести ту економічну політику, яку вважає прийнятною…, Отже, те, чим для Заходу є універсалізм, для всіх інших – імперіалізм».</a:t>
            </a:r>
            <a:endParaRPr lang="uk-UA" noProof="0" dirty="0"/>
          </a:p>
          <a:p>
            <a:pPr marL="742950" lvl="1" indent="-184150" algn="just" rtl="0">
              <a:lnSpc>
                <a:spcPct val="80000"/>
              </a:lnSpc>
              <a:spcBef>
                <a:spcPts val="1000"/>
              </a:spcBef>
              <a:spcAft>
                <a:spcPts val="0"/>
              </a:spcAft>
              <a:buSzPts val="1600"/>
              <a:buNone/>
            </a:pPr>
            <a:endParaRPr lang="uk-UA" sz="2000" noProof="0" dirty="0">
              <a:latin typeface="Times New Roman"/>
              <a:ea typeface="Times New Roman"/>
              <a:cs typeface="Times New Roman"/>
              <a:sym typeface="Times New Roman"/>
            </a:endParaRPr>
          </a:p>
          <a:p>
            <a:pPr marL="342900" lvl="0" indent="-342900" algn="just" rtl="0">
              <a:lnSpc>
                <a:spcPct val="80000"/>
              </a:lnSpc>
              <a:spcBef>
                <a:spcPts val="1000"/>
              </a:spcBef>
              <a:spcAft>
                <a:spcPts val="0"/>
              </a:spcAft>
              <a:buSzPts val="1600"/>
              <a:buFont typeface="Noto Sans Symbols"/>
              <a:buNone/>
            </a:pPr>
            <a:r>
              <a:rPr lang="uk-UA" sz="2000" noProof="0" dirty="0">
                <a:latin typeface="Times New Roman"/>
                <a:ea typeface="Times New Roman"/>
                <a:cs typeface="Times New Roman"/>
                <a:sym typeface="Times New Roman"/>
              </a:rPr>
              <a:t>		</a:t>
            </a:r>
            <a:endParaRPr lang="uk-UA" noProof="0" dirty="0"/>
          </a:p>
          <a:p>
            <a:pPr marL="342900" lvl="0" indent="-241300" algn="just" rtl="0">
              <a:lnSpc>
                <a:spcPct val="80000"/>
              </a:lnSpc>
              <a:spcBef>
                <a:spcPts val="1000"/>
              </a:spcBef>
              <a:spcAft>
                <a:spcPts val="0"/>
              </a:spcAft>
              <a:buSzPts val="1600"/>
              <a:buNone/>
            </a:pPr>
            <a:endParaRPr lang="uk-UA" sz="2000" noProof="0" dirty="0">
              <a:latin typeface="Times New Roman"/>
              <a:ea typeface="Times New Roman"/>
              <a:cs typeface="Times New Roman"/>
              <a:sym typeface="Times New Roman"/>
            </a:endParaRPr>
          </a:p>
          <a:p>
            <a:pPr marL="1143000" lvl="2" indent="-127000" algn="just" rtl="0">
              <a:lnSpc>
                <a:spcPct val="80000"/>
              </a:lnSpc>
              <a:spcBef>
                <a:spcPts val="1000"/>
              </a:spcBef>
              <a:spcAft>
                <a:spcPts val="0"/>
              </a:spcAft>
              <a:buSzPts val="1600"/>
              <a:buNone/>
            </a:pPr>
            <a:endParaRPr lang="uk-UA" sz="2000" noProof="0" dirty="0">
              <a:latin typeface="Times New Roman"/>
              <a:ea typeface="Times New Roman"/>
              <a:cs typeface="Times New Roman"/>
              <a:sym typeface="Times New Roman"/>
            </a:endParaRPr>
          </a:p>
        </p:txBody>
      </p:sp>
      <p:pic>
        <p:nvPicPr>
          <p:cNvPr id="286" name="Google Shape;286;p36" descr="C:\Users\Lida\Desktop\index.jpg"/>
          <p:cNvPicPr preferRelativeResize="0"/>
          <p:nvPr/>
        </p:nvPicPr>
        <p:blipFill rotWithShape="1">
          <a:blip r:embed="rId3">
            <a:alphaModFix/>
          </a:blip>
          <a:srcRect/>
          <a:stretch/>
        </p:blipFill>
        <p:spPr>
          <a:xfrm>
            <a:off x="9164473" y="3033689"/>
            <a:ext cx="2345655" cy="3084307"/>
          </a:xfrm>
          <a:prstGeom prst="rect">
            <a:avLst/>
          </a:prstGeom>
          <a:noFill/>
          <a:ln>
            <a:noFill/>
          </a:ln>
        </p:spPr>
      </p:pic>
      <p:sp>
        <p:nvSpPr>
          <p:cNvPr id="287" name="Google Shape;287;p36"/>
          <p:cNvSpPr/>
          <p:nvPr/>
        </p:nvSpPr>
        <p:spPr>
          <a:xfrm>
            <a:off x="9164473" y="6158979"/>
            <a:ext cx="2555187" cy="5598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ru-RU" sz="1800" i="1" dirty="0" err="1">
                <a:solidFill>
                  <a:schemeClr val="tx1"/>
                </a:solidFill>
                <a:latin typeface="Century Gothic"/>
                <a:ea typeface="Century Gothic"/>
                <a:cs typeface="Century Gothic"/>
                <a:sym typeface="Century Gothic"/>
              </a:rPr>
              <a:t>Самуель</a:t>
            </a:r>
            <a:r>
              <a:rPr lang="ru-RU" sz="1800" dirty="0">
                <a:solidFill>
                  <a:schemeClr val="tx1"/>
                </a:solidFill>
                <a:latin typeface="Century Gothic"/>
                <a:ea typeface="Century Gothic"/>
                <a:cs typeface="Century Gothic"/>
                <a:sym typeface="Century Gothic"/>
              </a:rPr>
              <a:t> </a:t>
            </a:r>
            <a:r>
              <a:rPr lang="ru-RU" sz="1800" i="1" dirty="0" err="1">
                <a:solidFill>
                  <a:schemeClr val="tx1"/>
                </a:solidFill>
                <a:latin typeface="Century Gothic"/>
                <a:ea typeface="Century Gothic"/>
                <a:cs typeface="Century Gothic"/>
                <a:sym typeface="Century Gothic"/>
              </a:rPr>
              <a:t>Гантінгтон</a:t>
            </a:r>
            <a:endParaRPr sz="1800" i="1" dirty="0">
              <a:solidFill>
                <a:schemeClr val="tx1"/>
              </a:solidFill>
              <a:latin typeface="Century Gothic"/>
              <a:ea typeface="Century Gothic"/>
              <a:cs typeface="Century Gothic"/>
              <a:sym typeface="Century Gothic"/>
            </a:endParaRPr>
          </a:p>
          <a:p>
            <a:pPr marL="0" marR="0" lvl="0" indent="0" algn="ctr" rtl="0">
              <a:spcBef>
                <a:spcPts val="0"/>
              </a:spcBef>
              <a:spcAft>
                <a:spcPts val="0"/>
              </a:spcAft>
              <a:buNone/>
            </a:pPr>
            <a:r>
              <a:rPr lang="ru-RU" sz="1800" dirty="0">
                <a:solidFill>
                  <a:schemeClr val="tx1"/>
                </a:solidFill>
                <a:latin typeface="Century Gothic"/>
                <a:ea typeface="Century Gothic"/>
                <a:cs typeface="Century Gothic"/>
                <a:sym typeface="Century Gothic"/>
              </a:rPr>
              <a:t>1927 — 2008</a:t>
            </a:r>
            <a:endParaRP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p:nvPr/>
        </p:nvSpPr>
        <p:spPr>
          <a:xfrm>
            <a:off x="7460693" y="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294" name="Google Shape;294;p3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sp>
        <p:nvSpPr>
          <p:cNvPr id="297" name="Google Shape;297;p37"/>
          <p:cNvSpPr txBox="1">
            <a:spLocks noGrp="1"/>
          </p:cNvSpPr>
          <p:nvPr>
            <p:ph idx="1"/>
          </p:nvPr>
        </p:nvSpPr>
        <p:spPr>
          <a:xfrm>
            <a:off x="295135" y="2052638"/>
            <a:ext cx="8004008" cy="4195762"/>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uk-UA" sz="2000" noProof="0" dirty="0"/>
              <a:t>Мобільність, набута «тими, хто інвестує» означає для них воістину безпрецедентне у своїй радикальній беззастережності відділення влади від обов’язків: обов’язків щодо власних службовців, але й щодо молодих і слабких, ще не народжених поколінь, і щодо самовідтворення умов життя для всіх - одним словом, свободу від обов’язку брати участь у повсякденному житті й розвитку співтовариства.</a:t>
            </a:r>
          </a:p>
          <a:p>
            <a:pPr marL="342900" lvl="0" indent="-342900" algn="just" rtl="0">
              <a:spcBef>
                <a:spcPts val="1000"/>
              </a:spcBef>
              <a:spcAft>
                <a:spcPts val="0"/>
              </a:spcAft>
              <a:buSzPts val="1600"/>
              <a:buChar char="►"/>
            </a:pPr>
            <a:r>
              <a:rPr lang="uk-UA" sz="2000" noProof="0" dirty="0"/>
              <a:t>Відмова від відповідальності за наслідки найбільш омріяна і найцінніша перевага, що її нова мобільність дає позбавленому місцевої прив’язки капіталу, який перебуває у «вільному плаванні». Тепер у розрахунках «ефективності» інвестицій можна вже не враховувати витрати на боротьбу з наслідками.</a:t>
            </a:r>
            <a:endParaRPr lang="uk-UA" noProof="0" dirty="0"/>
          </a:p>
          <a:p>
            <a:pPr marL="342900" lvl="0" indent="-231140" algn="just" rtl="0">
              <a:spcBef>
                <a:spcPts val="1000"/>
              </a:spcBef>
              <a:spcAft>
                <a:spcPts val="0"/>
              </a:spcAft>
              <a:buSzPts val="1760"/>
              <a:buNone/>
            </a:pPr>
            <a:endParaRPr lang="uk-UA" sz="2200" noProof="0" dirty="0">
              <a:latin typeface="Times New Roman"/>
              <a:ea typeface="Times New Roman"/>
              <a:cs typeface="Times New Roman"/>
              <a:sym typeface="Times New Roman"/>
            </a:endParaRPr>
          </a:p>
        </p:txBody>
      </p:sp>
      <p:pic>
        <p:nvPicPr>
          <p:cNvPr id="295" name="Google Shape;295;p37" descr="C:\Users\Lida\Desktop\800px-Zigmunt_Bauman_na_20_Forumi_vydavciv.jpg"/>
          <p:cNvPicPr preferRelativeResize="0"/>
          <p:nvPr/>
        </p:nvPicPr>
        <p:blipFill rotWithShape="1">
          <a:blip r:embed="rId3">
            <a:alphaModFix/>
          </a:blip>
          <a:srcRect/>
          <a:stretch/>
        </p:blipFill>
        <p:spPr>
          <a:xfrm>
            <a:off x="8650121" y="3533755"/>
            <a:ext cx="3214710" cy="2714644"/>
          </a:xfrm>
          <a:prstGeom prst="rect">
            <a:avLst/>
          </a:prstGeom>
          <a:noFill/>
          <a:ln>
            <a:noFill/>
          </a:ln>
        </p:spPr>
      </p:pic>
      <p:sp>
        <p:nvSpPr>
          <p:cNvPr id="296" name="Google Shape;296;p37"/>
          <p:cNvSpPr/>
          <p:nvPr/>
        </p:nvSpPr>
        <p:spPr>
          <a:xfrm>
            <a:off x="8605157" y="6405765"/>
            <a:ext cx="3304190" cy="317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chemeClr val="lt1"/>
                </a:solidFill>
                <a:latin typeface="Century Gothic"/>
                <a:ea typeface="Century Gothic"/>
                <a:cs typeface="Century Gothic"/>
                <a:sym typeface="Century Gothic"/>
              </a:rPr>
              <a:t>Зігмунд</a:t>
            </a:r>
            <a:r>
              <a:rPr lang="ru-RU" sz="1800" dirty="0">
                <a:solidFill>
                  <a:schemeClr val="lt1"/>
                </a:solidFill>
                <a:latin typeface="Century Gothic"/>
                <a:ea typeface="Century Gothic"/>
                <a:cs typeface="Century Gothic"/>
                <a:sym typeface="Century Gothic"/>
              </a:rPr>
              <a:t> Бауман 1925-2017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4" name="Google Shape;304;p3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sp>
        <p:nvSpPr>
          <p:cNvPr id="302" name="Google Shape;302;p38"/>
          <p:cNvSpPr txBox="1">
            <a:spLocks noGrp="1"/>
          </p:cNvSpPr>
          <p:nvPr>
            <p:ph idx="1"/>
          </p:nvPr>
        </p:nvSpPr>
        <p:spPr>
          <a:xfrm>
            <a:off x="1103312" y="2052918"/>
            <a:ext cx="9767888"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ct val="80000"/>
              <a:buChar char="►"/>
            </a:pPr>
            <a:r>
              <a:rPr lang="uk-UA" sz="1600" noProof="0" dirty="0"/>
              <a:t>Вперше глобальні проблеми сучасності з усією гостротою були сформульовані й чітко окреслені вченими, які утворили міжнародну неурядову організацію – так званий Римський клуб (</a:t>
            </a:r>
            <a:r>
              <a:rPr lang="uk-UA" sz="1600" i="1" noProof="0" dirty="0"/>
              <a:t>Римський, бо перше і наступні засідання відбувалися в Римі</a:t>
            </a:r>
            <a:r>
              <a:rPr lang="uk-UA" sz="1600" noProof="0" dirty="0"/>
              <a:t>), до якого увійшли </a:t>
            </a:r>
            <a:r>
              <a:rPr lang="uk-UA" sz="1600" noProof="0" dirty="0" err="1"/>
              <a:t>А.Печчеї</a:t>
            </a:r>
            <a:r>
              <a:rPr lang="uk-UA" sz="1600" noProof="0" dirty="0"/>
              <a:t>, </a:t>
            </a:r>
            <a:r>
              <a:rPr lang="uk-UA" sz="1600" noProof="0" dirty="0" err="1"/>
              <a:t>А.Кінг</a:t>
            </a:r>
            <a:r>
              <a:rPr lang="uk-UA" sz="1600" noProof="0" dirty="0"/>
              <a:t>, </a:t>
            </a:r>
            <a:r>
              <a:rPr lang="uk-UA" sz="1600" noProof="0" dirty="0" err="1"/>
              <a:t>Е.Ласло</a:t>
            </a:r>
            <a:r>
              <a:rPr lang="uk-UA" sz="1600" noProof="0" dirty="0"/>
              <a:t>, </a:t>
            </a:r>
            <a:r>
              <a:rPr lang="uk-UA" sz="1600" noProof="0" dirty="0" err="1"/>
              <a:t>Д.Габор</a:t>
            </a:r>
            <a:r>
              <a:rPr lang="uk-UA" sz="1600" noProof="0" dirty="0"/>
              <a:t>, </a:t>
            </a:r>
            <a:r>
              <a:rPr lang="uk-UA" sz="1600" noProof="0" dirty="0" err="1"/>
              <a:t>Дж.Форрестер</a:t>
            </a:r>
            <a:r>
              <a:rPr lang="uk-UA" sz="1600" noProof="0" dirty="0"/>
              <a:t>, </a:t>
            </a:r>
            <a:r>
              <a:rPr lang="uk-UA" sz="1600" noProof="0" dirty="0" err="1"/>
              <a:t>Д.Медоуз</a:t>
            </a:r>
            <a:r>
              <a:rPr lang="uk-UA" sz="1600" noProof="0" dirty="0"/>
              <a:t>, </a:t>
            </a:r>
            <a:r>
              <a:rPr lang="uk-UA" sz="1600" noProof="0" dirty="0" err="1"/>
              <a:t>М.Месарович</a:t>
            </a:r>
            <a:r>
              <a:rPr lang="uk-UA" sz="1600" noProof="0" dirty="0"/>
              <a:t>, </a:t>
            </a:r>
            <a:r>
              <a:rPr lang="uk-UA" sz="1600" noProof="0" dirty="0" err="1"/>
              <a:t>Е.Пестель</a:t>
            </a:r>
            <a:r>
              <a:rPr lang="uk-UA" sz="1600" noProof="0" dirty="0"/>
              <a:t> та інші вчені. </a:t>
            </a:r>
          </a:p>
          <a:p>
            <a:pPr marL="342900" lvl="0" indent="-342900" algn="l" rtl="0">
              <a:spcBef>
                <a:spcPts val="1000"/>
              </a:spcBef>
              <a:spcAft>
                <a:spcPts val="0"/>
              </a:spcAft>
              <a:buSzPct val="80000"/>
              <a:buChar char="►"/>
            </a:pPr>
            <a:r>
              <a:rPr lang="uk-UA" sz="1600" noProof="0" dirty="0"/>
              <a:t>Доповіді Римському клубу: </a:t>
            </a:r>
          </a:p>
          <a:p>
            <a:pPr marL="342900" lvl="0" indent="-342900" algn="l" rtl="0">
              <a:spcBef>
                <a:spcPts val="1000"/>
              </a:spcBef>
              <a:spcAft>
                <a:spcPts val="0"/>
              </a:spcAft>
              <a:buSzPct val="80000"/>
              <a:buChar char="►"/>
            </a:pPr>
            <a:r>
              <a:rPr lang="uk-UA" sz="1600" noProof="0" dirty="0"/>
              <a:t>«Межі зростання», 1972; </a:t>
            </a:r>
          </a:p>
          <a:p>
            <a:pPr marL="342900" lvl="0" indent="-342900" algn="l" rtl="0">
              <a:spcBef>
                <a:spcPts val="1000"/>
              </a:spcBef>
              <a:spcAft>
                <a:spcPts val="0"/>
              </a:spcAft>
              <a:buSzPct val="80000"/>
              <a:buChar char="►"/>
            </a:pPr>
            <a:r>
              <a:rPr lang="uk-UA" sz="1600" noProof="0" dirty="0"/>
              <a:t>«Людство на поворотному пункті», 1974; </a:t>
            </a:r>
          </a:p>
          <a:p>
            <a:pPr marL="342900" lvl="0" indent="-342900" algn="l" rtl="0">
              <a:spcBef>
                <a:spcPts val="1000"/>
              </a:spcBef>
              <a:spcAft>
                <a:spcPts val="0"/>
              </a:spcAft>
              <a:buSzPct val="80000"/>
              <a:buChar char="►"/>
            </a:pPr>
            <a:r>
              <a:rPr lang="uk-UA" sz="1600" noProof="0" dirty="0"/>
              <a:t>«Цілі для людства», 1977; </a:t>
            </a:r>
          </a:p>
          <a:p>
            <a:pPr marL="342900" lvl="0" indent="-342900" algn="l" rtl="0">
              <a:spcBef>
                <a:spcPts val="1000"/>
              </a:spcBef>
              <a:spcAft>
                <a:spcPts val="0"/>
              </a:spcAft>
              <a:buSzPct val="80000"/>
              <a:buChar char="►"/>
            </a:pPr>
            <a:r>
              <a:rPr lang="uk-UA" sz="1600" noProof="0" dirty="0"/>
              <a:t>«Третій світ: три чверті світу», 1980; </a:t>
            </a:r>
          </a:p>
          <a:p>
            <a:pPr marL="342900" lvl="0" indent="-342900" algn="l" rtl="0">
              <a:spcBef>
                <a:spcPts val="1000"/>
              </a:spcBef>
              <a:spcAft>
                <a:spcPts val="0"/>
              </a:spcAft>
              <a:buSzPct val="80000"/>
              <a:buChar char="►"/>
            </a:pPr>
            <a:r>
              <a:rPr lang="uk-UA" sz="1600" noProof="0" dirty="0"/>
              <a:t>«Перша глобальна революція», 1989; </a:t>
            </a:r>
          </a:p>
          <a:p>
            <a:pPr marL="342900" lvl="0" indent="-342900" algn="l" rtl="0">
              <a:spcBef>
                <a:spcPts val="1000"/>
              </a:spcBef>
              <a:spcAft>
                <a:spcPts val="0"/>
              </a:spcAft>
              <a:buSzPct val="80000"/>
              <a:buChar char="►"/>
            </a:pPr>
            <a:r>
              <a:rPr lang="uk-UA" sz="1600" noProof="0" dirty="0"/>
              <a:t>«2052: глобальний прогноз на найближчі сорок років», 2012</a:t>
            </a:r>
          </a:p>
          <a:p>
            <a:pPr marL="342900" lvl="0" indent="-342900" algn="l" rtl="0">
              <a:spcBef>
                <a:spcPts val="1000"/>
              </a:spcBef>
              <a:spcAft>
                <a:spcPts val="0"/>
              </a:spcAft>
              <a:buSzPct val="80000"/>
              <a:buChar char="►"/>
            </a:pPr>
            <a:r>
              <a:rPr lang="uk-UA" sz="1600" u="sng" noProof="0" dirty="0">
                <a:solidFill>
                  <a:schemeClr val="hlink"/>
                </a:solidFill>
                <a:hlinkClick r:id="rId3"/>
              </a:rPr>
              <a:t>«</a:t>
            </a:r>
            <a:r>
              <a:rPr lang="uk-UA" sz="1600" u="sng" noProof="0" dirty="0" err="1">
                <a:solidFill>
                  <a:schemeClr val="hlink"/>
                </a:solidFill>
                <a:hlinkClick r:id="rId3"/>
              </a:rPr>
              <a:t>Come</a:t>
            </a:r>
            <a:r>
              <a:rPr lang="uk-UA" sz="1600" u="sng" noProof="0" dirty="0">
                <a:solidFill>
                  <a:schemeClr val="hlink"/>
                </a:solidFill>
                <a:hlinkClick r:id="rId3"/>
              </a:rPr>
              <a:t> </a:t>
            </a:r>
            <a:r>
              <a:rPr lang="uk-UA" sz="1600" u="sng" noProof="0" dirty="0" err="1">
                <a:solidFill>
                  <a:schemeClr val="hlink"/>
                </a:solidFill>
                <a:hlinkClick r:id="rId3"/>
              </a:rPr>
              <a:t>On</a:t>
            </a:r>
            <a:r>
              <a:rPr lang="uk-UA" sz="1600" u="sng" noProof="0" dirty="0">
                <a:solidFill>
                  <a:schemeClr val="hlink"/>
                </a:solidFill>
                <a:hlinkClick r:id="rId3"/>
              </a:rPr>
              <a:t>! Капіталізм, </a:t>
            </a:r>
            <a:r>
              <a:rPr lang="uk-UA" sz="1600" u="sng" noProof="0" dirty="0" err="1">
                <a:solidFill>
                  <a:schemeClr val="hlink"/>
                </a:solidFill>
                <a:hlinkClick r:id="rId3"/>
              </a:rPr>
              <a:t>близорукість</a:t>
            </a:r>
            <a:r>
              <a:rPr lang="uk-UA" sz="1600" u="sng" noProof="0" dirty="0">
                <a:solidFill>
                  <a:schemeClr val="hlink"/>
                </a:solidFill>
                <a:hlinkClick r:id="rId3"/>
              </a:rPr>
              <a:t>, населення і руйнація планети»</a:t>
            </a:r>
            <a:r>
              <a:rPr lang="uk-UA" sz="1600" noProof="0" dirty="0">
                <a:solidFill>
                  <a:srgbClr val="FFC000"/>
                </a:solidFill>
              </a:rPr>
              <a:t>, 2020</a:t>
            </a:r>
            <a:endParaRPr lang="uk-UA" sz="1600" noProof="0" dirty="0"/>
          </a:p>
          <a:p>
            <a:pPr marL="342900" lvl="0" indent="-256540" algn="l" rtl="0">
              <a:spcBef>
                <a:spcPts val="1000"/>
              </a:spcBef>
              <a:spcAft>
                <a:spcPts val="0"/>
              </a:spcAft>
              <a:buSzPct val="80000"/>
              <a:buNone/>
            </a:pPr>
            <a:endParaRPr lang="uk-UA" sz="1600" noProof="0" dirty="0"/>
          </a:p>
        </p:txBody>
      </p:sp>
      <p:sp>
        <p:nvSpPr>
          <p:cNvPr id="303" name="Google Shape;303;p38"/>
          <p:cNvSpPr/>
          <p:nvPr/>
        </p:nvSpPr>
        <p:spPr>
          <a:xfrm>
            <a:off x="7505035" y="77407"/>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0"/>
          <p:cNvPicPr preferRelativeResize="0"/>
          <p:nvPr/>
        </p:nvPicPr>
        <p:blipFill rotWithShape="1">
          <a:blip r:embed="rId3">
            <a:alphaModFix/>
          </a:blip>
          <a:srcRect/>
          <a:stretch/>
        </p:blipFill>
        <p:spPr>
          <a:xfrm>
            <a:off x="8237764" y="4318907"/>
            <a:ext cx="3717354" cy="2370127"/>
          </a:xfrm>
          <a:prstGeom prst="rect">
            <a:avLst/>
          </a:prstGeom>
          <a:noFill/>
          <a:ln>
            <a:noFill/>
          </a:ln>
        </p:spPr>
      </p:pic>
      <p:sp>
        <p:nvSpPr>
          <p:cNvPr id="155" name="Google Shape;155;p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uk-UA" b="1" noProof="0" dirty="0"/>
              <a:t>План</a:t>
            </a:r>
            <a:br>
              <a:rPr lang="uk-UA" noProof="0" dirty="0"/>
            </a:br>
            <a:endParaRPr lang="uk-UA" noProof="0" dirty="0"/>
          </a:p>
        </p:txBody>
      </p:sp>
      <p:sp>
        <p:nvSpPr>
          <p:cNvPr id="156" name="Google Shape;156;p2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noProof="0" dirty="0"/>
              <a:t>Опозиція “модерн – </a:t>
            </a:r>
            <a:r>
              <a:rPr lang="uk-UA" noProof="0" dirty="0" err="1"/>
              <a:t>постмодерн</a:t>
            </a:r>
            <a:r>
              <a:rPr lang="uk-UA" noProof="0" dirty="0"/>
              <a:t>” у культурному та цивілізаційному поступі людства </a:t>
            </a:r>
            <a:endParaRPr lang="uk-UA" b="1" noProof="0" dirty="0"/>
          </a:p>
          <a:p>
            <a:pPr marL="342900" lvl="0" indent="-342900" algn="l" rtl="0">
              <a:spcBef>
                <a:spcPts val="1000"/>
              </a:spcBef>
              <a:spcAft>
                <a:spcPts val="0"/>
              </a:spcAft>
              <a:buSzPts val="1600"/>
              <a:buChar char="►"/>
            </a:pPr>
            <a:r>
              <a:rPr lang="uk-UA" noProof="0" dirty="0"/>
              <a:t>Глобальні проблеми сучасності як негативні наслідки культури модерну</a:t>
            </a:r>
            <a:endParaRPr lang="uk-UA" b="1" noProof="0" dirty="0"/>
          </a:p>
          <a:p>
            <a:pPr marL="342900" lvl="0" indent="-342900" algn="l" rtl="0">
              <a:spcBef>
                <a:spcPts val="1000"/>
              </a:spcBef>
              <a:spcAft>
                <a:spcPts val="0"/>
              </a:spcAft>
              <a:buSzPts val="1600"/>
              <a:buChar char="►"/>
            </a:pPr>
            <a:r>
              <a:rPr lang="uk-UA" noProof="0" dirty="0"/>
              <a:t>Феномен глобалізації у сучасному цивілізаційному розвитку </a:t>
            </a:r>
            <a:endParaRPr lang="uk-UA" b="1" noProof="0" dirty="0"/>
          </a:p>
          <a:p>
            <a:pPr marL="342900" lvl="0" indent="-241300" algn="l" rtl="0">
              <a:spcBef>
                <a:spcPts val="1000"/>
              </a:spcBef>
              <a:spcAft>
                <a:spcPts val="0"/>
              </a:spcAft>
              <a:buSzPts val="1600"/>
              <a:buNone/>
            </a:pPr>
            <a:endParaRPr lang="uk-UA" noProof="0" dirty="0"/>
          </a:p>
        </p:txBody>
      </p:sp>
      <p:sp>
        <p:nvSpPr>
          <p:cNvPr id="157" name="Google Shape;157;p20"/>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0" i="0" u="none" strike="noStrike" cap="none" dirty="0" err="1">
                <a:solidFill>
                  <a:srgbClr val="00B0F0"/>
                </a:solidFill>
                <a:latin typeface="Century Gothic"/>
                <a:ea typeface="Century Gothic"/>
                <a:cs typeface="Century Gothic"/>
                <a:sym typeface="Century Gothic"/>
              </a:rPr>
              <a:t>Філософія</a:t>
            </a:r>
            <a:r>
              <a:rPr lang="ru-RU" sz="1800" b="0" i="0" u="none" strike="noStrike" cap="none"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1" name="Google Shape;311;p3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sp>
        <p:nvSpPr>
          <p:cNvPr id="309" name="Google Shape;309;p39"/>
          <p:cNvSpPr txBox="1">
            <a:spLocks noGrp="1"/>
          </p:cNvSpPr>
          <p:nvPr>
            <p:ph idx="1"/>
          </p:nvPr>
        </p:nvSpPr>
        <p:spPr>
          <a:prstGeom prst="rect">
            <a:avLst/>
          </a:prstGeom>
          <a:noFill/>
          <a:ln>
            <a:noFill/>
          </a:ln>
        </p:spPr>
        <p:txBody>
          <a:bodyPr spcFirstLastPara="1" wrap="square" lIns="91425" tIns="45700" rIns="91425" bIns="45700" anchor="t" anchorCtr="0">
            <a:normAutofit fontScale="62500" lnSpcReduction="20000"/>
          </a:bodyPr>
          <a:lstStyle/>
          <a:p>
            <a:pPr marL="0" lvl="0" indent="0" algn="l" rtl="0">
              <a:spcBef>
                <a:spcPts val="0"/>
              </a:spcBef>
              <a:spcAft>
                <a:spcPts val="0"/>
              </a:spcAft>
              <a:buSzPct val="80000"/>
              <a:buNone/>
            </a:pPr>
            <a:r>
              <a:rPr lang="uk-UA" noProof="0" dirty="0"/>
              <a:t>Глобальні проблеми людства:</a:t>
            </a:r>
          </a:p>
          <a:p>
            <a:pPr marL="342900" lvl="0" indent="-342900" algn="l" rtl="0">
              <a:spcBef>
                <a:spcPts val="1000"/>
              </a:spcBef>
              <a:spcAft>
                <a:spcPts val="0"/>
              </a:spcAft>
              <a:buSzPct val="80000"/>
              <a:buChar char="►"/>
            </a:pPr>
            <a:r>
              <a:rPr lang="uk-UA" noProof="0" dirty="0"/>
              <a:t>екологічна проблема; </a:t>
            </a:r>
          </a:p>
          <a:p>
            <a:pPr marL="342900" lvl="0" indent="-342900" algn="l" rtl="0">
              <a:spcBef>
                <a:spcPts val="1000"/>
              </a:spcBef>
              <a:spcAft>
                <a:spcPts val="0"/>
              </a:spcAft>
              <a:buSzPct val="80000"/>
              <a:buChar char="►"/>
            </a:pPr>
            <a:r>
              <a:rPr lang="uk-UA" noProof="0" dirty="0"/>
              <a:t>проблема загрози світової термоядерної війни; </a:t>
            </a:r>
          </a:p>
          <a:p>
            <a:pPr marL="342900" lvl="0" indent="-342900" algn="l" rtl="0">
              <a:spcBef>
                <a:spcPts val="1000"/>
              </a:spcBef>
              <a:spcAft>
                <a:spcPts val="0"/>
              </a:spcAft>
              <a:buSzPct val="80000"/>
              <a:buChar char="►"/>
            </a:pPr>
            <a:r>
              <a:rPr lang="uk-UA" noProof="0" dirty="0"/>
              <a:t>проблема подолання нерівномірності економічного розвитку країн із різним економічним потенціалом; </a:t>
            </a:r>
          </a:p>
          <a:p>
            <a:pPr marL="342900" lvl="0" indent="-342900" algn="l" rtl="0">
              <a:spcBef>
                <a:spcPts val="1000"/>
              </a:spcBef>
              <a:spcAft>
                <a:spcPts val="0"/>
              </a:spcAft>
              <a:buSzPct val="80000"/>
              <a:buChar char="►"/>
            </a:pPr>
            <a:r>
              <a:rPr lang="uk-UA" noProof="0" dirty="0"/>
              <a:t>проблема охорони здоров’я (боротьба із серцево-судинними, онкологічними захворюваннями, СНІДом); </a:t>
            </a:r>
          </a:p>
          <a:p>
            <a:pPr marL="342900" lvl="0" indent="-342900" algn="l" rtl="0">
              <a:spcBef>
                <a:spcPts val="1000"/>
              </a:spcBef>
              <a:spcAft>
                <a:spcPts val="0"/>
              </a:spcAft>
              <a:buSzPct val="80000"/>
              <a:buChar char="►"/>
            </a:pPr>
            <a:r>
              <a:rPr lang="uk-UA" noProof="0" dirty="0"/>
              <a:t>енергетична проблема; </a:t>
            </a:r>
          </a:p>
          <a:p>
            <a:pPr marL="342900" lvl="0" indent="-342900" algn="l" rtl="0">
              <a:spcBef>
                <a:spcPts val="1000"/>
              </a:spcBef>
              <a:spcAft>
                <a:spcPts val="0"/>
              </a:spcAft>
              <a:buSzPct val="80000"/>
              <a:buChar char="►"/>
            </a:pPr>
            <a:r>
              <a:rPr lang="uk-UA" noProof="0" dirty="0">
                <a:solidFill>
                  <a:schemeClr val="tx2"/>
                </a:solidFill>
              </a:rPr>
              <a:t>демографічна проблема;</a:t>
            </a:r>
          </a:p>
          <a:p>
            <a:pPr marL="342900" lvl="0" indent="-342900" algn="l" rtl="0">
              <a:spcBef>
                <a:spcPts val="1000"/>
              </a:spcBef>
              <a:spcAft>
                <a:spcPts val="0"/>
              </a:spcAft>
              <a:buSzPct val="80000"/>
              <a:buChar char="►"/>
            </a:pPr>
            <a:r>
              <a:rPr lang="uk-UA" noProof="0" dirty="0"/>
              <a:t>проблема боротьби з міжнародним тероризмом;</a:t>
            </a:r>
          </a:p>
          <a:p>
            <a:pPr marL="342900" lvl="0" indent="-342900" algn="l" rtl="0">
              <a:spcBef>
                <a:spcPts val="1000"/>
              </a:spcBef>
              <a:spcAft>
                <a:spcPts val="0"/>
              </a:spcAft>
              <a:buSzPct val="80000"/>
              <a:buChar char="►"/>
            </a:pPr>
            <a:r>
              <a:rPr lang="uk-UA" noProof="0" dirty="0"/>
              <a:t>проблема боротьби з неконтрольованим розповсюдженням наркотиків. </a:t>
            </a:r>
          </a:p>
          <a:p>
            <a:pPr marL="342900" lvl="0" indent="-248920" algn="l" rtl="0">
              <a:spcBef>
                <a:spcPts val="1000"/>
              </a:spcBef>
              <a:spcAft>
                <a:spcPts val="0"/>
              </a:spcAft>
              <a:buSzPct val="80000"/>
              <a:buNone/>
            </a:pPr>
            <a:endParaRPr lang="uk-UA" noProof="0" dirty="0"/>
          </a:p>
        </p:txBody>
      </p:sp>
      <p:sp>
        <p:nvSpPr>
          <p:cNvPr id="310" name="Google Shape;310;p39"/>
          <p:cNvSpPr/>
          <p:nvPr/>
        </p:nvSpPr>
        <p:spPr>
          <a:xfrm>
            <a:off x="7496871" y="89762"/>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09">
                                            <p:txEl>
                                              <p:pRg st="6" end="6"/>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3312" y="680053"/>
            <a:ext cx="9601196" cy="1303867"/>
          </a:xfrm>
        </p:spPr>
        <p:txBody>
          <a:bodyPr/>
          <a:lstStyle/>
          <a:p>
            <a:r>
              <a:rPr lang="uk-UA" sz="4400" b="1" noProof="0" dirty="0">
                <a:solidFill>
                  <a:srgbClr val="002060"/>
                </a:solidFill>
              </a:rPr>
              <a:t>«Межі зростання»</a:t>
            </a:r>
            <a:endParaRPr lang="uk-UA" noProof="0" dirty="0">
              <a:solidFill>
                <a:srgbClr val="002060"/>
              </a:solidFill>
            </a:endParaRPr>
          </a:p>
        </p:txBody>
      </p:sp>
      <p:sp>
        <p:nvSpPr>
          <p:cNvPr id="4" name="Объект 2"/>
          <p:cNvSpPr>
            <a:spLocks noGrp="1"/>
          </p:cNvSpPr>
          <p:nvPr>
            <p:ph idx="1"/>
          </p:nvPr>
        </p:nvSpPr>
        <p:spPr>
          <a:xfrm>
            <a:off x="1103312" y="2285999"/>
            <a:ext cx="10682288" cy="5029199"/>
          </a:xfrm>
        </p:spPr>
        <p:txBody>
          <a:bodyPr>
            <a:noAutofit/>
          </a:bodyPr>
          <a:lstStyle/>
          <a:p>
            <a:r>
              <a:rPr lang="uk-UA" b="1" noProof="0" dirty="0">
                <a:solidFill>
                  <a:srgbClr val="002060"/>
                </a:solidFill>
              </a:rPr>
              <a:t>«Межі зростання» – </a:t>
            </a:r>
            <a:r>
              <a:rPr lang="uk-UA" noProof="0" dirty="0">
                <a:solidFill>
                  <a:srgbClr val="002060"/>
                </a:solidFill>
              </a:rPr>
              <a:t>перша доповідь Римського клубу опублікована в 1972 році. Була перекладена більш ніж 30 мовами і видана загальним накладом понад 12 млн примірників.</a:t>
            </a:r>
          </a:p>
          <a:p>
            <a:r>
              <a:rPr lang="uk-UA" b="1" noProof="0" dirty="0">
                <a:solidFill>
                  <a:srgbClr val="002060"/>
                </a:solidFill>
              </a:rPr>
              <a:t>Доповідь заклала </a:t>
            </a:r>
            <a:r>
              <a:rPr lang="uk-UA" noProof="0" dirty="0">
                <a:solidFill>
                  <a:srgbClr val="002060"/>
                </a:solidFill>
              </a:rPr>
              <a:t>основи концепції «сталого розвитку». Вона висунула дві принципові тези:</a:t>
            </a:r>
          </a:p>
          <a:p>
            <a:pPr marL="457200" lvl="1" indent="0">
              <a:buNone/>
            </a:pPr>
            <a:r>
              <a:rPr lang="uk-UA" noProof="0" dirty="0">
                <a:solidFill>
                  <a:srgbClr val="002060"/>
                </a:solidFill>
              </a:rPr>
              <a:t>Якщо існуючі </a:t>
            </a:r>
            <a:r>
              <a:rPr lang="uk-UA" noProof="0" dirty="0" err="1">
                <a:solidFill>
                  <a:srgbClr val="002060"/>
                </a:solidFill>
              </a:rPr>
              <a:t>світовіне</a:t>
            </a:r>
            <a:r>
              <a:rPr lang="uk-UA" noProof="0" dirty="0">
                <a:solidFill>
                  <a:srgbClr val="002060"/>
                </a:solidFill>
              </a:rPr>
              <a:t> зміняться, то протягом наступних років, буде досягнута фізична межа зростання на планеті Земля з подальшим різким та неконтрольованим зменшенням населення та економічним занепадом і деградацією екосистем.</a:t>
            </a:r>
          </a:p>
          <a:p>
            <a:pPr marL="457200" lvl="1" indent="0">
              <a:buNone/>
            </a:pPr>
            <a:r>
              <a:rPr lang="uk-UA" noProof="0" dirty="0">
                <a:solidFill>
                  <a:srgbClr val="002060"/>
                </a:solidFill>
              </a:rPr>
              <a:t>Існує можливість змінити ці тенденції і перейти до стану економічної, соціальної та екологічної стабільності, що буде «стало розвиватися».</a:t>
            </a:r>
          </a:p>
          <a:p>
            <a:endParaRPr lang="uk-UA" noProof="0" dirty="0">
              <a:solidFill>
                <a:srgbClr val="002060"/>
              </a:solidFill>
            </a:endParaRPr>
          </a:p>
          <a:p>
            <a:pPr marL="0" indent="0">
              <a:buNone/>
            </a:pPr>
            <a:endParaRPr lang="uk-UA" sz="1800" noProof="0" dirty="0">
              <a:solidFill>
                <a:srgbClr val="002060"/>
              </a:solidFill>
            </a:endParaRPr>
          </a:p>
          <a:p>
            <a:pPr marL="0" indent="0">
              <a:buNone/>
            </a:pPr>
            <a:r>
              <a:rPr lang="uk-UA" sz="1800" i="1" noProof="0" dirty="0">
                <a:solidFill>
                  <a:srgbClr val="002060"/>
                </a:solidFill>
                <a:latin typeface="Times New Roman" panose="02020603050405020304" pitchFamily="18" charset="0"/>
                <a:cs typeface="Times New Roman" panose="02020603050405020304" pitchFamily="18" charset="0"/>
              </a:rPr>
              <a:t>«Сьогодні, людина прагне все швидше нарощувати кількість населеної Землі, виробництва, споживання, сліпо вірячи, що середовище її існування витримає подібне, що інші поступляться їй місцем, що наука і техніка ліквідують усі перешкоди на її шляху.»</a:t>
            </a:r>
          </a:p>
        </p:txBody>
      </p:sp>
      <p:sp>
        <p:nvSpPr>
          <p:cNvPr id="5" name="Google Shape;324;p41"/>
          <p:cNvSpPr/>
          <p:nvPr/>
        </p:nvSpPr>
        <p:spPr>
          <a:xfrm>
            <a:off x="7480543" y="-821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extLst>
      <p:ext uri="{BB962C8B-B14F-4D97-AF65-F5344CB8AC3E}">
        <p14:creationId xmlns:p14="http://schemas.microsoft.com/office/powerpoint/2010/main" val="23361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 calcmode="lin" valueType="num">
                                      <p:cBhvr additive="base">
                                        <p:cTn id="3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5" name="Google Shape;325;p4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sp>
        <p:nvSpPr>
          <p:cNvPr id="323" name="Google Shape;323;p4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i="1" noProof="0" dirty="0"/>
              <a:t>СТРАТЕГІЇ “стійкого розвитку”: пошуки такої моделі світового розвитку, яка б дозволила забезпечити розгортання економічних і соціально-політичних процесів </a:t>
            </a:r>
            <a:r>
              <a:rPr lang="uk-UA" i="1" u="sng" noProof="0" dirty="0"/>
              <a:t>без катастроф</a:t>
            </a:r>
            <a:r>
              <a:rPr lang="uk-UA" noProof="0" dirty="0"/>
              <a:t>. Це означає, що світова спільнота повинна </a:t>
            </a:r>
            <a:r>
              <a:rPr lang="uk-UA" i="1" noProof="0" dirty="0"/>
              <a:t>своєчасно</a:t>
            </a:r>
            <a:r>
              <a:rPr lang="uk-UA" noProof="0" dirty="0"/>
              <a:t> виявляти різного роду суперечності, можливі перекоси в економічному та соціальному розвитку різних країн і регіонів, щоб </a:t>
            </a:r>
            <a:r>
              <a:rPr lang="uk-UA" i="1" noProof="0" dirty="0"/>
              <a:t>своєчасно</a:t>
            </a:r>
            <a:r>
              <a:rPr lang="uk-UA" noProof="0" dirty="0"/>
              <a:t> їх усувати шляхом переговорів (а не застосування зброї) у сферах економіки, політики, культурно-етнічних стосунків тощо.</a:t>
            </a:r>
          </a:p>
        </p:txBody>
      </p:sp>
      <p:sp>
        <p:nvSpPr>
          <p:cNvPr id="324" name="Google Shape;324;p41"/>
          <p:cNvSpPr/>
          <p:nvPr/>
        </p:nvSpPr>
        <p:spPr>
          <a:xfrm>
            <a:off x="7480543" y="-821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26" name="Google Shape;326;p41"/>
          <p:cNvSpPr/>
          <p:nvPr/>
        </p:nvSpPr>
        <p:spPr>
          <a:xfrm>
            <a:off x="2718041" y="5295003"/>
            <a:ext cx="8826613" cy="923330"/>
          </a:xfrm>
          <a:prstGeom prst="rect">
            <a:avLst/>
          </a:prstGeom>
          <a:noFill/>
          <a:ln>
            <a:noFill/>
          </a:ln>
        </p:spPr>
        <p:txBody>
          <a:bodyPr spcFirstLastPara="1" wrap="square" lIns="91425" tIns="45700" rIns="91425" bIns="45700" anchor="t" anchorCtr="0">
            <a:noAutofit/>
          </a:bodyPr>
          <a:lstStyle/>
          <a:p>
            <a:pPr marL="0" marR="0" lvl="0" indent="107950" algn="just" rtl="0">
              <a:spcBef>
                <a:spcPts val="0"/>
              </a:spcBef>
              <a:spcAft>
                <a:spcPts val="0"/>
              </a:spcAft>
              <a:buNone/>
            </a:pPr>
            <a:r>
              <a:rPr lang="ru-RU" sz="1800" b="1" i="1" dirty="0" err="1">
                <a:solidFill>
                  <a:srgbClr val="002060"/>
                </a:solidFill>
                <a:latin typeface="Times New Roman"/>
                <a:ea typeface="Times New Roman"/>
                <a:cs typeface="Times New Roman"/>
                <a:sym typeface="Times New Roman"/>
              </a:rPr>
              <a:t>Стійкий</a:t>
            </a:r>
            <a:r>
              <a:rPr lang="ru-RU" sz="1800" b="1" i="1" dirty="0">
                <a:solidFill>
                  <a:srgbClr val="002060"/>
                </a:solidFill>
                <a:latin typeface="Times New Roman"/>
                <a:ea typeface="Times New Roman"/>
                <a:cs typeface="Times New Roman"/>
                <a:sym typeface="Times New Roman"/>
              </a:rPr>
              <a:t> </a:t>
            </a:r>
            <a:r>
              <a:rPr lang="ru-RU" sz="1800" b="1" i="1" dirty="0" err="1">
                <a:solidFill>
                  <a:srgbClr val="002060"/>
                </a:solidFill>
                <a:latin typeface="Times New Roman"/>
                <a:ea typeface="Times New Roman"/>
                <a:cs typeface="Times New Roman"/>
                <a:sym typeface="Times New Roman"/>
              </a:rPr>
              <a:t>розвиток</a:t>
            </a:r>
            <a:r>
              <a:rPr lang="ru-RU" sz="1800" dirty="0">
                <a:solidFill>
                  <a:srgbClr val="002060"/>
                </a:solidFill>
                <a:latin typeface="Times New Roman"/>
                <a:ea typeface="Times New Roman"/>
                <a:cs typeface="Times New Roman"/>
                <a:sym typeface="Times New Roman"/>
              </a:rPr>
              <a:t> – </a:t>
            </a:r>
            <a:r>
              <a:rPr lang="ru-RU" sz="1800" dirty="0" err="1">
                <a:solidFill>
                  <a:srgbClr val="002060"/>
                </a:solidFill>
                <a:latin typeface="Times New Roman"/>
                <a:ea typeface="Times New Roman"/>
                <a:cs typeface="Times New Roman"/>
                <a:sym typeface="Times New Roman"/>
              </a:rPr>
              <a:t>наукова</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концепція</a:t>
            </a:r>
            <a:r>
              <a:rPr lang="ru-RU" sz="1800" dirty="0">
                <a:solidFill>
                  <a:srgbClr val="002060"/>
                </a:solidFill>
                <a:latin typeface="Times New Roman"/>
                <a:ea typeface="Times New Roman"/>
                <a:cs typeface="Times New Roman"/>
                <a:sym typeface="Times New Roman"/>
              </a:rPr>
              <a:t>, в </a:t>
            </a:r>
            <a:r>
              <a:rPr lang="ru-RU" sz="1800" dirty="0" err="1">
                <a:solidFill>
                  <a:srgbClr val="002060"/>
                </a:solidFill>
                <a:latin typeface="Times New Roman"/>
                <a:ea typeface="Times New Roman"/>
                <a:cs typeface="Times New Roman"/>
                <a:sym typeface="Times New Roman"/>
              </a:rPr>
              <a:t>якій</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висувається</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ідея</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створення</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такої</a:t>
            </a:r>
            <a:r>
              <a:rPr lang="ru-RU" sz="1800" dirty="0">
                <a:solidFill>
                  <a:srgbClr val="002060"/>
                </a:solidFill>
                <a:latin typeface="Times New Roman"/>
                <a:ea typeface="Times New Roman"/>
                <a:cs typeface="Times New Roman"/>
                <a:sym typeface="Times New Roman"/>
              </a:rPr>
              <a:t> </a:t>
            </a:r>
            <a:r>
              <a:rPr lang="ru-RU" sz="1800" i="1" dirty="0" err="1">
                <a:solidFill>
                  <a:srgbClr val="002060"/>
                </a:solidFill>
                <a:latin typeface="Times New Roman"/>
                <a:ea typeface="Times New Roman"/>
                <a:cs typeface="Times New Roman"/>
                <a:sym typeface="Times New Roman"/>
              </a:rPr>
              <a:t>моделі</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світового</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розвитку</a:t>
            </a:r>
            <a:r>
              <a:rPr lang="ru-RU" sz="1800" dirty="0">
                <a:solidFill>
                  <a:srgbClr val="002060"/>
                </a:solidFill>
                <a:latin typeface="Times New Roman"/>
                <a:ea typeface="Times New Roman"/>
                <a:cs typeface="Times New Roman"/>
                <a:sym typeface="Times New Roman"/>
              </a:rPr>
              <a:t>, яка б </a:t>
            </a:r>
            <a:r>
              <a:rPr lang="ru-RU" sz="1800" dirty="0" err="1">
                <a:solidFill>
                  <a:srgbClr val="002060"/>
                </a:solidFill>
                <a:latin typeface="Times New Roman"/>
                <a:ea typeface="Times New Roman"/>
                <a:cs typeface="Times New Roman"/>
                <a:sym typeface="Times New Roman"/>
              </a:rPr>
              <a:t>забезпечувала</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мирне</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співіснування</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всіх</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народів</a:t>
            </a:r>
            <a:r>
              <a:rPr lang="ru-RU" sz="1800" dirty="0">
                <a:solidFill>
                  <a:srgbClr val="002060"/>
                </a:solidFill>
                <a:latin typeface="Times New Roman"/>
                <a:ea typeface="Times New Roman"/>
                <a:cs typeface="Times New Roman"/>
                <a:sym typeface="Times New Roman"/>
              </a:rPr>
              <a:t> на </a:t>
            </a:r>
            <a:r>
              <a:rPr lang="ru-RU" sz="1800" dirty="0" err="1">
                <a:solidFill>
                  <a:srgbClr val="002060"/>
                </a:solidFill>
                <a:latin typeface="Times New Roman"/>
                <a:ea typeface="Times New Roman"/>
                <a:cs typeface="Times New Roman"/>
                <a:sym typeface="Times New Roman"/>
              </a:rPr>
              <a:t>основі</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врахування</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економічних</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політичних</a:t>
            </a:r>
            <a:r>
              <a:rPr lang="ru-RU" sz="1800" dirty="0">
                <a:solidFill>
                  <a:srgbClr val="002060"/>
                </a:solidFill>
                <a:latin typeface="Times New Roman"/>
                <a:ea typeface="Times New Roman"/>
                <a:cs typeface="Times New Roman"/>
                <a:sym typeface="Times New Roman"/>
              </a:rPr>
              <a:t> і </a:t>
            </a:r>
            <a:r>
              <a:rPr lang="ru-RU" sz="1800" dirty="0" err="1">
                <a:solidFill>
                  <a:srgbClr val="002060"/>
                </a:solidFill>
                <a:latin typeface="Times New Roman"/>
                <a:ea typeface="Times New Roman"/>
                <a:cs typeface="Times New Roman"/>
                <a:sym typeface="Times New Roman"/>
              </a:rPr>
              <a:t>етно-культурних</a:t>
            </a:r>
            <a:r>
              <a:rPr lang="ru-RU" sz="1800" dirty="0">
                <a:solidFill>
                  <a:srgbClr val="002060"/>
                </a:solidFill>
                <a:latin typeface="Times New Roman"/>
                <a:ea typeface="Times New Roman"/>
                <a:cs typeface="Times New Roman"/>
                <a:sym typeface="Times New Roman"/>
              </a:rPr>
              <a:t> </a:t>
            </a:r>
            <a:r>
              <a:rPr lang="ru-RU" sz="1800" dirty="0" err="1">
                <a:solidFill>
                  <a:srgbClr val="002060"/>
                </a:solidFill>
                <a:latin typeface="Times New Roman"/>
                <a:ea typeface="Times New Roman"/>
                <a:cs typeface="Times New Roman"/>
                <a:sym typeface="Times New Roman"/>
              </a:rPr>
              <a:t>інтересів</a:t>
            </a:r>
            <a:r>
              <a:rPr lang="ru-RU" sz="1800" dirty="0">
                <a:solidFill>
                  <a:srgbClr val="002060"/>
                </a:solidFill>
                <a:latin typeface="Times New Roman"/>
                <a:ea typeface="Times New Roman"/>
                <a:cs typeface="Times New Roman"/>
                <a:sym typeface="Times New Roman"/>
              </a:rPr>
              <a:t> </a:t>
            </a:r>
            <a:r>
              <a:rPr lang="ru-RU" sz="1800" i="1" dirty="0">
                <a:solidFill>
                  <a:srgbClr val="002060"/>
                </a:solidFill>
                <a:latin typeface="Times New Roman"/>
                <a:ea typeface="Times New Roman"/>
                <a:cs typeface="Times New Roman"/>
                <a:sym typeface="Times New Roman"/>
              </a:rPr>
              <a:t>кожного</a:t>
            </a:r>
            <a:r>
              <a:rPr lang="ru-RU" sz="1800" dirty="0">
                <a:solidFill>
                  <a:srgbClr val="002060"/>
                </a:solidFill>
                <a:latin typeface="Times New Roman"/>
                <a:ea typeface="Times New Roman"/>
                <a:cs typeface="Times New Roman"/>
                <a:sym typeface="Times New Roman"/>
              </a:rPr>
              <a:t> з них. </a:t>
            </a:r>
            <a:endParaRPr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3" name="Google Shape;333;p4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Глобальні проблеми сучасності як негативні наслідки культури модерну</a:t>
            </a:r>
            <a:br>
              <a:rPr lang="uk-UA" sz="2800" b="1" noProof="0" dirty="0"/>
            </a:br>
            <a:endParaRPr lang="uk-UA" sz="2800" noProof="0" dirty="0"/>
          </a:p>
        </p:txBody>
      </p:sp>
      <p:pic>
        <p:nvPicPr>
          <p:cNvPr id="331" name="Google Shape;331;p42"/>
          <p:cNvPicPr preferRelativeResize="0">
            <a:picLocks noGrp="1"/>
          </p:cNvPicPr>
          <p:nvPr>
            <p:ph idx="1"/>
          </p:nvPr>
        </p:nvPicPr>
        <p:blipFill rotWithShape="1">
          <a:blip r:embed="rId3">
            <a:alphaModFix/>
          </a:blip>
          <a:stretch/>
        </p:blipFill>
        <p:spPr>
          <a:xfrm>
            <a:off x="3756121" y="2557463"/>
            <a:ext cx="4679757" cy="3317875"/>
          </a:xfrm>
          <a:prstGeom prst="rect">
            <a:avLst/>
          </a:prstGeom>
          <a:noFill/>
          <a:ln>
            <a:noFill/>
          </a:ln>
        </p:spPr>
      </p:pic>
      <p:sp>
        <p:nvSpPr>
          <p:cNvPr id="332" name="Google Shape;332;p42"/>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2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39" name="Google Shape;339;p43"/>
          <p:cNvSpPr txBox="1">
            <a:spLocks noGrp="1"/>
          </p:cNvSpPr>
          <p:nvPr>
            <p:ph type="title"/>
          </p:nvPr>
        </p:nvSpPr>
        <p:spPr>
          <a:xfrm>
            <a:off x="1487491" y="727608"/>
            <a:ext cx="9601196" cy="13038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40" name="Google Shape;340;p43"/>
          <p:cNvSpPr txBox="1">
            <a:spLocks noGrp="1"/>
          </p:cNvSpPr>
          <p:nvPr>
            <p:ph idx="1"/>
          </p:nvPr>
        </p:nvSpPr>
        <p:spPr>
          <a:xfrm>
            <a:off x="1103313" y="1572388"/>
            <a:ext cx="10108026" cy="4195762"/>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840"/>
              <a:buChar char="►"/>
            </a:pPr>
            <a:r>
              <a:rPr lang="uk-UA" sz="2300" noProof="0" dirty="0"/>
              <a:t>Характерною ознакою сучасної світової економіки є </a:t>
            </a:r>
            <a:r>
              <a:rPr lang="uk-UA" sz="2300" noProof="0" dirty="0" err="1"/>
              <a:t>транснаціоналізація</a:t>
            </a:r>
            <a:r>
              <a:rPr lang="uk-UA" sz="2300" noProof="0" dirty="0"/>
              <a:t>, в якій рушійною силою виступають ТНК (понад 65 тис., 500 тис. філіалів в різних країнах, 75 млн. осіб). Провідну роль відіграють ТНК США. </a:t>
            </a:r>
            <a:r>
              <a:rPr lang="uk-UA" sz="2300" noProof="0" dirty="0" err="1"/>
              <a:t>Транснаціоналізація</a:t>
            </a:r>
            <a:r>
              <a:rPr lang="uk-UA" sz="2300" noProof="0" dirty="0"/>
              <a:t> капіталу є об'єктивним процесом, який прискорює соціально-економічний розвиток.  </a:t>
            </a:r>
            <a:endParaRPr lang="uk-UA" noProof="0" dirty="0"/>
          </a:p>
          <a:p>
            <a:pPr marL="342900" lvl="0" indent="-342900" algn="just" rtl="0">
              <a:spcBef>
                <a:spcPts val="1000"/>
              </a:spcBef>
              <a:spcAft>
                <a:spcPts val="0"/>
              </a:spcAft>
              <a:buSzPts val="1840"/>
              <a:buChar char="►"/>
            </a:pPr>
            <a:r>
              <a:rPr lang="uk-UA" sz="2300" noProof="0" dirty="0"/>
              <a:t>Діяльність ТНК створює багато проблем: контроль місцевих фірм, експлуатація ресурсів, забруднення довкілля, організація “втечі </a:t>
            </a:r>
            <a:r>
              <a:rPr lang="uk-UA" sz="2300" noProof="0" dirty="0" err="1"/>
              <a:t>мізків</a:t>
            </a:r>
            <a:r>
              <a:rPr lang="uk-UA" sz="2300" noProof="0" dirty="0"/>
              <a:t>” у материнську компанію, протидія економічній політиці держав, що приймають та ін.</a:t>
            </a:r>
            <a:endParaRPr lang="uk-UA" noProof="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178907" cy="1400530"/>
          </a:xfrm>
        </p:spPr>
        <p:txBody>
          <a:bodyPr/>
          <a:lstStyle/>
          <a:p>
            <a:pPr marL="457200" lvl="1" indent="0"/>
            <a:r>
              <a:rPr lang="uk-UA" sz="2400" noProof="0" dirty="0">
                <a:solidFill>
                  <a:srgbClr val="002060"/>
                </a:solidFill>
              </a:rPr>
              <a:t>Вираз </a:t>
            </a:r>
            <a:r>
              <a:rPr lang="uk-UA" sz="2400" b="1" noProof="0" dirty="0">
                <a:solidFill>
                  <a:srgbClr val="002060"/>
                </a:solidFill>
              </a:rPr>
              <a:t>«</a:t>
            </a:r>
            <a:r>
              <a:rPr lang="uk-UA" sz="2400" b="1" noProof="0" dirty="0" err="1">
                <a:solidFill>
                  <a:srgbClr val="002060"/>
                </a:solidFill>
              </a:rPr>
              <a:t>Come</a:t>
            </a:r>
            <a:r>
              <a:rPr lang="uk-UA" sz="2400" b="1" noProof="0" dirty="0">
                <a:solidFill>
                  <a:srgbClr val="002060"/>
                </a:solidFill>
              </a:rPr>
              <a:t> </a:t>
            </a:r>
            <a:r>
              <a:rPr lang="uk-UA" sz="2400" b="1" noProof="0" dirty="0" err="1">
                <a:solidFill>
                  <a:srgbClr val="002060"/>
                </a:solidFill>
              </a:rPr>
              <a:t>On</a:t>
            </a:r>
            <a:r>
              <a:rPr lang="uk-UA" sz="2400" b="1" noProof="0" dirty="0">
                <a:solidFill>
                  <a:srgbClr val="002060"/>
                </a:solidFill>
              </a:rPr>
              <a:t>»</a:t>
            </a:r>
            <a:r>
              <a:rPr lang="uk-UA" sz="2400" noProof="0" dirty="0">
                <a:solidFill>
                  <a:srgbClr val="002060"/>
                </a:solidFill>
              </a:rPr>
              <a:t> несе два значення – </a:t>
            </a:r>
            <a:r>
              <a:rPr lang="uk-UA" sz="2400" b="1" noProof="0" dirty="0">
                <a:solidFill>
                  <a:srgbClr val="002060"/>
                </a:solidFill>
              </a:rPr>
              <a:t>«не намагайся мене обдурити»</a:t>
            </a:r>
            <a:r>
              <a:rPr lang="uk-UA" sz="2400" noProof="0" dirty="0">
                <a:solidFill>
                  <a:srgbClr val="002060"/>
                </a:solidFill>
              </a:rPr>
              <a:t> і </a:t>
            </a:r>
            <a:r>
              <a:rPr lang="uk-UA" sz="2400" b="1" noProof="0" dirty="0">
                <a:solidFill>
                  <a:srgbClr val="002060"/>
                </a:solidFill>
              </a:rPr>
              <a:t>«приєднуйся до нас»</a:t>
            </a:r>
            <a:r>
              <a:rPr lang="uk-UA" sz="2400" noProof="0" dirty="0">
                <a:solidFill>
                  <a:srgbClr val="002060"/>
                </a:solidFill>
              </a:rPr>
              <a:t>.</a:t>
            </a:r>
          </a:p>
        </p:txBody>
      </p:sp>
      <p:sp>
        <p:nvSpPr>
          <p:cNvPr id="3" name="Текст 2"/>
          <p:cNvSpPr>
            <a:spLocks noGrp="1"/>
          </p:cNvSpPr>
          <p:nvPr>
            <p:ph idx="1"/>
          </p:nvPr>
        </p:nvSpPr>
        <p:spPr>
          <a:xfrm>
            <a:off x="514350" y="1683464"/>
            <a:ext cx="8528739" cy="4195481"/>
          </a:xfrm>
        </p:spPr>
        <p:txBody>
          <a:bodyPr>
            <a:normAutofit lnSpcReduction="10000"/>
          </a:bodyPr>
          <a:lstStyle/>
          <a:p>
            <a:r>
              <a:rPr lang="uk-UA" sz="1900" b="1" noProof="0" dirty="0">
                <a:solidFill>
                  <a:srgbClr val="002060"/>
                </a:solidFill>
              </a:rPr>
              <a:t>Проблеми, яких торкаються </a:t>
            </a:r>
            <a:r>
              <a:rPr lang="uk-UA" sz="1900" b="1" noProof="0" dirty="0" err="1">
                <a:solidFill>
                  <a:srgbClr val="002060"/>
                </a:solidFill>
              </a:rPr>
              <a:t>Вайцзеккер</a:t>
            </a:r>
            <a:r>
              <a:rPr lang="uk-UA" sz="1900" b="1" noProof="0" dirty="0">
                <a:solidFill>
                  <a:srgbClr val="002060"/>
                </a:solidFill>
              </a:rPr>
              <a:t> і </a:t>
            </a:r>
            <a:r>
              <a:rPr lang="uk-UA" sz="1900" b="1" noProof="0" dirty="0" err="1">
                <a:solidFill>
                  <a:srgbClr val="002060"/>
                </a:solidFill>
              </a:rPr>
              <a:t>Війкман</a:t>
            </a:r>
            <a:r>
              <a:rPr lang="uk-UA" sz="1900" b="1" noProof="0" dirty="0">
                <a:solidFill>
                  <a:srgbClr val="002060"/>
                </a:solidFill>
              </a:rPr>
              <a:t> </a:t>
            </a:r>
            <a:r>
              <a:rPr lang="uk-UA" sz="1900" noProof="0" dirty="0">
                <a:solidFill>
                  <a:srgbClr val="002060"/>
                </a:solidFill>
              </a:rPr>
              <a:t>у доповіді 2018 року:</a:t>
            </a:r>
          </a:p>
          <a:p>
            <a:pPr lvl="1"/>
            <a:r>
              <a:rPr lang="uk-UA" sz="1700" b="1" noProof="0" dirty="0">
                <a:solidFill>
                  <a:srgbClr val="002060"/>
                </a:solidFill>
              </a:rPr>
              <a:t>Глобальне потепління – </a:t>
            </a:r>
            <a:r>
              <a:rPr lang="uk-UA" sz="1700" noProof="0" dirty="0">
                <a:solidFill>
                  <a:srgbClr val="002060"/>
                </a:solidFill>
              </a:rPr>
              <a:t>підписання </a:t>
            </a:r>
            <a:r>
              <a:rPr lang="uk-UA" sz="1700" noProof="0" dirty="0" err="1">
                <a:solidFill>
                  <a:srgbClr val="002060"/>
                </a:solidFill>
              </a:rPr>
              <a:t>Паризського</a:t>
            </a:r>
            <a:r>
              <a:rPr lang="uk-UA" sz="1700" noProof="0" dirty="0">
                <a:solidFill>
                  <a:srgbClr val="002060"/>
                </a:solidFill>
              </a:rPr>
              <a:t> договору, за яким не можна допустити підняття температури ще на 2 °C.</a:t>
            </a:r>
            <a:br>
              <a:rPr lang="uk-UA" sz="1700" noProof="0" dirty="0">
                <a:solidFill>
                  <a:srgbClr val="002060"/>
                </a:solidFill>
              </a:rPr>
            </a:br>
            <a:r>
              <a:rPr lang="uk-UA" sz="1700" noProof="0" dirty="0">
                <a:solidFill>
                  <a:srgbClr val="002060"/>
                </a:solidFill>
              </a:rPr>
              <a:t>«Щоб досягти цілей Паризької угоди, світу потрібно пройти через швидку і фундаментальну трансформацію систем виробництва і споживання».</a:t>
            </a:r>
          </a:p>
          <a:p>
            <a:pPr lvl="1"/>
            <a:r>
              <a:rPr lang="uk-UA" sz="1700" b="1" noProof="0" dirty="0">
                <a:solidFill>
                  <a:srgbClr val="002060"/>
                </a:solidFill>
              </a:rPr>
              <a:t>«Шосте масове вимирання» – </a:t>
            </a:r>
            <a:r>
              <a:rPr lang="uk-UA" sz="1700" noProof="0" dirty="0">
                <a:solidFill>
                  <a:srgbClr val="002060"/>
                </a:solidFill>
              </a:rPr>
              <a:t>стрімке скорочення фауни, непередбачені наслідки нових технологій і загроза ядерного конфлікту. Заклик до нової стратегії «гарантованої планетарної безпеки і виживання».</a:t>
            </a:r>
          </a:p>
          <a:p>
            <a:pPr lvl="1"/>
            <a:r>
              <a:rPr lang="uk-UA" sz="1700" b="1" noProof="0" dirty="0">
                <a:solidFill>
                  <a:srgbClr val="002060"/>
                </a:solidFill>
              </a:rPr>
              <a:t>Перенаселення – </a:t>
            </a:r>
            <a:r>
              <a:rPr lang="uk-UA" sz="1700" noProof="0" dirty="0">
                <a:solidFill>
                  <a:srgbClr val="002060"/>
                </a:solidFill>
              </a:rPr>
              <a:t>клуб продовжує наполягати на необхідності максимального скорочення народжуваності.</a:t>
            </a:r>
          </a:p>
          <a:p>
            <a:r>
              <a:rPr lang="uk-UA" sz="1900" b="1" noProof="0" dirty="0">
                <a:solidFill>
                  <a:srgbClr val="002060"/>
                </a:solidFill>
              </a:rPr>
              <a:t>Автори вважають </a:t>
            </a:r>
            <a:r>
              <a:rPr lang="uk-UA" sz="1900" noProof="0" dirty="0">
                <a:solidFill>
                  <a:srgbClr val="002060"/>
                </a:solidFill>
              </a:rPr>
              <a:t>неминучим появу глобальних правил, обов’язкових для всіх країн.</a:t>
            </a:r>
          </a:p>
          <a:p>
            <a:r>
              <a:rPr lang="uk-UA" sz="1900" noProof="0" dirty="0">
                <a:solidFill>
                  <a:srgbClr val="002060"/>
                </a:solidFill>
              </a:rPr>
              <a:t>У тексті розглядають перспективний підхід –</a:t>
            </a:r>
            <a:r>
              <a:rPr lang="uk-UA" sz="1900" b="1" noProof="0" dirty="0">
                <a:solidFill>
                  <a:srgbClr val="002060"/>
                </a:solidFill>
              </a:rPr>
              <a:t> «Великий перехід» Пола </a:t>
            </a:r>
            <a:r>
              <a:rPr lang="uk-UA" sz="1900" b="1" noProof="0" dirty="0" err="1">
                <a:solidFill>
                  <a:srgbClr val="002060"/>
                </a:solidFill>
              </a:rPr>
              <a:t>Раскіна</a:t>
            </a:r>
            <a:r>
              <a:rPr lang="uk-UA" sz="1900" noProof="0" dirty="0">
                <a:solidFill>
                  <a:srgbClr val="002060"/>
                </a:solidFill>
              </a:rPr>
              <a:t>, який розглядає кінцеву мету формування «єдиного людства».</a:t>
            </a:r>
            <a:endParaRPr lang="uk-UA" sz="1900" b="1" noProof="0" dirty="0">
              <a:solidFill>
                <a:srgbClr val="002060"/>
              </a:solidFill>
            </a:endParaRPr>
          </a:p>
        </p:txBody>
      </p:sp>
      <p:pic>
        <p:nvPicPr>
          <p:cNvPr id="4" name="Picture 2" descr="Книга «Come On! Капіталізм, недалекоглядність, населення і руйнування  планети» – Эрнст Вайцзеккер, Андерс Війкман, купити за ціною 380.00 на  YAKABOO: 978-617-7672-7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1324" y="2290713"/>
            <a:ext cx="2808920" cy="39875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Google Shape;346;p44"/>
          <p:cNvSpPr/>
          <p:nvPr/>
        </p:nvSpPr>
        <p:spPr>
          <a:xfrm>
            <a:off x="7268270" y="6527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extLst>
      <p:ext uri="{BB962C8B-B14F-4D97-AF65-F5344CB8AC3E}">
        <p14:creationId xmlns:p14="http://schemas.microsoft.com/office/powerpoint/2010/main" val="375925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902" y="190196"/>
            <a:ext cx="9601196" cy="1303867"/>
          </a:xfrm>
        </p:spPr>
        <p:txBody>
          <a:bodyPr/>
          <a:lstStyle/>
          <a:p>
            <a:r>
              <a:rPr lang="uk-UA" sz="4400" noProof="0" dirty="0">
                <a:solidFill>
                  <a:srgbClr val="0070C0"/>
                </a:solidFill>
              </a:rPr>
              <a:t>Синя економіка</a:t>
            </a:r>
            <a:endParaRPr lang="uk-UA" noProof="0" dirty="0">
              <a:solidFill>
                <a:srgbClr val="0070C0"/>
              </a:solidFill>
            </a:endParaRPr>
          </a:p>
        </p:txBody>
      </p:sp>
      <p:sp>
        <p:nvSpPr>
          <p:cNvPr id="3" name="Текст 2"/>
          <p:cNvSpPr>
            <a:spLocks noGrp="1"/>
          </p:cNvSpPr>
          <p:nvPr>
            <p:ph idx="1"/>
          </p:nvPr>
        </p:nvSpPr>
        <p:spPr>
          <a:xfrm>
            <a:off x="791935" y="1918938"/>
            <a:ext cx="8537483" cy="4909126"/>
          </a:xfrm>
        </p:spPr>
        <p:txBody>
          <a:bodyPr>
            <a:normAutofit fontScale="70000" lnSpcReduction="20000"/>
          </a:bodyPr>
          <a:lstStyle/>
          <a:p>
            <a:r>
              <a:rPr lang="uk-UA" b="1" noProof="0" dirty="0">
                <a:solidFill>
                  <a:srgbClr val="002060"/>
                </a:solidFill>
              </a:rPr>
              <a:t>Зацікавленість світової громадськості викликав </a:t>
            </a:r>
            <a:r>
              <a:rPr lang="uk-UA" noProof="0" dirty="0">
                <a:solidFill>
                  <a:srgbClr val="002060"/>
                </a:solidFill>
              </a:rPr>
              <a:t>один із останніх проектів «Синя економіка» (</a:t>
            </a:r>
            <a:r>
              <a:rPr lang="uk-UA" noProof="0" dirty="0" err="1">
                <a:solidFill>
                  <a:srgbClr val="002060"/>
                </a:solidFill>
              </a:rPr>
              <a:t>Гюнтер</a:t>
            </a:r>
            <a:r>
              <a:rPr lang="uk-UA" noProof="0" dirty="0">
                <a:solidFill>
                  <a:srgbClr val="002060"/>
                </a:solidFill>
              </a:rPr>
              <a:t> Паулі).</a:t>
            </a:r>
          </a:p>
          <a:p>
            <a:r>
              <a:rPr lang="uk-UA" b="1" noProof="0" dirty="0">
                <a:solidFill>
                  <a:srgbClr val="002060"/>
                </a:solidFill>
              </a:rPr>
              <a:t>Він спрямований на те, </a:t>
            </a:r>
            <a:r>
              <a:rPr lang="uk-UA" noProof="0" dirty="0">
                <a:solidFill>
                  <a:srgbClr val="002060"/>
                </a:solidFill>
              </a:rPr>
              <a:t>щоб знайти сто кращих технологій, які підказує сама природа.</a:t>
            </a:r>
          </a:p>
          <a:p>
            <a:r>
              <a:rPr lang="uk-UA" b="1" noProof="0" dirty="0">
                <a:solidFill>
                  <a:srgbClr val="002060"/>
                </a:solidFill>
              </a:rPr>
              <a:t>Вчений переконаний, </a:t>
            </a:r>
            <a:r>
              <a:rPr lang="uk-UA" noProof="0" dirty="0">
                <a:solidFill>
                  <a:srgbClr val="002060"/>
                </a:solidFill>
              </a:rPr>
              <a:t>що за допомогою інновацій можна допомогти вирватися з бідності 40 мільйонам фермерів.</a:t>
            </a:r>
          </a:p>
          <a:p>
            <a:r>
              <a:rPr lang="uk-UA" b="1" noProof="0" dirty="0">
                <a:solidFill>
                  <a:srgbClr val="002060"/>
                </a:solidFill>
              </a:rPr>
              <a:t>Досить перспективною справою він вважає </a:t>
            </a:r>
            <a:r>
              <a:rPr lang="uk-UA" noProof="0" dirty="0">
                <a:solidFill>
                  <a:srgbClr val="002060"/>
                </a:solidFill>
              </a:rPr>
              <a:t>також виробництво титанової сталі з органічних матеріалів. У цьому разі не треба витрачати велику кількість енергії на транспортування і виплавку залізної руди. Більше того, плантації тутового дерева допоможуть відновлювати безплідні землі і освоювати пустелі.</a:t>
            </a:r>
          </a:p>
          <a:p>
            <a:r>
              <a:rPr lang="uk-UA" b="1" noProof="0" dirty="0">
                <a:solidFill>
                  <a:srgbClr val="002060"/>
                </a:solidFill>
              </a:rPr>
              <a:t>Автор пропонує </a:t>
            </a:r>
            <a:r>
              <a:rPr lang="uk-UA" noProof="0" dirty="0">
                <a:solidFill>
                  <a:srgbClr val="002060"/>
                </a:solidFill>
              </a:rPr>
              <a:t>застосування природних способів уникнення пожеж, методологію використання шовку в медицині, технології отримання електроенергії за рахунок різниці температур, новітні засоби пом’якшення змін клімату.</a:t>
            </a:r>
          </a:p>
          <a:p>
            <a:r>
              <a:rPr lang="uk-UA" b="1" noProof="0" dirty="0">
                <a:solidFill>
                  <a:srgbClr val="002060"/>
                </a:solidFill>
              </a:rPr>
              <a:t>«Синя» економіка </a:t>
            </a:r>
            <a:r>
              <a:rPr lang="uk-UA" noProof="0" dirty="0">
                <a:solidFill>
                  <a:srgbClr val="002060"/>
                </a:solidFill>
              </a:rPr>
              <a:t>пропонує вельми прості й дешеві рішення в умовах обмежених ресурсів, не завдаючи шкоди довкіллю.</a:t>
            </a:r>
          </a:p>
          <a:p>
            <a:r>
              <a:rPr lang="uk-UA" b="1" noProof="0" dirty="0">
                <a:solidFill>
                  <a:srgbClr val="002060"/>
                </a:solidFill>
              </a:rPr>
              <a:t>Мета синьої економіки </a:t>
            </a:r>
            <a:r>
              <a:rPr lang="uk-UA" noProof="0" dirty="0">
                <a:solidFill>
                  <a:srgbClr val="002060"/>
                </a:solidFill>
              </a:rPr>
              <a:t>знайти інноваційні рішення, безпечні для довкілля і суспільства.</a:t>
            </a:r>
          </a:p>
          <a:p>
            <a:endParaRPr lang="uk-UA" noProof="0" dirty="0">
              <a:solidFill>
                <a:srgbClr val="002060"/>
              </a:solidFill>
            </a:endParaRPr>
          </a:p>
        </p:txBody>
      </p:sp>
      <p:pic>
        <p:nvPicPr>
          <p:cNvPr id="4" name="Picture 4" descr="Синяя экономика - The Blue Economy - Википедия"/>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4532" y="3429000"/>
            <a:ext cx="2464665" cy="3080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Google Shape;324;p41"/>
          <p:cNvSpPr/>
          <p:nvPr/>
        </p:nvSpPr>
        <p:spPr>
          <a:xfrm>
            <a:off x="7480543" y="-821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extLst>
      <p:ext uri="{BB962C8B-B14F-4D97-AF65-F5344CB8AC3E}">
        <p14:creationId xmlns:p14="http://schemas.microsoft.com/office/powerpoint/2010/main" val="152059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7" name="Google Shape;347;p44"/>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46" name="Google Shape;346;p44"/>
          <p:cNvSpPr/>
          <p:nvPr/>
        </p:nvSpPr>
        <p:spPr>
          <a:xfrm>
            <a:off x="7268270" y="6527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48" name="Google Shape;348;p44"/>
          <p:cNvSpPr txBox="1"/>
          <p:nvPr/>
        </p:nvSpPr>
        <p:spPr>
          <a:xfrm>
            <a:off x="3184072" y="1491521"/>
            <a:ext cx="8059737" cy="5366479"/>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rgbClr val="86D1D8"/>
              </a:buClr>
              <a:buSzPts val="1600"/>
              <a:buFont typeface="Noto Sans Symbols"/>
              <a:buChar char="►"/>
            </a:pPr>
            <a:r>
              <a:rPr lang="uk-UA" sz="2000" b="0" i="0" dirty="0" err="1">
                <a:solidFill>
                  <a:srgbClr val="002060"/>
                </a:solidFill>
                <a:latin typeface="Century Gothic"/>
                <a:ea typeface="Century Gothic"/>
                <a:cs typeface="Century Gothic"/>
                <a:sym typeface="Century Gothic"/>
              </a:rPr>
              <a:t>Дж</a:t>
            </a:r>
            <a:r>
              <a:rPr lang="uk-UA" sz="2000" b="0" i="0" dirty="0">
                <a:solidFill>
                  <a:srgbClr val="002060"/>
                </a:solidFill>
                <a:latin typeface="Century Gothic"/>
                <a:ea typeface="Century Gothic"/>
                <a:cs typeface="Century Gothic"/>
                <a:sym typeface="Century Gothic"/>
              </a:rPr>
              <a:t>. </a:t>
            </a:r>
            <a:r>
              <a:rPr lang="uk-UA" sz="2000" b="0" i="0" dirty="0" err="1">
                <a:solidFill>
                  <a:srgbClr val="002060"/>
                </a:solidFill>
                <a:latin typeface="Century Gothic"/>
                <a:ea typeface="Century Gothic"/>
                <a:cs typeface="Century Gothic"/>
                <a:sym typeface="Century Gothic"/>
              </a:rPr>
              <a:t>Стігліц</a:t>
            </a:r>
            <a:r>
              <a:rPr lang="uk-UA" sz="2000" b="0" i="0" dirty="0">
                <a:solidFill>
                  <a:srgbClr val="002060"/>
                </a:solidFill>
                <a:latin typeface="Century Gothic"/>
                <a:ea typeface="Century Gothic"/>
                <a:cs typeface="Century Gothic"/>
                <a:sym typeface="Century Gothic"/>
              </a:rPr>
              <a:t>, колишній Головний економіст Світового банку (1997-2000): </a:t>
            </a:r>
          </a:p>
          <a:p>
            <a:pPr marL="342900" marR="0" lvl="0" indent="-342900" algn="just" rtl="0">
              <a:spcBef>
                <a:spcPts val="0"/>
              </a:spcBef>
              <a:spcAft>
                <a:spcPts val="0"/>
              </a:spcAft>
              <a:buClr>
                <a:srgbClr val="86D1D8"/>
              </a:buClr>
              <a:buSzPts val="1600"/>
              <a:buFont typeface="Noto Sans Symbols"/>
              <a:buChar char="►"/>
            </a:pPr>
            <a:endParaRPr lang="uk-UA" sz="2000" dirty="0">
              <a:solidFill>
                <a:srgbClr val="002060"/>
              </a:solidFill>
              <a:latin typeface="Century Gothic"/>
              <a:ea typeface="Century Gothic"/>
              <a:cs typeface="Century Gothic"/>
              <a:sym typeface="Century Gothic"/>
            </a:endParaRPr>
          </a:p>
          <a:p>
            <a:pPr marL="342900" marR="0" lvl="0" indent="-342900" algn="just" rtl="0">
              <a:spcBef>
                <a:spcPts val="0"/>
              </a:spcBef>
              <a:spcAft>
                <a:spcPts val="0"/>
              </a:spcAft>
              <a:buClr>
                <a:srgbClr val="86D1D8"/>
              </a:buClr>
              <a:buSzPts val="1600"/>
              <a:buFont typeface="Noto Sans Symbols"/>
              <a:buChar char="►"/>
            </a:pPr>
            <a:r>
              <a:rPr lang="uk-UA" sz="2000" b="0" i="0" dirty="0">
                <a:solidFill>
                  <a:srgbClr val="002060"/>
                </a:solidFill>
                <a:latin typeface="Century Gothic"/>
                <a:ea typeface="Century Gothic"/>
                <a:cs typeface="Century Gothic"/>
                <a:sym typeface="Century Gothic"/>
              </a:rPr>
              <a:t>“</a:t>
            </a:r>
            <a:r>
              <a:rPr lang="uk-UA" sz="2000" b="0" i="1" dirty="0">
                <a:solidFill>
                  <a:srgbClr val="002060"/>
                </a:solidFill>
                <a:latin typeface="Calibri" panose="020F0502020204030204" pitchFamily="34" charset="0"/>
                <a:ea typeface="Century Gothic"/>
                <a:cs typeface="Calibri" panose="020F0502020204030204" pitchFamily="34" charset="0"/>
                <a:sym typeface="Century Gothic"/>
              </a:rPr>
              <a:t>я переконався, що передові індустріальні країни, через міжнародні організації, такі як (МВФ), (СОТ) і Світовий банк не тільки не робили всього, що могли, аби допомогти країнам, що розвиваються, але іноді ускладнювали їхнє життя. Програми МВФ явно погіршили кризу в Східній Азії, і «шокова терапія», яку вони застосували до колишнього Радянського Союзу та його супутників, відіграла важливу роль у невдачах їхнього переходу… У зв’язку з чим не лише ставиться під сумнів обґрунтованість загальних тверджень про ефективність ринку, але й про деякі фундаментальні переконання, що лежать в основі глобалізації, наприклад, про те, що вільна торгівля обов’язково підвищує добробут</a:t>
            </a:r>
            <a:r>
              <a:rPr lang="uk-UA" sz="2000" b="0" i="0" dirty="0">
                <a:solidFill>
                  <a:srgbClr val="002060"/>
                </a:solidFill>
                <a:latin typeface="Century Gothic"/>
                <a:ea typeface="Century Gothic"/>
                <a:cs typeface="Century Gothic"/>
                <a:sym typeface="Century Gothic"/>
              </a:rPr>
              <a:t>”.</a:t>
            </a:r>
            <a:endParaRPr lang="uk-UA" dirty="0">
              <a:solidFill>
                <a:srgbClr val="002060"/>
              </a:solidFill>
            </a:endParaRPr>
          </a:p>
          <a:p>
            <a:pPr marL="342900" marR="0" lvl="0" indent="-231140" algn="just" rtl="0">
              <a:spcBef>
                <a:spcPts val="1000"/>
              </a:spcBef>
              <a:spcAft>
                <a:spcPts val="0"/>
              </a:spcAft>
              <a:buClr>
                <a:srgbClr val="86D1D8"/>
              </a:buClr>
              <a:buSzPts val="1760"/>
              <a:buFont typeface="Noto Sans Symbols"/>
              <a:buNone/>
            </a:pPr>
            <a:endParaRPr lang="uk-UA" sz="2200" b="0" i="0" dirty="0">
              <a:solidFill>
                <a:srgbClr val="002060"/>
              </a:solidFill>
              <a:latin typeface="Times New Roman"/>
              <a:ea typeface="Times New Roman"/>
              <a:cs typeface="Times New Roman"/>
              <a:sym typeface="Times New Roman"/>
            </a:endParaRPr>
          </a:p>
        </p:txBody>
      </p:sp>
      <p:sp>
        <p:nvSpPr>
          <p:cNvPr id="349" name="Google Shape;349;p44"/>
          <p:cNvSpPr/>
          <p:nvPr/>
        </p:nvSpPr>
        <p:spPr>
          <a:xfrm>
            <a:off x="1395252" y="5648514"/>
            <a:ext cx="194001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dirty="0">
                <a:solidFill>
                  <a:schemeClr val="tx1"/>
                </a:solidFill>
                <a:latin typeface="Century Gothic"/>
                <a:ea typeface="Century Gothic"/>
                <a:cs typeface="Century Gothic"/>
                <a:sym typeface="Century Gothic"/>
              </a:rPr>
              <a:t>Джозеф </a:t>
            </a:r>
            <a:r>
              <a:rPr lang="ru-RU" sz="1800" b="1" dirty="0" err="1">
                <a:solidFill>
                  <a:schemeClr val="tx1"/>
                </a:solidFill>
                <a:latin typeface="Century Gothic"/>
                <a:ea typeface="Century Gothic"/>
                <a:cs typeface="Century Gothic"/>
                <a:sym typeface="Century Gothic"/>
              </a:rPr>
              <a:t>Стігліц</a:t>
            </a:r>
            <a:endParaRPr sz="1800" dirty="0">
              <a:solidFill>
                <a:schemeClr val="tx1"/>
              </a:solidFill>
              <a:latin typeface="Century Gothic"/>
              <a:ea typeface="Century Gothic"/>
              <a:cs typeface="Century Gothic"/>
              <a:sym typeface="Century Gothic"/>
            </a:endParaRPr>
          </a:p>
        </p:txBody>
      </p:sp>
      <p:pic>
        <p:nvPicPr>
          <p:cNvPr id="350" name="Google Shape;350;p44" descr="C:\Users\Lida\Desktop\800px-Joseph_E._Stiglitz,_2019_(cropped).jpg"/>
          <p:cNvPicPr preferRelativeResize="0"/>
          <p:nvPr/>
        </p:nvPicPr>
        <p:blipFill rotWithShape="1">
          <a:blip r:embed="rId3">
            <a:alphaModFix/>
          </a:blip>
          <a:srcRect/>
          <a:stretch/>
        </p:blipFill>
        <p:spPr>
          <a:xfrm>
            <a:off x="646113" y="2052003"/>
            <a:ext cx="2421375" cy="34844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7" name="Google Shape;357;p4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55" name="Google Shape;355;p45"/>
          <p:cNvSpPr txBox="1">
            <a:spLocks noGrp="1"/>
          </p:cNvSpPr>
          <p:nvPr>
            <p:ph idx="1"/>
          </p:nvPr>
        </p:nvSpPr>
        <p:spPr>
          <a:xfrm>
            <a:off x="1103312" y="2441121"/>
            <a:ext cx="10312833" cy="2784022"/>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just" rtl="0">
              <a:lnSpc>
                <a:spcPct val="120000"/>
              </a:lnSpc>
              <a:spcBef>
                <a:spcPts val="0"/>
              </a:spcBef>
              <a:spcAft>
                <a:spcPts val="0"/>
              </a:spcAft>
              <a:buSzPts val="1600"/>
              <a:buChar char="►"/>
            </a:pPr>
            <a:r>
              <a:rPr lang="uk-UA" noProof="0" dirty="0"/>
              <a:t>Глобалізація є об'єктивним явищем, вкрай суперечливим, яке породжує безліч проблем перед людством і її важко оцінити однозначно. </a:t>
            </a:r>
          </a:p>
          <a:p>
            <a:pPr marL="342900" lvl="0" indent="-342900" algn="just" rtl="0">
              <a:lnSpc>
                <a:spcPct val="120000"/>
              </a:lnSpc>
              <a:spcBef>
                <a:spcPts val="1000"/>
              </a:spcBef>
              <a:spcAft>
                <a:spcPts val="0"/>
              </a:spcAft>
              <a:buSzPts val="1600"/>
              <a:buChar char="►"/>
            </a:pPr>
            <a:r>
              <a:rPr lang="uk-UA" noProof="0" dirty="0"/>
              <a:t>З одного боку глобалізація надає широкі можливості для мільйонів людей у світі, з іншого – викликає загострення глобальних проблем, посилення розриву між технологічно і економічно розвиненими та відсталими країнами, збільшення міграційних потоків з країн, що розвиваються, посилення в житті конкуренції і нестабільності. Як наслідок – поява в світі </a:t>
            </a:r>
            <a:r>
              <a:rPr lang="uk-UA" noProof="0" dirty="0" err="1"/>
              <a:t>антиглобалістського</a:t>
            </a:r>
            <a:r>
              <a:rPr lang="uk-UA" noProof="0" dirty="0"/>
              <a:t> руху.</a:t>
            </a:r>
          </a:p>
          <a:p>
            <a:pPr marL="342900" lvl="0" indent="-241300" algn="l" rtl="0">
              <a:lnSpc>
                <a:spcPct val="120000"/>
              </a:lnSpc>
              <a:spcBef>
                <a:spcPts val="1000"/>
              </a:spcBef>
              <a:spcAft>
                <a:spcPts val="0"/>
              </a:spcAft>
              <a:buSzPts val="1600"/>
              <a:buNone/>
            </a:pPr>
            <a:endParaRPr lang="uk-UA" noProof="0" dirty="0"/>
          </a:p>
        </p:txBody>
      </p:sp>
      <p:sp>
        <p:nvSpPr>
          <p:cNvPr id="356" name="Google Shape;356;p45"/>
          <p:cNvSpPr/>
          <p:nvPr/>
        </p:nvSpPr>
        <p:spPr>
          <a:xfrm>
            <a:off x="7398899" y="122419"/>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58" name="Google Shape;358;p45"/>
          <p:cNvSpPr/>
          <p:nvPr/>
        </p:nvSpPr>
        <p:spPr>
          <a:xfrm>
            <a:off x="1221299" y="5298754"/>
            <a:ext cx="10076858" cy="923330"/>
          </a:xfrm>
          <a:prstGeom prst="rect">
            <a:avLst/>
          </a:prstGeom>
          <a:noFill/>
          <a:ln>
            <a:noFill/>
          </a:ln>
        </p:spPr>
        <p:txBody>
          <a:bodyPr spcFirstLastPara="1" wrap="square" lIns="91425" tIns="45700" rIns="91425" bIns="45700" anchor="t" anchorCtr="0">
            <a:noAutofit/>
          </a:bodyPr>
          <a:lstStyle/>
          <a:p>
            <a:pPr marL="0" marR="0" lvl="0" indent="107950" algn="just" rtl="0">
              <a:spcBef>
                <a:spcPts val="0"/>
              </a:spcBef>
              <a:spcAft>
                <a:spcPts val="0"/>
              </a:spcAft>
              <a:buNone/>
            </a:pPr>
            <a:r>
              <a:rPr lang="uk-UA" sz="1800" b="1" i="1" dirty="0">
                <a:solidFill>
                  <a:srgbClr val="FFC000"/>
                </a:solidFill>
                <a:latin typeface="Times New Roman"/>
                <a:ea typeface="Times New Roman"/>
                <a:cs typeface="Times New Roman"/>
                <a:sym typeface="Times New Roman"/>
              </a:rPr>
              <a:t>Глобалізація</a:t>
            </a:r>
            <a:r>
              <a:rPr lang="uk-UA" sz="1800" dirty="0">
                <a:solidFill>
                  <a:srgbClr val="FFC000"/>
                </a:solidFill>
                <a:latin typeface="Times New Roman"/>
                <a:ea typeface="Times New Roman"/>
                <a:cs typeface="Times New Roman"/>
                <a:sym typeface="Times New Roman"/>
              </a:rPr>
              <a:t> – об’єктивні процеси </a:t>
            </a:r>
            <a:r>
              <a:rPr lang="uk-UA" sz="1800" dirty="0" err="1">
                <a:solidFill>
                  <a:srgbClr val="FFC000"/>
                </a:solidFill>
                <a:latin typeface="Times New Roman"/>
                <a:ea typeface="Times New Roman"/>
                <a:cs typeface="Times New Roman"/>
                <a:sym typeface="Times New Roman"/>
              </a:rPr>
              <a:t>загальноцивілізаційного</a:t>
            </a:r>
            <a:r>
              <a:rPr lang="uk-UA" sz="1800" dirty="0">
                <a:solidFill>
                  <a:srgbClr val="FFC000"/>
                </a:solidFill>
                <a:latin typeface="Times New Roman"/>
                <a:ea typeface="Times New Roman"/>
                <a:cs typeface="Times New Roman"/>
                <a:sym typeface="Times New Roman"/>
              </a:rPr>
              <a:t> розвитку, які визначають взаємозалежність і цілісність світу в усіх сферах суспільного життя, підкреслюють спільність історичної долі людства. </a:t>
            </a:r>
            <a:endParaRPr lang="uk-U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6"/>
          <p:cNvSpPr/>
          <p:nvPr/>
        </p:nvSpPr>
        <p:spPr>
          <a:xfrm>
            <a:off x="7447885" y="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64" name="Google Shape;364;p4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65" name="Google Shape;365;p46"/>
          <p:cNvSpPr txBox="1">
            <a:spLocks noGrp="1"/>
          </p:cNvSpPr>
          <p:nvPr>
            <p:ph idx="1"/>
          </p:nvPr>
        </p:nvSpPr>
        <p:spPr>
          <a:xfrm>
            <a:off x="4357685" y="2506436"/>
            <a:ext cx="6972923" cy="3994397"/>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uk-UA" sz="2000" noProof="0" dirty="0"/>
              <a:t>Світ-система - це соціальна система, що має власні межі, структуру, правила легітимації та узгодженості. Вона існує за рахунок конфліктуючих сил, напруженість яких утримує їх разом. На думку вченого, індустріальні суспільства та країни третього світу виникають як різні елементи глобального процесу розвитку. Його «світ-система» являє собою «світ-економіки» у вигляді спільнот, об’єднаних між собою тісними економічними зв’язками. І хоча ці спільноти можуть виступати як певні одиниці, що еволюціонують, вони не являють собою єдиного політичного утворення. </a:t>
            </a:r>
            <a:endParaRPr lang="uk-UA" noProof="0" dirty="0"/>
          </a:p>
          <a:p>
            <a:pPr marL="342900" lvl="0" indent="-231140" algn="just" rtl="0">
              <a:spcBef>
                <a:spcPts val="1000"/>
              </a:spcBef>
              <a:spcAft>
                <a:spcPts val="0"/>
              </a:spcAft>
              <a:buSzPts val="1760"/>
              <a:buNone/>
            </a:pPr>
            <a:endParaRPr lang="uk-UA" sz="2200" noProof="0" dirty="0">
              <a:latin typeface="Times New Roman"/>
              <a:ea typeface="Times New Roman"/>
              <a:cs typeface="Times New Roman"/>
              <a:sym typeface="Times New Roman"/>
            </a:endParaRPr>
          </a:p>
        </p:txBody>
      </p:sp>
      <p:pic>
        <p:nvPicPr>
          <p:cNvPr id="366" name="Google Shape;366;p46" descr="C:\Users\Lida\Desktop\Immanuel_Wallerstein.2008.jpg"/>
          <p:cNvPicPr preferRelativeResize="0"/>
          <p:nvPr/>
        </p:nvPicPr>
        <p:blipFill rotWithShape="1">
          <a:blip r:embed="rId3">
            <a:alphaModFix/>
          </a:blip>
          <a:srcRect/>
          <a:stretch/>
        </p:blipFill>
        <p:spPr>
          <a:xfrm>
            <a:off x="1285852" y="1571612"/>
            <a:ext cx="2809878" cy="3889380"/>
          </a:xfrm>
          <a:prstGeom prst="rect">
            <a:avLst/>
          </a:prstGeom>
          <a:noFill/>
          <a:ln>
            <a:noFill/>
          </a:ln>
        </p:spPr>
      </p:pic>
      <p:sp>
        <p:nvSpPr>
          <p:cNvPr id="367" name="Google Shape;367;p46"/>
          <p:cNvSpPr/>
          <p:nvPr/>
        </p:nvSpPr>
        <p:spPr>
          <a:xfrm>
            <a:off x="1295402" y="5454438"/>
            <a:ext cx="2809878" cy="589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dirty="0" err="1">
                <a:solidFill>
                  <a:schemeClr val="tx1"/>
                </a:solidFill>
                <a:latin typeface="Century Gothic"/>
                <a:ea typeface="Century Gothic"/>
                <a:cs typeface="Century Gothic"/>
                <a:sym typeface="Century Gothic"/>
              </a:rPr>
              <a:t>Іммануїл</a:t>
            </a:r>
            <a:r>
              <a:rPr lang="ru-RU" sz="1800" b="1" dirty="0">
                <a:solidFill>
                  <a:schemeClr val="tx1"/>
                </a:solidFill>
                <a:latin typeface="Century Gothic"/>
                <a:ea typeface="Century Gothic"/>
                <a:cs typeface="Century Gothic"/>
                <a:sym typeface="Century Gothic"/>
              </a:rPr>
              <a:t> </a:t>
            </a:r>
            <a:r>
              <a:rPr lang="ru-RU" sz="1800" b="1" dirty="0" err="1">
                <a:solidFill>
                  <a:schemeClr val="tx1"/>
                </a:solidFill>
                <a:latin typeface="Century Gothic"/>
                <a:ea typeface="Century Gothic"/>
                <a:cs typeface="Century Gothic"/>
                <a:sym typeface="Century Gothic"/>
              </a:rPr>
              <a:t>Валлерстайн</a:t>
            </a:r>
            <a:endParaRPr sz="1800" b="1" dirty="0">
              <a:solidFill>
                <a:schemeClr val="tx1"/>
              </a:solidFill>
              <a:latin typeface="Century Gothic"/>
              <a:ea typeface="Century Gothic"/>
              <a:cs typeface="Century Gothic"/>
              <a:sym typeface="Century Gothic"/>
            </a:endParaRPr>
          </a:p>
          <a:p>
            <a:pPr marL="0" marR="0" lvl="0" indent="0" algn="l" rtl="0">
              <a:spcBef>
                <a:spcPts val="0"/>
              </a:spcBef>
              <a:spcAft>
                <a:spcPts val="0"/>
              </a:spcAft>
              <a:buNone/>
            </a:pPr>
            <a:r>
              <a:rPr lang="ru-RU" sz="1800" dirty="0">
                <a:solidFill>
                  <a:schemeClr val="tx1"/>
                </a:solidFill>
                <a:latin typeface="Century Gothic"/>
                <a:ea typeface="Century Gothic"/>
                <a:cs typeface="Century Gothic"/>
                <a:sym typeface="Century Gothic"/>
              </a:rPr>
              <a:t>1930-2019 </a:t>
            </a:r>
            <a:endParaRP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uk-UA" b="1" noProof="0" dirty="0"/>
              <a:t>Література. </a:t>
            </a:r>
            <a:br>
              <a:rPr lang="uk-UA" noProof="0" dirty="0"/>
            </a:br>
            <a:r>
              <a:rPr lang="uk-UA" b="1" noProof="0" dirty="0"/>
              <a:t>Основна</a:t>
            </a:r>
            <a:r>
              <a:rPr lang="uk-UA" noProof="0" dirty="0"/>
              <a:t>: </a:t>
            </a:r>
            <a:br>
              <a:rPr lang="uk-UA" noProof="0" dirty="0"/>
            </a:br>
            <a:endParaRPr lang="uk-UA" noProof="0" dirty="0"/>
          </a:p>
        </p:txBody>
      </p:sp>
      <p:sp>
        <p:nvSpPr>
          <p:cNvPr id="163" name="Google Shape;163;p21"/>
          <p:cNvSpPr txBox="1">
            <a:spLocks noGrp="1"/>
          </p:cNvSpPr>
          <p:nvPr>
            <p:ph idx="1"/>
          </p:nvPr>
        </p:nvSpPr>
        <p:spPr>
          <a:xfrm>
            <a:off x="673799" y="2439834"/>
            <a:ext cx="10870501" cy="3879322"/>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SzPct val="80000"/>
              <a:buChar char="►"/>
            </a:pPr>
            <a:r>
              <a:rPr lang="uk-UA" noProof="0" dirty="0"/>
              <a:t>ПРАКТИКУМ З ФІЛОСОФІЇ: </a:t>
            </a:r>
            <a:r>
              <a:rPr lang="uk-UA" noProof="0" dirty="0" err="1"/>
              <a:t>Навч</a:t>
            </a:r>
            <a:r>
              <a:rPr lang="uk-UA" noProof="0" dirty="0"/>
              <a:t>. </a:t>
            </a:r>
            <a:r>
              <a:rPr lang="uk-UA" noProof="0" dirty="0" err="1"/>
              <a:t>посібн</a:t>
            </a:r>
            <a:r>
              <a:rPr lang="uk-UA" noProof="0" dirty="0"/>
              <a:t>. / </a:t>
            </a:r>
            <a:r>
              <a:rPr lang="uk-UA" noProof="0" dirty="0" err="1"/>
              <a:t>Л.Г.Дротянко</a:t>
            </a:r>
            <a:r>
              <a:rPr lang="uk-UA" noProof="0" dirty="0"/>
              <a:t>, </a:t>
            </a:r>
            <a:r>
              <a:rPr lang="uk-UA" noProof="0" dirty="0" err="1"/>
              <a:t>О.А.Матюхіна</a:t>
            </a:r>
            <a:r>
              <a:rPr lang="uk-UA" noProof="0" dirty="0"/>
              <a:t>, </a:t>
            </a:r>
            <a:r>
              <a:rPr lang="uk-UA" noProof="0" dirty="0" err="1"/>
              <a:t>В.Г.Вдовиченко</a:t>
            </a:r>
            <a:r>
              <a:rPr lang="uk-UA" noProof="0" dirty="0"/>
              <a:t> та ін. – К.: Книжкове видавництво НАУ, 2006. – С.217-231.</a:t>
            </a:r>
          </a:p>
          <a:p>
            <a:pPr marL="342900" lvl="0" indent="-342900" algn="l" rtl="0">
              <a:spcBef>
                <a:spcPts val="1000"/>
              </a:spcBef>
              <a:spcAft>
                <a:spcPts val="0"/>
              </a:spcAft>
              <a:buSzPct val="80000"/>
              <a:buChar char="►"/>
            </a:pPr>
            <a:r>
              <a:rPr lang="uk-UA" noProof="0" dirty="0"/>
              <a:t>ЛУК’ЯНЕЦЬ В.С., Соболь О.М. Філософський постмодернізм. – К.: Абрис, 1998. – 352 с.</a:t>
            </a:r>
          </a:p>
          <a:p>
            <a:pPr marL="342900" lvl="0" indent="-342900" algn="l" rtl="0">
              <a:spcBef>
                <a:spcPts val="1000"/>
              </a:spcBef>
              <a:spcAft>
                <a:spcPts val="0"/>
              </a:spcAft>
              <a:buSzPct val="80000"/>
              <a:buChar char="►"/>
            </a:pPr>
            <a:r>
              <a:rPr lang="uk-UA" noProof="0" dirty="0"/>
              <a:t>Філософія. Хрестоматія / Під ред. Л.Г. Дротянко, О.А. </a:t>
            </a:r>
            <a:r>
              <a:rPr lang="uk-UA" noProof="0" dirty="0" err="1"/>
              <a:t>Матюхіної</a:t>
            </a:r>
            <a:r>
              <a:rPr lang="uk-UA" noProof="0" dirty="0"/>
              <a:t>, В.І. Онопрієнка. – К.: Вид-во Національного авіаційного університету, 2009. – 244 с.</a:t>
            </a:r>
          </a:p>
          <a:p>
            <a:pPr marL="342900" lvl="0" indent="-342900" algn="l" rtl="0">
              <a:spcBef>
                <a:spcPts val="1000"/>
              </a:spcBef>
              <a:spcAft>
                <a:spcPts val="0"/>
              </a:spcAft>
              <a:buSzPct val="80000"/>
              <a:buChar char="►"/>
            </a:pPr>
            <a:r>
              <a:rPr lang="uk-UA" noProof="0" dirty="0"/>
              <a:t>Філософія: Підручник /За ред. Л.Г. Дротянко, В.І. Онопрієнко, О.А. </a:t>
            </a:r>
            <a:r>
              <a:rPr lang="uk-UA" noProof="0" dirty="0" err="1"/>
              <a:t>Матюхіної</a:t>
            </a:r>
            <a:r>
              <a:rPr lang="uk-UA" noProof="0" dirty="0"/>
              <a:t>. –  К.: НАУ, 2012. – 348 с.</a:t>
            </a:r>
          </a:p>
          <a:p>
            <a:pPr marL="342900" lvl="0" indent="-342900" algn="l" rtl="0">
              <a:spcBef>
                <a:spcPts val="1000"/>
              </a:spcBef>
              <a:spcAft>
                <a:spcPts val="0"/>
              </a:spcAft>
              <a:buSzPct val="80000"/>
              <a:buChar char="►"/>
            </a:pPr>
            <a:r>
              <a:rPr lang="uk-UA" noProof="0" dirty="0"/>
              <a:t>Андрущенко В. Соціальна філософія. Історія, теорія, методологія: Підручник / В. Андрущенко, Л. </a:t>
            </a:r>
            <a:r>
              <a:rPr lang="uk-UA" noProof="0" dirty="0" err="1"/>
              <a:t>Губерський</a:t>
            </a:r>
            <a:r>
              <a:rPr lang="uk-UA" noProof="0" dirty="0"/>
              <a:t>, М. Михальченко. – К.: Генеза, 2006. – 656 с.</a:t>
            </a:r>
          </a:p>
          <a:p>
            <a:pPr marL="342900" lvl="0" indent="-342900" algn="l" rtl="0">
              <a:spcBef>
                <a:spcPts val="1000"/>
              </a:spcBef>
              <a:spcAft>
                <a:spcPts val="0"/>
              </a:spcAft>
              <a:buSzPct val="80000"/>
              <a:buChar char="►"/>
            </a:pPr>
            <a:r>
              <a:rPr lang="uk-UA" noProof="0" dirty="0"/>
              <a:t>Кононенко О.Ю. Актуальні проблеми сталого розвитку: навчально-методичний посібник / О.Ю. Кононенко. –К.: ДП «</a:t>
            </a:r>
            <a:r>
              <a:rPr lang="uk-UA" noProof="0" dirty="0" err="1"/>
              <a:t>Прінт</a:t>
            </a:r>
            <a:r>
              <a:rPr lang="uk-UA" noProof="0" dirty="0"/>
              <a:t> сервіс», 2016. –109 с.</a:t>
            </a:r>
          </a:p>
          <a:p>
            <a:pPr marL="342900" lvl="0" indent="-342900" algn="l" rtl="0">
              <a:spcBef>
                <a:spcPts val="1000"/>
              </a:spcBef>
              <a:spcAft>
                <a:spcPts val="0"/>
              </a:spcAft>
              <a:buSzPct val="80000"/>
              <a:buChar char="►"/>
            </a:pPr>
            <a:r>
              <a:rPr lang="uk-UA" noProof="0" dirty="0"/>
              <a:t>Філософія: Підручник /За ред. Л.Г. Дротянко, В.І. Онопрієнко, О.А. </a:t>
            </a:r>
            <a:r>
              <a:rPr lang="uk-UA" noProof="0" dirty="0" err="1"/>
              <a:t>Матюхіної</a:t>
            </a:r>
            <a:r>
              <a:rPr lang="uk-UA" noProof="0" dirty="0"/>
              <a:t>. –  К.: НАУ, 2012. – 348 с.</a:t>
            </a:r>
          </a:p>
          <a:p>
            <a:pPr marL="342900" lvl="0" indent="-342900" algn="l" rtl="0">
              <a:spcBef>
                <a:spcPts val="1000"/>
              </a:spcBef>
              <a:spcAft>
                <a:spcPts val="0"/>
              </a:spcAft>
              <a:buSzPct val="80000"/>
              <a:buChar char="►"/>
            </a:pPr>
            <a:r>
              <a:rPr lang="uk-UA" noProof="0" dirty="0"/>
              <a:t>ФІЛОСОФІЯ: Підручник /І.В. Бичко, І.В. Бойченко, ін. - К., 2001. – Розділи 4,5.</a:t>
            </a:r>
          </a:p>
          <a:p>
            <a:pPr marL="342900" lvl="0" indent="-342900" algn="l" rtl="0">
              <a:spcBef>
                <a:spcPts val="1000"/>
              </a:spcBef>
              <a:spcAft>
                <a:spcPts val="0"/>
              </a:spcAft>
              <a:buSzPct val="80000"/>
              <a:buChar char="►"/>
            </a:pPr>
            <a:r>
              <a:rPr lang="uk-UA" noProof="0" dirty="0"/>
              <a:t>ФІЛОСОФІЯ: Посібник для студентів вищих навчальних закладів /</a:t>
            </a:r>
            <a:r>
              <a:rPr lang="uk-UA" noProof="0" dirty="0" err="1"/>
              <a:t>Причепій</a:t>
            </a:r>
            <a:r>
              <a:rPr lang="uk-UA" noProof="0" dirty="0"/>
              <a:t> Є.М., </a:t>
            </a:r>
            <a:r>
              <a:rPr lang="uk-UA" noProof="0" dirty="0" err="1"/>
              <a:t>Черній</a:t>
            </a:r>
            <a:r>
              <a:rPr lang="uk-UA" noProof="0" dirty="0"/>
              <a:t> А.М., </a:t>
            </a:r>
            <a:r>
              <a:rPr lang="uk-UA" noProof="0" dirty="0" err="1"/>
              <a:t>Гвоздецький</a:t>
            </a:r>
            <a:r>
              <a:rPr lang="uk-UA" noProof="0" dirty="0"/>
              <a:t> В.Д., </a:t>
            </a:r>
            <a:r>
              <a:rPr lang="uk-UA" noProof="0" dirty="0" err="1"/>
              <a:t>Чекаль</a:t>
            </a:r>
            <a:r>
              <a:rPr lang="uk-UA" noProof="0" dirty="0"/>
              <a:t> Л.А. – К.: Академія, 2001. – С. 364-419.</a:t>
            </a:r>
          </a:p>
          <a:p>
            <a:pPr marL="342900" lvl="0" indent="-271780" algn="l" rtl="0">
              <a:spcBef>
                <a:spcPts val="1000"/>
              </a:spcBef>
              <a:spcAft>
                <a:spcPts val="0"/>
              </a:spcAft>
              <a:buSzPct val="80000"/>
              <a:buNone/>
            </a:pPr>
            <a:endParaRPr lang="uk-UA" noProof="0" dirty="0"/>
          </a:p>
        </p:txBody>
      </p:sp>
      <p:sp>
        <p:nvSpPr>
          <p:cNvPr id="164" name="Google Shape;164;p21"/>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7"/>
          <p:cNvSpPr/>
          <p:nvPr/>
        </p:nvSpPr>
        <p:spPr>
          <a:xfrm>
            <a:off x="7374407" y="65269"/>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73" name="Google Shape;373;p4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pic>
        <p:nvPicPr>
          <p:cNvPr id="374" name="Google Shape;374;p47" descr="C:\Users\Lida\Desktop\1280px-World_trade_map.PNG"/>
          <p:cNvPicPr preferRelativeResize="0">
            <a:picLocks noGrp="1"/>
          </p:cNvPicPr>
          <p:nvPr>
            <p:ph idx="1"/>
          </p:nvPr>
        </p:nvPicPr>
        <p:blipFill rotWithShape="1">
          <a:blip r:embed="rId3">
            <a:alphaModFix/>
          </a:blip>
          <a:srcRect/>
          <a:stretch/>
        </p:blipFill>
        <p:spPr>
          <a:xfrm>
            <a:off x="752554" y="1540844"/>
            <a:ext cx="6274482" cy="2901947"/>
          </a:xfrm>
          <a:prstGeom prst="rect">
            <a:avLst/>
          </a:prstGeom>
          <a:noFill/>
          <a:ln>
            <a:noFill/>
          </a:ln>
        </p:spPr>
      </p:pic>
      <p:sp>
        <p:nvSpPr>
          <p:cNvPr id="375" name="Google Shape;375;p47"/>
          <p:cNvSpPr/>
          <p:nvPr/>
        </p:nvSpPr>
        <p:spPr>
          <a:xfrm>
            <a:off x="4797287" y="4761090"/>
            <a:ext cx="60960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a:solidFill>
                  <a:srgbClr val="FFC000"/>
                </a:solidFill>
                <a:latin typeface="Century Gothic"/>
                <a:ea typeface="Century Gothic"/>
                <a:cs typeface="Century Gothic"/>
                <a:sym typeface="Century Gothic"/>
              </a:rPr>
              <a:t>Світова мапа країн, країни розмежовані на країни центру (синій), </a:t>
            </a:r>
            <a:endParaRPr/>
          </a:p>
          <a:p>
            <a:pPr marL="0" marR="0" lvl="0" indent="0" algn="l" rtl="0">
              <a:spcBef>
                <a:spcPts val="0"/>
              </a:spcBef>
              <a:spcAft>
                <a:spcPts val="0"/>
              </a:spcAft>
              <a:buNone/>
            </a:pPr>
            <a:r>
              <a:rPr lang="ru-RU" sz="1800">
                <a:solidFill>
                  <a:srgbClr val="FFC000"/>
                </a:solidFill>
                <a:latin typeface="Century Gothic"/>
                <a:ea typeface="Century Gothic"/>
                <a:cs typeface="Century Gothic"/>
                <a:sym typeface="Century Gothic"/>
              </a:rPr>
              <a:t>напівпериферії (фіолетовий) та </a:t>
            </a:r>
            <a:endParaRPr/>
          </a:p>
          <a:p>
            <a:pPr marL="0" marR="0" lvl="0" indent="0" algn="l" rtl="0">
              <a:spcBef>
                <a:spcPts val="0"/>
              </a:spcBef>
              <a:spcAft>
                <a:spcPts val="0"/>
              </a:spcAft>
              <a:buNone/>
            </a:pPr>
            <a:r>
              <a:rPr lang="ru-RU" sz="1800">
                <a:solidFill>
                  <a:srgbClr val="FFC000"/>
                </a:solidFill>
                <a:latin typeface="Century Gothic"/>
                <a:ea typeface="Century Gothic"/>
                <a:cs typeface="Century Gothic"/>
                <a:sym typeface="Century Gothic"/>
              </a:rPr>
              <a:t>периферії (червоний). </a:t>
            </a:r>
            <a:endParaRPr/>
          </a:p>
          <a:p>
            <a:pPr marL="0" marR="0" lvl="0" indent="0" algn="l" rtl="0">
              <a:spcBef>
                <a:spcPts val="0"/>
              </a:spcBef>
              <a:spcAft>
                <a:spcPts val="0"/>
              </a:spcAft>
              <a:buNone/>
            </a:pPr>
            <a:r>
              <a:rPr lang="ru-RU" sz="1800">
                <a:solidFill>
                  <a:srgbClr val="FFC000"/>
                </a:solidFill>
                <a:latin typeface="Century Gothic"/>
                <a:ea typeface="Century Gothic"/>
                <a:cs typeface="Century Gothic"/>
                <a:sym typeface="Century Gothic"/>
              </a:rPr>
              <a:t>За Дюнном, Каваною та Бревером (2000).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anim calcmode="lin" valueType="num">
                                      <p:cBhvr additive="base">
                                        <p:cTn id="7" dur="500"/>
                                        <p:tgtEl>
                                          <p:spTgt spid="374"/>
                                        </p:tgtEl>
                                        <p:attrNameLst>
                                          <p:attrName>ppt_w</p:attrName>
                                        </p:attrNameLst>
                                      </p:cBhvr>
                                      <p:tavLst>
                                        <p:tav tm="0">
                                          <p:val>
                                            <p:strVal val="0"/>
                                          </p:val>
                                        </p:tav>
                                        <p:tav tm="100000">
                                          <p:val>
                                            <p:strVal val="#ppt_w"/>
                                          </p:val>
                                        </p:tav>
                                      </p:tavLst>
                                    </p:anim>
                                    <p:anim calcmode="lin" valueType="num">
                                      <p:cBhvr additive="base">
                                        <p:cTn id="8" dur="500"/>
                                        <p:tgtEl>
                                          <p:spTgt spid="3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2" name="Google Shape;382;p4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80" name="Google Shape;380;p48"/>
          <p:cNvSpPr txBox="1">
            <a:spLocks noGrp="1"/>
          </p:cNvSpPr>
          <p:nvPr>
            <p:ph idx="1"/>
          </p:nvPr>
        </p:nvSpPr>
        <p:spPr>
          <a:xfrm>
            <a:off x="767442" y="2052918"/>
            <a:ext cx="6613071" cy="4195481"/>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SzPts val="1600"/>
              <a:buChar char="►"/>
            </a:pPr>
            <a:r>
              <a:rPr lang="uk-UA" noProof="0" dirty="0"/>
              <a:t>	Д. </a:t>
            </a:r>
            <a:r>
              <a:rPr lang="uk-UA" noProof="0" dirty="0" err="1"/>
              <a:t>Аджемоглу</a:t>
            </a:r>
            <a:r>
              <a:rPr lang="uk-UA" noProof="0" dirty="0"/>
              <a:t> та </a:t>
            </a:r>
            <a:r>
              <a:rPr lang="uk-UA" noProof="0" dirty="0" err="1"/>
              <a:t>Дж</a:t>
            </a:r>
            <a:r>
              <a:rPr lang="uk-UA" noProof="0" dirty="0"/>
              <a:t>. Робінсон зазначали, що у бідних країнах політична еліта робить усе, щоб блокувати саму можливість довготривалого економічного прогресу, і роблять це цілком свідомо, оскільки вважають, що тим самим реалізують власні </a:t>
            </a:r>
            <a:r>
              <a:rPr lang="uk-UA" noProof="0" dirty="0" err="1"/>
              <a:t>життєво</a:t>
            </a:r>
            <a:r>
              <a:rPr lang="uk-UA" noProof="0" dirty="0"/>
              <a:t> важливі інтереси і потреби. </a:t>
            </a:r>
            <a:endParaRPr lang="uk-UA" noProof="0" dirty="0">
              <a:latin typeface="Times New Roman"/>
              <a:ea typeface="Times New Roman"/>
              <a:cs typeface="Times New Roman"/>
              <a:sym typeface="Times New Roman"/>
            </a:endParaRPr>
          </a:p>
          <a:p>
            <a:pPr marL="342900" lvl="0" indent="-241300" algn="l" rtl="0">
              <a:spcBef>
                <a:spcPts val="1000"/>
              </a:spcBef>
              <a:spcAft>
                <a:spcPts val="0"/>
              </a:spcAft>
              <a:buSzPts val="1600"/>
              <a:buNone/>
            </a:pPr>
            <a:endParaRPr lang="uk-UA" noProof="0" dirty="0"/>
          </a:p>
        </p:txBody>
      </p:sp>
      <p:sp>
        <p:nvSpPr>
          <p:cNvPr id="381" name="Google Shape;381;p48"/>
          <p:cNvSpPr/>
          <p:nvPr/>
        </p:nvSpPr>
        <p:spPr>
          <a:xfrm>
            <a:off x="7380513" y="13852"/>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383" name="Google Shape;383;p48" descr="C:\Users\Lida\Desktop\18741339.jpg"/>
          <p:cNvPicPr preferRelativeResize="0"/>
          <p:nvPr/>
        </p:nvPicPr>
        <p:blipFill rotWithShape="1">
          <a:blip r:embed="rId3">
            <a:alphaModFix/>
          </a:blip>
          <a:srcRect l="9275" t="2586" r="3193" b="3192"/>
          <a:stretch/>
        </p:blipFill>
        <p:spPr>
          <a:xfrm>
            <a:off x="7550871" y="1480007"/>
            <a:ext cx="3386506" cy="47683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p:nvPr/>
        </p:nvSpPr>
        <p:spPr>
          <a:xfrm>
            <a:off x="7439720" y="65270"/>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89" name="Google Shape;389;p49"/>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90" name="Google Shape;390;p49"/>
          <p:cNvSpPr txBox="1">
            <a:spLocks noGrp="1"/>
          </p:cNvSpPr>
          <p:nvPr>
            <p:ph idx="1"/>
          </p:nvPr>
        </p:nvSpPr>
        <p:spPr>
          <a:xfrm>
            <a:off x="514266" y="2001679"/>
            <a:ext cx="10866666" cy="3874189"/>
          </a:xfrm>
          <a:prstGeom prst="rect">
            <a:avLst/>
          </a:prstGeom>
          <a:noFill/>
          <a:ln>
            <a:noFill/>
          </a:ln>
        </p:spPr>
        <p:txBody>
          <a:bodyPr spcFirstLastPara="1" wrap="square" lIns="91425" tIns="45700" rIns="91425" bIns="45700" anchor="t" anchorCtr="0">
            <a:noAutofit/>
          </a:bodyPr>
          <a:lstStyle/>
          <a:p>
            <a:pPr marL="342900" lvl="0" indent="-251459" algn="just" rtl="0">
              <a:spcBef>
                <a:spcPts val="0"/>
              </a:spcBef>
              <a:spcAft>
                <a:spcPts val="0"/>
              </a:spcAft>
              <a:buSzPts val="1440"/>
              <a:buNone/>
            </a:pPr>
            <a:endParaRPr lang="uk-UA" sz="1800" noProof="0" dirty="0">
              <a:latin typeface="Times New Roman"/>
              <a:ea typeface="Times New Roman"/>
              <a:cs typeface="Times New Roman"/>
              <a:sym typeface="Times New Roman"/>
            </a:endParaRPr>
          </a:p>
          <a:p>
            <a:pPr marL="342900" lvl="0" indent="-342900" algn="just" rtl="0">
              <a:spcBef>
                <a:spcPts val="1000"/>
              </a:spcBef>
              <a:spcAft>
                <a:spcPts val="0"/>
              </a:spcAft>
              <a:buSzPts val="1440"/>
              <a:buNone/>
            </a:pPr>
            <a:r>
              <a:rPr lang="uk-UA" sz="1800" noProof="0" dirty="0">
                <a:latin typeface="Times New Roman"/>
                <a:ea typeface="Times New Roman"/>
                <a:cs typeface="Times New Roman"/>
                <a:sym typeface="Times New Roman"/>
              </a:rPr>
              <a:t>		</a:t>
            </a:r>
            <a:r>
              <a:rPr lang="uk-UA" sz="1800" noProof="0" dirty="0"/>
              <a:t> Д. </a:t>
            </a:r>
            <a:r>
              <a:rPr lang="uk-UA" sz="1800" noProof="0" dirty="0" err="1"/>
              <a:t>Аджемоглу</a:t>
            </a:r>
            <a:r>
              <a:rPr lang="uk-UA" sz="1800" noProof="0" dirty="0"/>
              <a:t> та </a:t>
            </a:r>
            <a:r>
              <a:rPr lang="uk-UA" sz="1800" noProof="0" dirty="0" err="1"/>
              <a:t>Дж</a:t>
            </a:r>
            <a:r>
              <a:rPr lang="uk-UA" sz="1800" noProof="0" dirty="0"/>
              <a:t>. Робінсон пропонують використовувати концептуальну опозицію </a:t>
            </a:r>
            <a:r>
              <a:rPr lang="uk-UA" sz="1800" b="1" noProof="0" dirty="0"/>
              <a:t>«</a:t>
            </a:r>
            <a:r>
              <a:rPr lang="uk-UA" sz="1800" b="1" noProof="0" dirty="0" err="1"/>
              <a:t>інклюзивність</a:t>
            </a:r>
            <a:r>
              <a:rPr lang="uk-UA" sz="1800" b="1" noProof="0" dirty="0"/>
              <a:t>-екстрактивність» </a:t>
            </a:r>
            <a:r>
              <a:rPr lang="uk-UA" sz="1800" noProof="0" dirty="0"/>
              <a:t>для класифікації інтегрованих чинників, що визначають рівень економічного добробуту різних країн.</a:t>
            </a:r>
            <a:endParaRPr lang="uk-UA" noProof="0" dirty="0"/>
          </a:p>
          <a:p>
            <a:pPr marL="342900" lvl="0" indent="-342900" algn="just" rtl="0">
              <a:spcBef>
                <a:spcPts val="1000"/>
              </a:spcBef>
              <a:spcAft>
                <a:spcPts val="0"/>
              </a:spcAft>
              <a:buSzPts val="1440"/>
              <a:buNone/>
            </a:pPr>
            <a:r>
              <a:rPr lang="uk-UA" sz="1800" noProof="0" dirty="0"/>
              <a:t>		До </a:t>
            </a:r>
            <a:r>
              <a:rPr lang="uk-UA" sz="1800" b="1" noProof="0" dirty="0"/>
              <a:t>інклюзивних</a:t>
            </a:r>
            <a:r>
              <a:rPr lang="uk-UA" sz="1800" noProof="0" dirty="0"/>
              <a:t> належать такі форми устрою, які мають здатність забезпечувати доступ усе більшої частини населення до генерування та розподілу благ і національних багатств, стимулюючи участь великих груп населення в економічній активності.</a:t>
            </a:r>
            <a:endParaRPr lang="uk-UA" sz="1800" noProof="0" dirty="0">
              <a:latin typeface="Times New Roman"/>
              <a:ea typeface="Times New Roman"/>
              <a:cs typeface="Times New Roman"/>
              <a:sym typeface="Times New Roman"/>
            </a:endParaRPr>
          </a:p>
          <a:p>
            <a:pPr marL="342900" lvl="0" indent="-342900" algn="just" rtl="0">
              <a:spcBef>
                <a:spcPts val="1000"/>
              </a:spcBef>
              <a:spcAft>
                <a:spcPts val="0"/>
              </a:spcAft>
              <a:buSzPts val="1440"/>
              <a:buNone/>
            </a:pPr>
            <a:r>
              <a:rPr lang="uk-UA" sz="1800" noProof="0" dirty="0">
                <a:latin typeface="Times New Roman"/>
                <a:ea typeface="Times New Roman"/>
                <a:cs typeface="Times New Roman"/>
                <a:sym typeface="Times New Roman"/>
              </a:rPr>
              <a:t>		</a:t>
            </a:r>
            <a:r>
              <a:rPr lang="uk-UA" sz="1800" b="1" noProof="0" dirty="0"/>
              <a:t>Екстрактивні </a:t>
            </a:r>
            <a:r>
              <a:rPr lang="uk-UA" sz="1800" noProof="0" dirty="0"/>
              <a:t>інститути, навпаки, орієнтовані на концентрацію всіх ресурсів у руках представників еліт соціальних груп та на привласнення результатів праці іншої частини населення. Саме тому вони не створюють умов для захисту приватних прав та не стимулюють </a:t>
            </a:r>
            <a:r>
              <a:rPr lang="uk-UA" sz="1800" noProof="0" dirty="0" err="1"/>
              <a:t>свободну</a:t>
            </a:r>
            <a:r>
              <a:rPr lang="uk-UA" sz="1800" noProof="0" dirty="0"/>
              <a:t> економічну активність. По суті, під екстрактивними інститутами розуміються країни третього світу.</a:t>
            </a:r>
            <a:endParaRPr lang="uk-UA" sz="1800" noProof="0" dirty="0">
              <a:latin typeface="Times New Roman"/>
              <a:ea typeface="Times New Roman"/>
              <a:cs typeface="Times New Roman"/>
              <a:sym typeface="Times New Roman"/>
            </a:endParaRPr>
          </a:p>
          <a:p>
            <a:pPr marL="742950" lvl="1" indent="-194309" algn="just" rtl="0">
              <a:spcBef>
                <a:spcPts val="1000"/>
              </a:spcBef>
              <a:spcAft>
                <a:spcPts val="0"/>
              </a:spcAft>
              <a:buSzPts val="1440"/>
              <a:buNone/>
            </a:pPr>
            <a:endParaRPr lang="uk-UA" noProof="0" dirty="0">
              <a:latin typeface="Times New Roman"/>
              <a:ea typeface="Times New Roman"/>
              <a:cs typeface="Times New Roman"/>
              <a:sym typeface="Times New Roman"/>
            </a:endParaRPr>
          </a:p>
          <a:p>
            <a:pPr marL="342900" lvl="0" indent="-342900" algn="just" rtl="0">
              <a:spcBef>
                <a:spcPts val="1000"/>
              </a:spcBef>
              <a:spcAft>
                <a:spcPts val="0"/>
              </a:spcAft>
              <a:buSzPts val="1440"/>
              <a:buFont typeface="Noto Sans Symbols"/>
              <a:buNone/>
            </a:pPr>
            <a:r>
              <a:rPr lang="uk-UA" sz="1800" noProof="0" dirty="0">
                <a:latin typeface="Times New Roman"/>
                <a:ea typeface="Times New Roman"/>
                <a:cs typeface="Times New Roman"/>
                <a:sym typeface="Times New Roman"/>
              </a:rPr>
              <a:t>		</a:t>
            </a:r>
            <a:endParaRPr lang="uk-UA" noProof="0" dirty="0"/>
          </a:p>
          <a:p>
            <a:pPr marL="342900" lvl="0" indent="-251459" algn="just" rtl="0">
              <a:spcBef>
                <a:spcPts val="1000"/>
              </a:spcBef>
              <a:spcAft>
                <a:spcPts val="0"/>
              </a:spcAft>
              <a:buSzPts val="1440"/>
              <a:buNone/>
            </a:pPr>
            <a:endParaRPr lang="uk-UA" sz="1800" noProof="0" dirty="0">
              <a:latin typeface="Times New Roman"/>
              <a:ea typeface="Times New Roman"/>
              <a:cs typeface="Times New Roman"/>
              <a:sym typeface="Times New Roman"/>
            </a:endParaRPr>
          </a:p>
          <a:p>
            <a:pPr marL="1143000" lvl="2" indent="-137160" algn="just" rtl="0">
              <a:spcBef>
                <a:spcPts val="1000"/>
              </a:spcBef>
              <a:spcAft>
                <a:spcPts val="0"/>
              </a:spcAft>
              <a:buSzPts val="1440"/>
              <a:buNone/>
            </a:pPr>
            <a:endParaRPr lang="uk-UA" sz="1800" noProof="0" dirty="0">
              <a:latin typeface="Times New Roman"/>
              <a:ea typeface="Times New Roman"/>
              <a:cs typeface="Times New Roman"/>
              <a:sym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0"/>
          <p:cNvSpPr/>
          <p:nvPr/>
        </p:nvSpPr>
        <p:spPr>
          <a:xfrm>
            <a:off x="7389718" y="-83223"/>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
        <p:nvSpPr>
          <p:cNvPr id="397" name="Google Shape;397;p50"/>
          <p:cNvSpPr txBox="1">
            <a:spLocks noGrp="1"/>
          </p:cNvSpPr>
          <p:nvPr>
            <p:ph type="title"/>
          </p:nvPr>
        </p:nvSpPr>
        <p:spPr>
          <a:xfrm>
            <a:off x="1796142" y="688218"/>
            <a:ext cx="9100455" cy="130386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b="1" noProof="0" dirty="0"/>
              <a:t>Феномен глобалізації у сучасному цивілізаційному розвитку </a:t>
            </a:r>
            <a:br>
              <a:rPr lang="uk-UA" sz="2800" b="1" noProof="0" dirty="0"/>
            </a:br>
            <a:br>
              <a:rPr lang="uk-UA" sz="2800" b="1" noProof="0" dirty="0"/>
            </a:br>
            <a:endParaRPr lang="uk-UA" sz="2800" noProof="0" dirty="0"/>
          </a:p>
        </p:txBody>
      </p:sp>
      <p:sp>
        <p:nvSpPr>
          <p:cNvPr id="396" name="Google Shape;396;p50"/>
          <p:cNvSpPr txBox="1">
            <a:spLocks noGrp="1"/>
          </p:cNvSpPr>
          <p:nvPr>
            <p:ph idx="1"/>
          </p:nvPr>
        </p:nvSpPr>
        <p:spPr>
          <a:xfrm>
            <a:off x="1693644" y="2334987"/>
            <a:ext cx="7146006" cy="3829050"/>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lnSpc>
                <a:spcPct val="120000"/>
              </a:lnSpc>
              <a:spcBef>
                <a:spcPts val="0"/>
              </a:spcBef>
              <a:spcAft>
                <a:spcPts val="0"/>
              </a:spcAft>
              <a:buSzPct val="80000"/>
              <a:buChar char="►"/>
            </a:pPr>
            <a:r>
              <a:rPr lang="uk-UA" sz="2400" noProof="0" dirty="0"/>
              <a:t>Едгар </a:t>
            </a:r>
            <a:r>
              <a:rPr lang="uk-UA" sz="2400" noProof="0" dirty="0" err="1"/>
              <a:t>Морен</a:t>
            </a:r>
            <a:r>
              <a:rPr lang="uk-UA" sz="2400" noProof="0" dirty="0"/>
              <a:t> вбачає проблему в тому, що для побудови глобального суспільства була обрана політика створення планетарної імперської гегемонії, а не конфедерації цивілізацій. Сама ж ідея глобального «розвитку» включала в себе лише техніко-економічну складову, що кількісно вимірюється індикаторами росту і доходу, та зовсім не містить гуманістичного аспекту. «</a:t>
            </a:r>
            <a:r>
              <a:rPr lang="uk-UA" sz="2400" i="1" noProof="0" dirty="0"/>
              <a:t>Так званий прогрес, задуманий тільки в кількісних термінах, ігнорує… той факт, що техніко-економічне зростання виробляє духовну відсталість: </a:t>
            </a:r>
            <a:r>
              <a:rPr lang="uk-UA" sz="2400" i="1" noProof="0" dirty="0" err="1"/>
              <a:t>гіпер</a:t>
            </a:r>
            <a:r>
              <a:rPr lang="uk-UA" sz="2400" i="1" noProof="0" dirty="0"/>
              <a:t>-спеціалізація, розділення в будь-яких сферах, </a:t>
            </a:r>
            <a:r>
              <a:rPr lang="uk-UA" sz="2400" i="1" noProof="0" dirty="0" err="1"/>
              <a:t>гіпер</a:t>
            </a:r>
            <a:r>
              <a:rPr lang="uk-UA" sz="2400" i="1" noProof="0" dirty="0"/>
              <a:t>-індивідуалізм, логіка прибутку завдають шкоди солідарності</a:t>
            </a:r>
            <a:r>
              <a:rPr lang="uk-UA" sz="2400" noProof="0" dirty="0"/>
              <a:t>»</a:t>
            </a:r>
            <a:endParaRPr lang="uk-UA" sz="2800" noProof="0" dirty="0">
              <a:latin typeface="Times New Roman"/>
              <a:ea typeface="Times New Roman"/>
              <a:cs typeface="Times New Roman"/>
              <a:sym typeface="Times New Roman"/>
            </a:endParaRPr>
          </a:p>
        </p:txBody>
      </p:sp>
      <p:pic>
        <p:nvPicPr>
          <p:cNvPr id="398" name="Google Shape;398;p50" descr="НОВАЯ МИРОВАЯ ФИЛОСОФИЯ: Эдгар Морен, Франция. Культура «сложностности» и  технология паразита | Huxleў - альманах о философии, бизнесе, искусстве и  науке."/>
          <p:cNvPicPr preferRelativeResize="0"/>
          <p:nvPr/>
        </p:nvPicPr>
        <p:blipFill rotWithShape="1">
          <a:blip r:embed="rId3">
            <a:alphaModFix/>
          </a:blip>
          <a:srcRect l="21629" r="13120"/>
          <a:stretch/>
        </p:blipFill>
        <p:spPr>
          <a:xfrm>
            <a:off x="9439564" y="1349150"/>
            <a:ext cx="1995054" cy="1466850"/>
          </a:xfrm>
          <a:prstGeom prst="rect">
            <a:avLst/>
          </a:prstGeom>
          <a:noFill/>
          <a:ln>
            <a:noFill/>
          </a:ln>
        </p:spPr>
      </p:pic>
      <p:sp>
        <p:nvSpPr>
          <p:cNvPr id="399" name="Google Shape;399;p50"/>
          <p:cNvSpPr/>
          <p:nvPr/>
        </p:nvSpPr>
        <p:spPr>
          <a:xfrm>
            <a:off x="9093813" y="3617844"/>
            <a:ext cx="258115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b="1">
                <a:solidFill>
                  <a:schemeClr val="lt1"/>
                </a:solidFill>
                <a:latin typeface="Century Gothic"/>
                <a:ea typeface="Century Gothic"/>
                <a:cs typeface="Century Gothic"/>
                <a:sym typeface="Century Gothic"/>
              </a:rPr>
              <a:t>Едґа́р Море́н 1921 р.</a:t>
            </a:r>
            <a:endParaRPr sz="1800">
              <a:solidFill>
                <a:schemeClr val="lt1"/>
              </a:solidFill>
              <a:latin typeface="Century Gothic"/>
              <a:ea typeface="Century Gothic"/>
              <a:cs typeface="Century Gothic"/>
              <a:sym typeface="Century Gothic"/>
            </a:endParaRPr>
          </a:p>
        </p:txBody>
      </p:sp>
      <p:pic>
        <p:nvPicPr>
          <p:cNvPr id="400" name="Google Shape;400;p50" descr="Эдгар Морен"/>
          <p:cNvPicPr preferRelativeResize="0"/>
          <p:nvPr/>
        </p:nvPicPr>
        <p:blipFill rotWithShape="1">
          <a:blip r:embed="rId4">
            <a:alphaModFix/>
          </a:blip>
          <a:srcRect/>
          <a:stretch/>
        </p:blipFill>
        <p:spPr>
          <a:xfrm>
            <a:off x="286888" y="1541604"/>
            <a:ext cx="1381125" cy="1809750"/>
          </a:xfrm>
          <a:prstGeom prst="rect">
            <a:avLst/>
          </a:prstGeom>
          <a:noFill/>
          <a:ln>
            <a:noFill/>
          </a:ln>
        </p:spPr>
      </p:pic>
      <p:pic>
        <p:nvPicPr>
          <p:cNvPr id="401" name="Google Shape;401;p50"/>
          <p:cNvPicPr preferRelativeResize="0"/>
          <p:nvPr/>
        </p:nvPicPr>
        <p:blipFill rotWithShape="1">
          <a:blip r:embed="rId5">
            <a:alphaModFix/>
          </a:blip>
          <a:srcRect/>
          <a:stretch/>
        </p:blipFill>
        <p:spPr>
          <a:xfrm>
            <a:off x="269347" y="4650704"/>
            <a:ext cx="1460075" cy="2081384"/>
          </a:xfrm>
          <a:prstGeom prst="rect">
            <a:avLst/>
          </a:prstGeom>
          <a:noFill/>
          <a:ln>
            <a:noFill/>
          </a:ln>
        </p:spPr>
      </p:pic>
      <p:pic>
        <p:nvPicPr>
          <p:cNvPr id="402" name="Google Shape;402;p50"/>
          <p:cNvPicPr preferRelativeResize="0"/>
          <p:nvPr/>
        </p:nvPicPr>
        <p:blipFill rotWithShape="1">
          <a:blip r:embed="rId6">
            <a:alphaModFix/>
          </a:blip>
          <a:srcRect/>
          <a:stretch/>
        </p:blipFill>
        <p:spPr>
          <a:xfrm>
            <a:off x="9614045" y="3987176"/>
            <a:ext cx="1694003" cy="27449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20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1"/>
          <p:cNvSpPr txBox="1">
            <a:spLocks noGrp="1"/>
          </p:cNvSpPr>
          <p:nvPr>
            <p:ph type="title"/>
          </p:nvPr>
        </p:nvSpPr>
        <p:spPr>
          <a:xfrm>
            <a:off x="1888502" y="3429000"/>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uk-UA" noProof="0" dirty="0"/>
              <a:t>Дякую за увагу!</a:t>
            </a:r>
          </a:p>
        </p:txBody>
      </p:sp>
      <p:sp>
        <p:nvSpPr>
          <p:cNvPr id="408" name="Google Shape;408;p51"/>
          <p:cNvSpPr/>
          <p:nvPr/>
        </p:nvSpPr>
        <p:spPr>
          <a:xfrm>
            <a:off x="7374407" y="65269"/>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uk-UA" b="1" noProof="0" dirty="0"/>
              <a:t>Додаткова: </a:t>
            </a:r>
            <a:br>
              <a:rPr lang="uk-UA" noProof="0" dirty="0"/>
            </a:br>
            <a:endParaRPr lang="uk-UA" noProof="0" dirty="0"/>
          </a:p>
        </p:txBody>
      </p:sp>
      <p:sp>
        <p:nvSpPr>
          <p:cNvPr id="170" name="Google Shape;170;p22"/>
          <p:cNvSpPr txBox="1">
            <a:spLocks noGrp="1"/>
          </p:cNvSpPr>
          <p:nvPr>
            <p:ph idx="1"/>
          </p:nvPr>
        </p:nvSpPr>
        <p:spPr>
          <a:xfrm>
            <a:off x="718459" y="2556932"/>
            <a:ext cx="10129154" cy="3786718"/>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SzPct val="80000"/>
              <a:buChar char="►"/>
            </a:pPr>
            <a:r>
              <a:rPr lang="uk-UA" noProof="0" dirty="0"/>
              <a:t>ДРОТЯНКО Л.Г. Феномен </a:t>
            </a:r>
            <a:r>
              <a:rPr lang="uk-UA" noProof="0" dirty="0" err="1"/>
              <a:t>фундкаментального</a:t>
            </a:r>
            <a:r>
              <a:rPr lang="uk-UA" noProof="0" dirty="0"/>
              <a:t> і прикладного знання: (</a:t>
            </a:r>
            <a:r>
              <a:rPr lang="uk-UA" noProof="0" dirty="0" err="1"/>
              <a:t>Постнекласичне</a:t>
            </a:r>
            <a:r>
              <a:rPr lang="uk-UA" noProof="0" dirty="0"/>
              <a:t> дослідження). – К.: Вид-во </a:t>
            </a:r>
            <a:r>
              <a:rPr lang="uk-UA" noProof="0" dirty="0" err="1"/>
              <a:t>Європ</a:t>
            </a:r>
            <a:r>
              <a:rPr lang="uk-UA" noProof="0" dirty="0"/>
              <a:t>. ун-ту фінансів, </a:t>
            </a:r>
            <a:r>
              <a:rPr lang="uk-UA" noProof="0" dirty="0" err="1"/>
              <a:t>інформ</a:t>
            </a:r>
            <a:r>
              <a:rPr lang="uk-UA" noProof="0" dirty="0"/>
              <a:t>. систем, </a:t>
            </a:r>
            <a:r>
              <a:rPr lang="uk-UA" noProof="0" dirty="0" err="1"/>
              <a:t>менеджм</a:t>
            </a:r>
            <a:r>
              <a:rPr lang="uk-UA" noProof="0" dirty="0"/>
              <a:t>. і бізнесу, 2000. – С.110-124, 350-367.</a:t>
            </a:r>
          </a:p>
          <a:p>
            <a:pPr marL="342900" lvl="0" indent="-342900" algn="l" rtl="0">
              <a:spcBef>
                <a:spcPts val="1000"/>
              </a:spcBef>
              <a:spcAft>
                <a:spcPts val="0"/>
              </a:spcAft>
              <a:buSzPct val="80000"/>
              <a:buChar char="►"/>
            </a:pPr>
            <a:r>
              <a:rPr lang="uk-UA" noProof="0" dirty="0"/>
              <a:t>ЕНЦИКЛОПЕДІЯ постмодернізму / За ред. </a:t>
            </a:r>
            <a:r>
              <a:rPr lang="uk-UA" noProof="0" dirty="0" err="1"/>
              <a:t>Ч.Вінквіста</a:t>
            </a:r>
            <a:r>
              <a:rPr lang="uk-UA" noProof="0" dirty="0"/>
              <a:t> та В. Тейлора. – К.: Основи, 2003. – 503 с. </a:t>
            </a:r>
          </a:p>
          <a:p>
            <a:pPr marL="342900" lvl="0" indent="-342900" algn="l" rtl="0">
              <a:spcBef>
                <a:spcPts val="1000"/>
              </a:spcBef>
              <a:spcAft>
                <a:spcPts val="0"/>
              </a:spcAft>
              <a:buSzPct val="80000"/>
              <a:buChar char="►"/>
            </a:pPr>
            <a:r>
              <a:rPr lang="uk-UA" noProof="0" dirty="0"/>
              <a:t>ЗАГЛАДИН В.В., </a:t>
            </a:r>
            <a:r>
              <a:rPr lang="uk-UA" noProof="0" dirty="0" err="1"/>
              <a:t>Фролов</a:t>
            </a:r>
            <a:r>
              <a:rPr lang="uk-UA" noProof="0" dirty="0"/>
              <a:t> И.Т. </a:t>
            </a:r>
            <a:r>
              <a:rPr lang="uk-UA" noProof="0" dirty="0" err="1"/>
              <a:t>Глобальные</a:t>
            </a:r>
            <a:r>
              <a:rPr lang="uk-UA" noProof="0" dirty="0"/>
              <a:t> </a:t>
            </a:r>
            <a:r>
              <a:rPr lang="uk-UA" noProof="0" dirty="0" err="1"/>
              <a:t>проблемы</a:t>
            </a:r>
            <a:r>
              <a:rPr lang="uk-UA" noProof="0" dirty="0"/>
              <a:t> </a:t>
            </a:r>
            <a:r>
              <a:rPr lang="uk-UA" noProof="0" dirty="0" err="1"/>
              <a:t>современности</a:t>
            </a:r>
            <a:r>
              <a:rPr lang="uk-UA" noProof="0" dirty="0"/>
              <a:t>: </a:t>
            </a:r>
            <a:r>
              <a:rPr lang="uk-UA" noProof="0" dirty="0" err="1"/>
              <a:t>научный</a:t>
            </a:r>
            <a:r>
              <a:rPr lang="uk-UA" noProof="0" dirty="0"/>
              <a:t> и </a:t>
            </a:r>
            <a:r>
              <a:rPr lang="uk-UA" noProof="0" dirty="0" err="1"/>
              <a:t>социальный</a:t>
            </a:r>
            <a:r>
              <a:rPr lang="uk-UA" noProof="0" dirty="0"/>
              <a:t> </a:t>
            </a:r>
            <a:r>
              <a:rPr lang="uk-UA" noProof="0" dirty="0" err="1"/>
              <a:t>аспекты</a:t>
            </a:r>
            <a:r>
              <a:rPr lang="uk-UA" noProof="0" dirty="0"/>
              <a:t>. – М.: </a:t>
            </a:r>
            <a:r>
              <a:rPr lang="uk-UA" noProof="0" dirty="0" err="1"/>
              <a:t>Международные</a:t>
            </a:r>
            <a:r>
              <a:rPr lang="uk-UA" noProof="0" dirty="0"/>
              <a:t> </a:t>
            </a:r>
            <a:r>
              <a:rPr lang="uk-UA" noProof="0" dirty="0" err="1"/>
              <a:t>отношения</a:t>
            </a:r>
            <a:r>
              <a:rPr lang="uk-UA" noProof="0" dirty="0"/>
              <a:t>, 1981. – 240 с. </a:t>
            </a:r>
          </a:p>
          <a:p>
            <a:pPr marL="342900" lvl="0" indent="-342900" algn="l" rtl="0">
              <a:spcBef>
                <a:spcPts val="1000"/>
              </a:spcBef>
              <a:spcAft>
                <a:spcPts val="0"/>
              </a:spcAft>
              <a:buSzPct val="80000"/>
              <a:buChar char="►"/>
            </a:pPr>
            <a:r>
              <a:rPr lang="uk-UA" noProof="0" dirty="0"/>
              <a:t>КАСТЕЛЬС М. Інтернет-галактика. – К.: </a:t>
            </a:r>
            <a:r>
              <a:rPr lang="uk-UA" noProof="0" dirty="0" err="1"/>
              <a:t>Ваклер</a:t>
            </a:r>
            <a:r>
              <a:rPr lang="uk-UA" noProof="0" dirty="0"/>
              <a:t>, 207. – 304 с.</a:t>
            </a:r>
          </a:p>
          <a:p>
            <a:pPr marL="342900" lvl="0" indent="-342900" algn="l" rtl="0">
              <a:spcBef>
                <a:spcPts val="1000"/>
              </a:spcBef>
              <a:spcAft>
                <a:spcPts val="0"/>
              </a:spcAft>
              <a:buSzPct val="80000"/>
              <a:buChar char="►"/>
            </a:pPr>
            <a:r>
              <a:rPr lang="uk-UA" noProof="0" dirty="0"/>
              <a:t>КОЗЛОВСКИ П. Культура постмодерна: </a:t>
            </a:r>
            <a:r>
              <a:rPr lang="uk-UA" noProof="0" dirty="0" err="1"/>
              <a:t>Общественно-культурные</a:t>
            </a:r>
            <a:r>
              <a:rPr lang="uk-UA" noProof="0" dirty="0"/>
              <a:t> </a:t>
            </a:r>
            <a:r>
              <a:rPr lang="uk-UA" noProof="0" dirty="0" err="1"/>
              <a:t>последствия</a:t>
            </a:r>
            <a:r>
              <a:rPr lang="uk-UA" noProof="0" dirty="0"/>
              <a:t> </a:t>
            </a:r>
            <a:r>
              <a:rPr lang="uk-UA" noProof="0" dirty="0" err="1"/>
              <a:t>общественного</a:t>
            </a:r>
            <a:r>
              <a:rPr lang="uk-UA" noProof="0" dirty="0"/>
              <a:t> </a:t>
            </a:r>
            <a:r>
              <a:rPr lang="uk-UA" noProof="0" dirty="0" err="1"/>
              <a:t>развития</a:t>
            </a:r>
            <a:r>
              <a:rPr lang="uk-UA" noProof="0" dirty="0"/>
              <a:t>. – М.: </a:t>
            </a:r>
            <a:r>
              <a:rPr lang="uk-UA" noProof="0" dirty="0" err="1"/>
              <a:t>Республика</a:t>
            </a:r>
            <a:r>
              <a:rPr lang="uk-UA" noProof="0" dirty="0"/>
              <a:t>, 1997. – 240 с.</a:t>
            </a:r>
          </a:p>
          <a:p>
            <a:pPr marL="342900" lvl="0" indent="-342900" algn="l" rtl="0">
              <a:spcBef>
                <a:spcPts val="1000"/>
              </a:spcBef>
              <a:spcAft>
                <a:spcPts val="0"/>
              </a:spcAft>
              <a:buSzPct val="80000"/>
              <a:buChar char="►"/>
            </a:pPr>
            <a:r>
              <a:rPr lang="uk-UA" noProof="0" dirty="0"/>
              <a:t>КРИМСЬКИЙ С.Б. Павленко Ю.В. Цивілізаційний розвиток людства. – К.: Фенікс, 2007. – 316 с.</a:t>
            </a:r>
          </a:p>
          <a:p>
            <a:pPr marL="342900" lvl="0" indent="-342900" algn="l" rtl="0">
              <a:spcBef>
                <a:spcPts val="1000"/>
              </a:spcBef>
              <a:spcAft>
                <a:spcPts val="0"/>
              </a:spcAft>
              <a:buSzPct val="80000"/>
              <a:buChar char="►"/>
            </a:pPr>
            <a:r>
              <a:rPr lang="uk-UA" noProof="0" dirty="0"/>
              <a:t>ХАНТИНГТОН С. </a:t>
            </a:r>
            <a:r>
              <a:rPr lang="uk-UA" noProof="0" dirty="0" err="1"/>
              <a:t>Столкновение</a:t>
            </a:r>
            <a:r>
              <a:rPr lang="uk-UA" noProof="0" dirty="0"/>
              <a:t> </a:t>
            </a:r>
            <a:r>
              <a:rPr lang="uk-UA" noProof="0" dirty="0" err="1"/>
              <a:t>цивилизаций</a:t>
            </a:r>
            <a:r>
              <a:rPr lang="uk-UA" noProof="0" dirty="0"/>
              <a:t>. – М.: </a:t>
            </a:r>
            <a:r>
              <a:rPr lang="uk-UA" noProof="0" dirty="0" err="1"/>
              <a:t>Изд</a:t>
            </a:r>
            <a:r>
              <a:rPr lang="uk-UA" noProof="0" dirty="0"/>
              <a:t>-во АСТ, 2003. – 603 с. </a:t>
            </a:r>
          </a:p>
          <a:p>
            <a:pPr marL="342900" lvl="0" indent="-342900" algn="l" rtl="0">
              <a:spcBef>
                <a:spcPts val="1000"/>
              </a:spcBef>
              <a:spcAft>
                <a:spcPts val="0"/>
              </a:spcAft>
              <a:buSzPct val="80000"/>
              <a:buChar char="►"/>
            </a:pPr>
            <a:r>
              <a:rPr lang="uk-UA" noProof="0" dirty="0"/>
              <a:t>УЄБСТЕР Ф. </a:t>
            </a:r>
            <a:r>
              <a:rPr lang="uk-UA" noProof="0" dirty="0" err="1"/>
              <a:t>Теории</a:t>
            </a:r>
            <a:r>
              <a:rPr lang="uk-UA" noProof="0" dirty="0"/>
              <a:t> </a:t>
            </a:r>
            <a:r>
              <a:rPr lang="uk-UA" noProof="0" dirty="0" err="1"/>
              <a:t>информационного</a:t>
            </a:r>
            <a:r>
              <a:rPr lang="uk-UA" noProof="0" dirty="0"/>
              <a:t> </a:t>
            </a:r>
            <a:r>
              <a:rPr lang="uk-UA" noProof="0" dirty="0" err="1"/>
              <a:t>общества</a:t>
            </a:r>
            <a:r>
              <a:rPr lang="uk-UA" noProof="0" dirty="0"/>
              <a:t>. – М.: Аспект Пресс, 2004. – 400 с.</a:t>
            </a:r>
          </a:p>
          <a:p>
            <a:pPr marL="342900" lvl="0" indent="-342900" algn="l" rtl="0">
              <a:spcBef>
                <a:spcPts val="1000"/>
              </a:spcBef>
              <a:spcAft>
                <a:spcPts val="0"/>
              </a:spcAft>
              <a:buSzPct val="80000"/>
              <a:buChar char="►"/>
            </a:pPr>
            <a:r>
              <a:rPr lang="uk-UA" noProof="0" dirty="0"/>
              <a:t>ФРОЛОВ И.Т. О </a:t>
            </a:r>
            <a:r>
              <a:rPr lang="uk-UA" noProof="0" dirty="0" err="1"/>
              <a:t>человеке</a:t>
            </a:r>
            <a:r>
              <a:rPr lang="uk-UA" noProof="0" dirty="0"/>
              <a:t> и </a:t>
            </a:r>
            <a:r>
              <a:rPr lang="uk-UA" noProof="0" dirty="0" err="1"/>
              <a:t>гуманизме</a:t>
            </a:r>
            <a:r>
              <a:rPr lang="uk-UA" noProof="0" dirty="0"/>
              <a:t>: </a:t>
            </a:r>
            <a:r>
              <a:rPr lang="uk-UA" noProof="0" dirty="0" err="1"/>
              <a:t>Работы</a:t>
            </a:r>
            <a:r>
              <a:rPr lang="uk-UA" noProof="0" dirty="0"/>
              <a:t> </a:t>
            </a:r>
            <a:r>
              <a:rPr lang="uk-UA" noProof="0" dirty="0" err="1"/>
              <a:t>разных</a:t>
            </a:r>
            <a:r>
              <a:rPr lang="uk-UA" noProof="0" dirty="0"/>
              <a:t> лет. – М.: </a:t>
            </a:r>
            <a:r>
              <a:rPr lang="uk-UA" noProof="0" dirty="0" err="1"/>
              <a:t>Политиздат</a:t>
            </a:r>
            <a:r>
              <a:rPr lang="uk-UA" noProof="0" dirty="0"/>
              <a:t>, 1989. – 559 с. </a:t>
            </a:r>
          </a:p>
          <a:p>
            <a:pPr marL="342900" lvl="0" indent="-342900" algn="l" rtl="0">
              <a:spcBef>
                <a:spcPts val="1000"/>
              </a:spcBef>
              <a:spcAft>
                <a:spcPts val="0"/>
              </a:spcAft>
              <a:buSzPct val="80000"/>
              <a:buChar char="►"/>
            </a:pPr>
            <a:r>
              <a:rPr lang="uk-UA" noProof="0" dirty="0"/>
              <a:t>ЧУМАКОВ А.Н. </a:t>
            </a:r>
            <a:r>
              <a:rPr lang="uk-UA" noProof="0" dirty="0" err="1"/>
              <a:t>Глобализация</a:t>
            </a:r>
            <a:r>
              <a:rPr lang="uk-UA" noProof="0" dirty="0"/>
              <a:t>. </a:t>
            </a:r>
            <a:r>
              <a:rPr lang="uk-UA" noProof="0" dirty="0" err="1"/>
              <a:t>Контуры</a:t>
            </a:r>
            <a:r>
              <a:rPr lang="uk-UA" noProof="0" dirty="0"/>
              <a:t> </a:t>
            </a:r>
            <a:r>
              <a:rPr lang="uk-UA" noProof="0" dirty="0" err="1"/>
              <a:t>целостного</a:t>
            </a:r>
            <a:r>
              <a:rPr lang="uk-UA" noProof="0" dirty="0"/>
              <a:t> мира. – М.: Проспект, 2005. – 432 с.</a:t>
            </a:r>
          </a:p>
          <a:p>
            <a:pPr marL="342900" lvl="0" indent="-342900" algn="l" rtl="0">
              <a:spcBef>
                <a:spcPts val="1000"/>
              </a:spcBef>
              <a:spcAft>
                <a:spcPts val="0"/>
              </a:spcAft>
              <a:buSzPct val="80000"/>
              <a:buChar char="►"/>
            </a:pPr>
            <a:r>
              <a:rPr lang="uk-UA" noProof="0" dirty="0"/>
              <a:t>ШАПОВАЛОВ В.Ф. </a:t>
            </a:r>
            <a:r>
              <a:rPr lang="uk-UA" noProof="0" dirty="0" err="1"/>
              <a:t>Основы</a:t>
            </a:r>
            <a:r>
              <a:rPr lang="uk-UA" noProof="0" dirty="0"/>
              <a:t> </a:t>
            </a:r>
            <a:r>
              <a:rPr lang="uk-UA" noProof="0" dirty="0" err="1"/>
              <a:t>фмлософии</a:t>
            </a:r>
            <a:r>
              <a:rPr lang="uk-UA" noProof="0" dirty="0"/>
              <a:t>: От </a:t>
            </a:r>
            <a:r>
              <a:rPr lang="uk-UA" noProof="0" dirty="0" err="1"/>
              <a:t>классики</a:t>
            </a:r>
            <a:r>
              <a:rPr lang="uk-UA" noProof="0" dirty="0"/>
              <a:t> к </a:t>
            </a:r>
            <a:r>
              <a:rPr lang="uk-UA" noProof="0" dirty="0" err="1"/>
              <a:t>современномти</a:t>
            </a:r>
            <a:r>
              <a:rPr lang="uk-UA" noProof="0" dirty="0"/>
              <a:t>: </a:t>
            </a:r>
            <a:r>
              <a:rPr lang="uk-UA" noProof="0" dirty="0" err="1"/>
              <a:t>Учеб</a:t>
            </a:r>
            <a:r>
              <a:rPr lang="uk-UA" noProof="0" dirty="0"/>
              <a:t> </a:t>
            </a:r>
            <a:r>
              <a:rPr lang="uk-UA" noProof="0" dirty="0" err="1"/>
              <a:t>пособие</a:t>
            </a:r>
            <a:r>
              <a:rPr lang="uk-UA" noProof="0" dirty="0"/>
              <a:t> для </a:t>
            </a:r>
            <a:r>
              <a:rPr lang="uk-UA" noProof="0" dirty="0" err="1"/>
              <a:t>вузов</a:t>
            </a:r>
            <a:r>
              <a:rPr lang="uk-UA" noProof="0" dirty="0"/>
              <a:t>. М.: ФАИР-ПРЕСС, 2000. – С.576-600.</a:t>
            </a:r>
          </a:p>
          <a:p>
            <a:pPr marL="342900" lvl="0" indent="-271780" algn="l" rtl="0">
              <a:spcBef>
                <a:spcPts val="1000"/>
              </a:spcBef>
              <a:spcAft>
                <a:spcPts val="0"/>
              </a:spcAft>
              <a:buSzPct val="80000"/>
              <a:buNone/>
            </a:pPr>
            <a:endParaRPr lang="uk-UA" noProof="0" dirty="0"/>
          </a:p>
          <a:p>
            <a:pPr marL="342900" lvl="0" indent="-271780" algn="l" rtl="0">
              <a:spcBef>
                <a:spcPts val="1000"/>
              </a:spcBef>
              <a:spcAft>
                <a:spcPts val="0"/>
              </a:spcAft>
              <a:buSzPct val="80000"/>
              <a:buNone/>
            </a:pPr>
            <a:endParaRPr lang="uk-UA" noProof="0" dirty="0"/>
          </a:p>
        </p:txBody>
      </p:sp>
      <p:sp>
        <p:nvSpPr>
          <p:cNvPr id="171" name="Google Shape;171;p22"/>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uk-UA" b="1" noProof="0" dirty="0"/>
              <a:t>Першоджерела</a:t>
            </a:r>
            <a:br>
              <a:rPr lang="uk-UA" noProof="0" dirty="0"/>
            </a:br>
            <a:endParaRPr lang="uk-UA" noProof="0" dirty="0"/>
          </a:p>
        </p:txBody>
      </p:sp>
      <p:sp>
        <p:nvSpPr>
          <p:cNvPr id="177" name="Google Shape;177;p23"/>
          <p:cNvSpPr txBox="1">
            <a:spLocks noGrp="1"/>
          </p:cNvSpPr>
          <p:nvPr>
            <p:ph idx="1"/>
          </p:nvPr>
        </p:nvSpPr>
        <p:spPr>
          <a:xfrm>
            <a:off x="832757" y="2556932"/>
            <a:ext cx="10063840" cy="3318936"/>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SzPts val="1600"/>
              <a:buChar char="►"/>
            </a:pPr>
            <a:r>
              <a:rPr lang="uk-UA" noProof="0" dirty="0"/>
              <a:t>ЛИОТАР Ж.-Ф. </a:t>
            </a:r>
            <a:r>
              <a:rPr lang="uk-UA" noProof="0" dirty="0" err="1"/>
              <a:t>Состояние</a:t>
            </a:r>
            <a:r>
              <a:rPr lang="uk-UA" noProof="0" dirty="0"/>
              <a:t> постмодерна. – СПб: </a:t>
            </a:r>
            <a:r>
              <a:rPr lang="uk-UA" noProof="0" dirty="0" err="1"/>
              <a:t>Алетейя</a:t>
            </a:r>
            <a:r>
              <a:rPr lang="uk-UA" noProof="0" dirty="0"/>
              <a:t>, 1997. – С.14-23.</a:t>
            </a:r>
          </a:p>
          <a:p>
            <a:pPr marL="342900" lvl="0" indent="-342900" algn="l" rtl="0">
              <a:spcBef>
                <a:spcPts val="1000"/>
              </a:spcBef>
              <a:spcAft>
                <a:spcPts val="0"/>
              </a:spcAft>
              <a:buSzPts val="1600"/>
              <a:buChar char="►"/>
            </a:pPr>
            <a:r>
              <a:rPr lang="uk-UA" noProof="0" dirty="0"/>
              <a:t>МИР </a:t>
            </a:r>
            <a:r>
              <a:rPr lang="uk-UA" noProof="0" dirty="0" err="1"/>
              <a:t>философии</a:t>
            </a:r>
            <a:r>
              <a:rPr lang="uk-UA" noProof="0" dirty="0"/>
              <a:t>: Книга для </a:t>
            </a:r>
            <a:r>
              <a:rPr lang="uk-UA" noProof="0" dirty="0" err="1"/>
              <a:t>чтения</a:t>
            </a:r>
            <a:r>
              <a:rPr lang="uk-UA" noProof="0" dirty="0"/>
              <a:t>: В 2 ч. / </a:t>
            </a:r>
            <a:r>
              <a:rPr lang="uk-UA" noProof="0" dirty="0" err="1"/>
              <a:t>Сост</a:t>
            </a:r>
            <a:r>
              <a:rPr lang="uk-UA" noProof="0" dirty="0"/>
              <a:t>. </a:t>
            </a:r>
            <a:r>
              <a:rPr lang="uk-UA" noProof="0" dirty="0" err="1"/>
              <a:t>П.С.Гуревич</a:t>
            </a:r>
            <a:r>
              <a:rPr lang="uk-UA" noProof="0" dirty="0"/>
              <a:t>, </a:t>
            </a:r>
            <a:r>
              <a:rPr lang="uk-UA" noProof="0" dirty="0" err="1"/>
              <a:t>В.И.Столяров</a:t>
            </a:r>
            <a:r>
              <a:rPr lang="uk-UA" noProof="0" dirty="0"/>
              <a:t>. – М., 1991. – Ч.2. – С.522-538, 541-545, 558-585.</a:t>
            </a:r>
          </a:p>
          <a:p>
            <a:pPr marL="342900" lvl="0" indent="-342900" algn="l" rtl="0">
              <a:spcBef>
                <a:spcPts val="1000"/>
              </a:spcBef>
              <a:spcAft>
                <a:spcPts val="0"/>
              </a:spcAft>
              <a:buSzPts val="1600"/>
              <a:buChar char="►"/>
            </a:pPr>
            <a:r>
              <a:rPr lang="uk-UA" noProof="0" dirty="0"/>
              <a:t>СУЧАСНА зарубіжна філософія: Основні течії і напрямки: Хрестоматія. – К.: 1996. – С.</a:t>
            </a:r>
          </a:p>
          <a:p>
            <a:pPr marL="342900" lvl="0" indent="-342900" algn="l" rtl="0">
              <a:spcBef>
                <a:spcPts val="1000"/>
              </a:spcBef>
              <a:spcAft>
                <a:spcPts val="0"/>
              </a:spcAft>
              <a:buSzPts val="1600"/>
              <a:buChar char="►"/>
            </a:pPr>
            <a:r>
              <a:rPr lang="uk-UA" noProof="0" dirty="0"/>
              <a:t>ТЕЙЯР ДЕ ШАРДЕН П. Феномен </a:t>
            </a:r>
            <a:r>
              <a:rPr lang="uk-UA" noProof="0" dirty="0" err="1"/>
              <a:t>человека</a:t>
            </a:r>
            <a:r>
              <a:rPr lang="uk-UA" noProof="0" dirty="0"/>
              <a:t>. – М.: Наука, 1987. – С.220-226.</a:t>
            </a:r>
          </a:p>
          <a:p>
            <a:pPr marL="342900" lvl="0" indent="-342900" algn="l" rtl="0">
              <a:spcBef>
                <a:spcPts val="1000"/>
              </a:spcBef>
              <a:spcAft>
                <a:spcPts val="0"/>
              </a:spcAft>
              <a:buSzPts val="1600"/>
              <a:buChar char="►"/>
            </a:pPr>
            <a:r>
              <a:rPr lang="uk-UA" noProof="0" dirty="0"/>
              <a:t>ТОЙНБИ А. </a:t>
            </a:r>
            <a:r>
              <a:rPr lang="uk-UA" noProof="0" dirty="0" err="1"/>
              <a:t>Цивилизация</a:t>
            </a:r>
            <a:r>
              <a:rPr lang="uk-UA" noProof="0" dirty="0"/>
              <a:t> перед судом </a:t>
            </a:r>
            <a:r>
              <a:rPr lang="uk-UA" noProof="0" dirty="0" err="1"/>
              <a:t>истории</a:t>
            </a:r>
            <a:r>
              <a:rPr lang="uk-UA" noProof="0" dirty="0"/>
              <a:t>. – СПб: </a:t>
            </a:r>
            <a:r>
              <a:rPr lang="uk-UA" noProof="0" dirty="0" err="1"/>
              <a:t>Прогресс</a:t>
            </a:r>
            <a:r>
              <a:rPr lang="uk-UA" noProof="0" dirty="0"/>
              <a:t>-Культура, 1996. – С.</a:t>
            </a:r>
          </a:p>
          <a:p>
            <a:pPr marL="342900" lvl="0" indent="-241300" algn="l" rtl="0">
              <a:spcBef>
                <a:spcPts val="1000"/>
              </a:spcBef>
              <a:spcAft>
                <a:spcPts val="0"/>
              </a:spcAft>
              <a:buSzPts val="1600"/>
              <a:buNone/>
            </a:pPr>
            <a:endParaRPr lang="uk-UA" noProof="0" dirty="0"/>
          </a:p>
        </p:txBody>
      </p:sp>
      <p:sp>
        <p:nvSpPr>
          <p:cNvPr id="178" name="Google Shape;178;p23"/>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 </a:t>
            </a:r>
            <a:br>
              <a:rPr lang="uk-UA" sz="2800" noProof="0" dirty="0"/>
            </a:br>
            <a:endParaRPr lang="uk-UA" sz="2800" noProof="0" dirty="0"/>
          </a:p>
        </p:txBody>
      </p:sp>
      <p:sp>
        <p:nvSpPr>
          <p:cNvPr id="191" name="Google Shape;191;p25"/>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600"/>
              <a:buChar char="►"/>
            </a:pPr>
            <a:r>
              <a:rPr lang="uk-UA" noProof="0" dirty="0"/>
              <a:t>“СТРАТЕГІЇ” означає загальний перспективний план певних дій, на відміну від терміну “тактика”, що характеризує безпосередні конкретні дії з використанням певних засобів. Тактика підпорядкована стратегії.</a:t>
            </a:r>
          </a:p>
          <a:p>
            <a:pPr marL="342900" lvl="0" indent="-342900" algn="l" rtl="0">
              <a:spcBef>
                <a:spcPts val="1000"/>
              </a:spcBef>
              <a:spcAft>
                <a:spcPts val="0"/>
              </a:spcAft>
              <a:buSzPts val="1600"/>
              <a:buChar char="►"/>
            </a:pPr>
            <a:r>
              <a:rPr lang="uk-UA" noProof="0" dirty="0"/>
              <a:t>Періодизація загально-цивілізаційного розвитку за історичними етапами розвитку культури “модерн – </a:t>
            </a:r>
            <a:r>
              <a:rPr lang="uk-UA" noProof="0" dirty="0" err="1"/>
              <a:t>постмодерн</a:t>
            </a:r>
            <a:r>
              <a:rPr lang="uk-UA" noProof="0" dirty="0"/>
              <a:t>” - опозиція, або контроверза, (опозиція означає протиставлення, протидія, протистояння; контроверза – суперечка, розбіжність, незгода).</a:t>
            </a:r>
          </a:p>
          <a:p>
            <a:pPr marL="342900" lvl="0" indent="-342900" algn="l" rtl="0">
              <a:spcBef>
                <a:spcPts val="1000"/>
              </a:spcBef>
              <a:spcAft>
                <a:spcPts val="0"/>
              </a:spcAft>
              <a:buSzPts val="1600"/>
              <a:buChar char="►"/>
            </a:pPr>
            <a:r>
              <a:rPr lang="uk-UA" noProof="0" dirty="0" err="1"/>
              <a:t>Синергетика</a:t>
            </a:r>
            <a:r>
              <a:rPr lang="uk-UA" noProof="0" dirty="0"/>
              <a:t> - досліджує відкриті, складні, </a:t>
            </a:r>
            <a:r>
              <a:rPr lang="uk-UA" noProof="0" dirty="0" err="1"/>
              <a:t>самоорганізовані</a:t>
            </a:r>
            <a:r>
              <a:rPr lang="uk-UA" noProof="0" dirty="0"/>
              <a:t>, неврівноважені, нелінійні системи. </a:t>
            </a:r>
          </a:p>
        </p:txBody>
      </p:sp>
      <p:sp>
        <p:nvSpPr>
          <p:cNvPr id="192" name="Google Shape;192;p25"/>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198" name="Google Shape;198;p2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600"/>
              <a:buChar char="►"/>
            </a:pPr>
            <a:r>
              <a:rPr lang="uk-UA" noProof="0" dirty="0"/>
              <a:t>Опозиція “модерн – </a:t>
            </a:r>
            <a:r>
              <a:rPr lang="uk-UA" noProof="0" dirty="0" err="1"/>
              <a:t>постмодерн</a:t>
            </a:r>
            <a:r>
              <a:rPr lang="uk-UA" noProof="0" dirty="0"/>
              <a:t>” розглядається у працях французьких (Ж.-</a:t>
            </a:r>
            <a:r>
              <a:rPr lang="uk-UA" noProof="0" dirty="0" err="1"/>
              <a:t>Ф.Ліотар</a:t>
            </a:r>
            <a:r>
              <a:rPr lang="uk-UA" noProof="0" dirty="0"/>
              <a:t>, Ф. </a:t>
            </a:r>
            <a:r>
              <a:rPr lang="uk-UA" noProof="0" dirty="0" err="1"/>
              <a:t>Гваттарі</a:t>
            </a:r>
            <a:r>
              <a:rPr lang="uk-UA" noProof="0" dirty="0"/>
              <a:t>, Ж. </a:t>
            </a:r>
            <a:r>
              <a:rPr lang="uk-UA" noProof="0" dirty="0" err="1"/>
              <a:t>Дельоз</a:t>
            </a:r>
            <a:r>
              <a:rPr lang="uk-UA" noProof="0" dirty="0"/>
              <a:t>) та німецьких (Ю. </a:t>
            </a:r>
            <a:r>
              <a:rPr lang="uk-UA" noProof="0" dirty="0" err="1"/>
              <a:t>Хабермас</a:t>
            </a:r>
            <a:r>
              <a:rPr lang="uk-UA" noProof="0" dirty="0"/>
              <a:t>, </a:t>
            </a:r>
            <a:r>
              <a:rPr lang="uk-UA" noProof="0" dirty="0" err="1"/>
              <a:t>П.Козловськи</a:t>
            </a:r>
            <a:r>
              <a:rPr lang="uk-UA" noProof="0" dirty="0"/>
              <a:t>) філософів.</a:t>
            </a:r>
          </a:p>
          <a:p>
            <a:pPr marL="342900" lvl="0" indent="-241300" algn="l" rtl="0">
              <a:spcBef>
                <a:spcPts val="1000"/>
              </a:spcBef>
              <a:spcAft>
                <a:spcPts val="0"/>
              </a:spcAft>
              <a:buSzPts val="1600"/>
              <a:buNone/>
            </a:pPr>
            <a:endParaRPr lang="uk-UA" noProof="0" dirty="0"/>
          </a:p>
        </p:txBody>
      </p:sp>
      <p:sp>
        <p:nvSpPr>
          <p:cNvPr id="199" name="Google Shape;199;p26"/>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00" name="Google Shape;200;p26" descr="Жиль Дельоз: біографія і творчість. «Логіка сенсу»: короткий зміст"/>
          <p:cNvPicPr preferRelativeResize="0"/>
          <p:nvPr/>
        </p:nvPicPr>
        <p:blipFill rotWithShape="1">
          <a:blip r:embed="rId3">
            <a:alphaModFix/>
          </a:blip>
          <a:srcRect/>
          <a:stretch/>
        </p:blipFill>
        <p:spPr>
          <a:xfrm>
            <a:off x="4901440" y="4150658"/>
            <a:ext cx="1514475" cy="1676400"/>
          </a:xfrm>
          <a:prstGeom prst="rect">
            <a:avLst/>
          </a:prstGeom>
          <a:noFill/>
          <a:ln>
            <a:noFill/>
          </a:ln>
        </p:spPr>
      </p:pic>
      <p:pic>
        <p:nvPicPr>
          <p:cNvPr id="201" name="Google Shape;201;p26" descr="Автор: Гваттари Феликс - 4 книги - Читать, Скачать - ЛитМир"/>
          <p:cNvPicPr preferRelativeResize="0"/>
          <p:nvPr/>
        </p:nvPicPr>
        <p:blipFill rotWithShape="1">
          <a:blip r:embed="rId4">
            <a:alphaModFix/>
          </a:blip>
          <a:srcRect/>
          <a:stretch/>
        </p:blipFill>
        <p:spPr>
          <a:xfrm>
            <a:off x="2877508" y="4150657"/>
            <a:ext cx="1202267" cy="1676401"/>
          </a:xfrm>
          <a:prstGeom prst="rect">
            <a:avLst/>
          </a:prstGeom>
          <a:noFill/>
          <a:ln>
            <a:noFill/>
          </a:ln>
        </p:spPr>
      </p:pic>
      <p:pic>
        <p:nvPicPr>
          <p:cNvPr id="202" name="Google Shape;202;p26"/>
          <p:cNvPicPr preferRelativeResize="0"/>
          <p:nvPr/>
        </p:nvPicPr>
        <p:blipFill rotWithShape="1">
          <a:blip r:embed="rId5">
            <a:alphaModFix/>
          </a:blip>
          <a:srcRect/>
          <a:stretch/>
        </p:blipFill>
        <p:spPr>
          <a:xfrm>
            <a:off x="921925" y="4182880"/>
            <a:ext cx="1113888" cy="1676401"/>
          </a:xfrm>
          <a:prstGeom prst="rect">
            <a:avLst/>
          </a:prstGeom>
          <a:noFill/>
          <a:ln>
            <a:noFill/>
          </a:ln>
        </p:spPr>
      </p:pic>
      <p:sp>
        <p:nvSpPr>
          <p:cNvPr id="203" name="Google Shape;203;p26"/>
          <p:cNvSpPr/>
          <p:nvPr/>
        </p:nvSpPr>
        <p:spPr>
          <a:xfrm>
            <a:off x="813242" y="6305369"/>
            <a:ext cx="1854995" cy="5452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a:solidFill>
                  <a:srgbClr val="002060"/>
                </a:solidFill>
                <a:latin typeface="Century Gothic"/>
                <a:ea typeface="Century Gothic"/>
                <a:cs typeface="Century Gothic"/>
                <a:sym typeface="Century Gothic"/>
              </a:rPr>
              <a:t>Жан-Франсуа</a:t>
            </a:r>
            <a:endParaRPr b="1" dirty="0">
              <a:solidFill>
                <a:srgbClr val="002060"/>
              </a:solidFill>
              <a:latin typeface="Century Gothic"/>
              <a:ea typeface="Century Gothic"/>
              <a:cs typeface="Century Gothic"/>
            </a:endParaRPr>
          </a:p>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Ліотар</a:t>
            </a:r>
            <a:endParaRPr b="1" dirty="0">
              <a:solidFill>
                <a:srgbClr val="002060"/>
              </a:solidFill>
              <a:latin typeface="Century Gothic"/>
              <a:ea typeface="Century Gothic"/>
              <a:cs typeface="Century Gothic"/>
              <a:sym typeface="Century Gothic"/>
            </a:endParaRPr>
          </a:p>
        </p:txBody>
      </p:sp>
      <p:sp>
        <p:nvSpPr>
          <p:cNvPr id="204" name="Google Shape;204;p26"/>
          <p:cNvSpPr/>
          <p:nvPr/>
        </p:nvSpPr>
        <p:spPr>
          <a:xfrm>
            <a:off x="2799610" y="6305371"/>
            <a:ext cx="1093569" cy="5452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Фелікс</a:t>
            </a:r>
            <a:endParaRPr b="1" dirty="0">
              <a:solidFill>
                <a:srgbClr val="002060"/>
              </a:solidFill>
              <a:latin typeface="Century Gothic"/>
              <a:ea typeface="Century Gothic"/>
              <a:cs typeface="Century Gothic"/>
              <a:sym typeface="Century Gothic"/>
            </a:endParaRPr>
          </a:p>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Гваттарі</a:t>
            </a:r>
            <a:endParaRPr b="1" dirty="0">
              <a:solidFill>
                <a:srgbClr val="002060"/>
              </a:solidFill>
              <a:latin typeface="Century Gothic"/>
              <a:ea typeface="Century Gothic"/>
              <a:cs typeface="Century Gothic"/>
              <a:sym typeface="Century Gothic"/>
            </a:endParaRPr>
          </a:p>
        </p:txBody>
      </p:sp>
      <p:sp>
        <p:nvSpPr>
          <p:cNvPr id="205" name="Google Shape;205;p26"/>
          <p:cNvSpPr/>
          <p:nvPr/>
        </p:nvSpPr>
        <p:spPr>
          <a:xfrm>
            <a:off x="4901440" y="6339667"/>
            <a:ext cx="1346004" cy="51095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a:solidFill>
                  <a:srgbClr val="002060"/>
                </a:solidFill>
                <a:latin typeface="Century Gothic"/>
                <a:ea typeface="Century Gothic"/>
                <a:cs typeface="Century Gothic"/>
                <a:sym typeface="Century Gothic"/>
              </a:rPr>
              <a:t>Жан</a:t>
            </a:r>
            <a:endParaRPr b="1" dirty="0">
              <a:solidFill>
                <a:srgbClr val="002060"/>
              </a:solidFill>
              <a:latin typeface="Century Gothic"/>
              <a:ea typeface="Century Gothic"/>
              <a:cs typeface="Century Gothic"/>
            </a:endParaRPr>
          </a:p>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Дельоз</a:t>
            </a:r>
            <a:endParaRPr b="1" dirty="0">
              <a:solidFill>
                <a:srgbClr val="002060"/>
              </a:solidFill>
              <a:latin typeface="Century Gothic"/>
              <a:ea typeface="Century Gothic"/>
              <a:cs typeface="Century Gothic"/>
              <a:sym typeface="Century Gothic"/>
            </a:endParaRPr>
          </a:p>
        </p:txBody>
      </p:sp>
      <p:pic>
        <p:nvPicPr>
          <p:cNvPr id="206" name="Google Shape;206;p26" descr="ХАБЕРМАС, ЮРГЕН | Энциклопедия Кругосвет"/>
          <p:cNvPicPr preferRelativeResize="0"/>
          <p:nvPr/>
        </p:nvPicPr>
        <p:blipFill rotWithShape="1">
          <a:blip r:embed="rId6">
            <a:alphaModFix/>
          </a:blip>
          <a:srcRect l="10774" t="14200" b="5065"/>
          <a:stretch/>
        </p:blipFill>
        <p:spPr>
          <a:xfrm>
            <a:off x="7237580" y="4166552"/>
            <a:ext cx="1359797" cy="1676400"/>
          </a:xfrm>
          <a:prstGeom prst="rect">
            <a:avLst/>
          </a:prstGeom>
          <a:noFill/>
          <a:ln>
            <a:noFill/>
          </a:ln>
        </p:spPr>
      </p:pic>
      <p:sp>
        <p:nvSpPr>
          <p:cNvPr id="207" name="Google Shape;207;p26"/>
          <p:cNvSpPr/>
          <p:nvPr/>
        </p:nvSpPr>
        <p:spPr>
          <a:xfrm>
            <a:off x="7237580" y="6332291"/>
            <a:ext cx="1454244" cy="5183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a:solidFill>
                  <a:srgbClr val="002060"/>
                </a:solidFill>
                <a:latin typeface="Century Gothic"/>
                <a:ea typeface="Century Gothic"/>
                <a:cs typeface="Century Gothic"/>
                <a:sym typeface="Century Gothic"/>
              </a:rPr>
              <a:t>Юрген</a:t>
            </a:r>
            <a:endParaRPr b="1" dirty="0">
              <a:solidFill>
                <a:srgbClr val="002060"/>
              </a:solidFill>
              <a:latin typeface="Century Gothic"/>
              <a:ea typeface="Century Gothic"/>
              <a:cs typeface="Century Gothic"/>
            </a:endParaRPr>
          </a:p>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Хабермас</a:t>
            </a:r>
            <a:endParaRPr b="1" dirty="0">
              <a:solidFill>
                <a:srgbClr val="002060"/>
              </a:solidFill>
              <a:latin typeface="Century Gothic"/>
              <a:ea typeface="Century Gothic"/>
              <a:cs typeface="Century Gothic"/>
              <a:sym typeface="Century Gothic"/>
            </a:endParaRPr>
          </a:p>
          <a:p>
            <a:pPr marL="0" marR="0" lvl="0" indent="0" algn="l" rtl="0">
              <a:spcBef>
                <a:spcPts val="0"/>
              </a:spcBef>
              <a:spcAft>
                <a:spcPts val="0"/>
              </a:spcAft>
              <a:buNone/>
            </a:pPr>
            <a:endParaRPr sz="1800" dirty="0">
              <a:solidFill>
                <a:schemeClr val="lt1"/>
              </a:solidFill>
              <a:latin typeface="Century Gothic"/>
              <a:ea typeface="Century Gothic"/>
              <a:cs typeface="Century Gothic"/>
              <a:sym typeface="Century Gothic"/>
            </a:endParaRPr>
          </a:p>
        </p:txBody>
      </p:sp>
      <p:sp>
        <p:nvSpPr>
          <p:cNvPr id="208" name="Google Shape;208;p26"/>
          <p:cNvSpPr/>
          <p:nvPr/>
        </p:nvSpPr>
        <p:spPr>
          <a:xfrm>
            <a:off x="9887881" y="6339667"/>
            <a:ext cx="1600201" cy="5183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b="1" dirty="0">
                <a:solidFill>
                  <a:srgbClr val="002060"/>
                </a:solidFill>
                <a:latin typeface="Century Gothic"/>
                <a:ea typeface="Century Gothic"/>
                <a:cs typeface="Century Gothic"/>
                <a:sym typeface="Century Gothic"/>
              </a:rPr>
              <a:t>Петер</a:t>
            </a:r>
            <a:endParaRPr sz="1100" b="1" dirty="0">
              <a:solidFill>
                <a:srgbClr val="002060"/>
              </a:solidFill>
            </a:endParaRPr>
          </a:p>
          <a:p>
            <a:pPr marL="0" marR="0" lvl="0" indent="0" algn="l" rtl="0">
              <a:spcBef>
                <a:spcPts val="0"/>
              </a:spcBef>
              <a:spcAft>
                <a:spcPts val="0"/>
              </a:spcAft>
              <a:buNone/>
            </a:pPr>
            <a:r>
              <a:rPr lang="ru-RU" b="1" dirty="0" err="1">
                <a:solidFill>
                  <a:srgbClr val="002060"/>
                </a:solidFill>
                <a:latin typeface="Century Gothic"/>
                <a:ea typeface="Century Gothic"/>
                <a:cs typeface="Century Gothic"/>
                <a:sym typeface="Century Gothic"/>
              </a:rPr>
              <a:t>Козловськи</a:t>
            </a:r>
            <a:endParaRPr b="1" dirty="0">
              <a:solidFill>
                <a:srgbClr val="002060"/>
              </a:solidFill>
              <a:latin typeface="Century Gothic"/>
              <a:ea typeface="Century Gothic"/>
              <a:cs typeface="Century Gothic"/>
              <a:sym typeface="Century Gothic"/>
            </a:endParaRPr>
          </a:p>
        </p:txBody>
      </p:sp>
      <p:pic>
        <p:nvPicPr>
          <p:cNvPr id="209" name="Google Shape;209;p26" descr="Козловски Петер. Книги онлайн"/>
          <p:cNvPicPr preferRelativeResize="0"/>
          <p:nvPr/>
        </p:nvPicPr>
        <p:blipFill rotWithShape="1">
          <a:blip r:embed="rId7">
            <a:alphaModFix/>
          </a:blip>
          <a:srcRect/>
          <a:stretch/>
        </p:blipFill>
        <p:spPr>
          <a:xfrm>
            <a:off x="9887881" y="4166552"/>
            <a:ext cx="1319260" cy="17859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215" name="Google Shape;215;p27"/>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ts val="1600"/>
              <a:buChar char="►"/>
            </a:pPr>
            <a:r>
              <a:rPr lang="uk-UA" noProof="0" dirty="0" err="1"/>
              <a:t>Г.Гегель</a:t>
            </a:r>
            <a:r>
              <a:rPr lang="uk-UA" noProof="0" dirty="0"/>
              <a:t> першим поставив питання про Модерн як певну історичну епоху. У нього Модерн – це Новий час у європейській культурі, а саме: три століття від 1500 по 1800 рр., час же, що наступив після 1800 р., він назвав новітнім</a:t>
            </a:r>
          </a:p>
          <a:p>
            <a:pPr marL="342900" lvl="0" indent="-342900" algn="l" rtl="0">
              <a:spcBef>
                <a:spcPts val="1000"/>
              </a:spcBef>
              <a:spcAft>
                <a:spcPts val="0"/>
              </a:spcAft>
              <a:buSzPts val="1600"/>
              <a:buChar char="►"/>
            </a:pPr>
            <a:r>
              <a:rPr lang="uk-UA" noProof="0" dirty="0"/>
              <a:t>Сучасні ж дослідники вважають, що епоха Модерну в Європі не завершилася 1800-м роком, оскільки її головні ознаки були притаманні культурі людства майже до другої половини ХХ ст. </a:t>
            </a:r>
          </a:p>
          <a:p>
            <a:pPr marL="342900" lvl="0" indent="-342900" algn="l" rtl="0">
              <a:spcBef>
                <a:spcPts val="1000"/>
              </a:spcBef>
              <a:spcAft>
                <a:spcPts val="0"/>
              </a:spcAft>
              <a:buSzPts val="1600"/>
              <a:buChar char="►"/>
            </a:pPr>
            <a:r>
              <a:rPr lang="uk-UA" noProof="0" dirty="0"/>
              <a:t>Такої точки зору дотримуються Ж.-</a:t>
            </a:r>
            <a:r>
              <a:rPr lang="uk-UA" noProof="0" dirty="0" err="1"/>
              <a:t>Ф.Ліотар</a:t>
            </a:r>
            <a:r>
              <a:rPr lang="uk-UA" noProof="0" dirty="0"/>
              <a:t>, </a:t>
            </a:r>
            <a:r>
              <a:rPr lang="uk-UA" noProof="0" dirty="0" err="1"/>
              <a:t>Ю.Хабермас</a:t>
            </a:r>
            <a:r>
              <a:rPr lang="uk-UA" noProof="0" dirty="0"/>
              <a:t>, </a:t>
            </a:r>
            <a:r>
              <a:rPr lang="uk-UA" noProof="0" dirty="0" err="1"/>
              <a:t>П.Козловськи</a:t>
            </a:r>
            <a:r>
              <a:rPr lang="uk-UA" noProof="0" dirty="0"/>
              <a:t> та інші філософи. Період західноєвропейської історії, що тривав до 1500-го року, вони назвали </a:t>
            </a:r>
            <a:r>
              <a:rPr lang="uk-UA" noProof="0" dirty="0" err="1"/>
              <a:t>Премодерном</a:t>
            </a:r>
            <a:r>
              <a:rPr lang="uk-UA" noProof="0" dirty="0"/>
              <a:t> (або </a:t>
            </a:r>
            <a:r>
              <a:rPr lang="uk-UA" noProof="0" dirty="0" err="1"/>
              <a:t>передмодерном</a:t>
            </a:r>
            <a:r>
              <a:rPr lang="uk-UA" noProof="0" dirty="0"/>
              <a:t>),</a:t>
            </a:r>
          </a:p>
        </p:txBody>
      </p:sp>
      <p:sp>
        <p:nvSpPr>
          <p:cNvPr id="216" name="Google Shape;216;p27"/>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17" name="Google Shape;217;p27"/>
          <p:cNvPicPr preferRelativeResize="0"/>
          <p:nvPr/>
        </p:nvPicPr>
        <p:blipFill rotWithShape="1">
          <a:blip r:embed="rId3">
            <a:alphaModFix/>
          </a:blip>
          <a:srcRect/>
          <a:stretch/>
        </p:blipFill>
        <p:spPr>
          <a:xfrm>
            <a:off x="9911590" y="2520227"/>
            <a:ext cx="2009775" cy="2276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2800"/>
              <a:buFont typeface="Century Gothic"/>
              <a:buNone/>
            </a:pPr>
            <a:r>
              <a:rPr lang="uk-UA" sz="2800" noProof="0" dirty="0"/>
              <a:t>Опозиція “модерн – </a:t>
            </a:r>
            <a:r>
              <a:rPr lang="uk-UA" sz="2800" noProof="0" dirty="0" err="1"/>
              <a:t>постмодерн</a:t>
            </a:r>
            <a:r>
              <a:rPr lang="uk-UA" sz="2800" noProof="0" dirty="0"/>
              <a:t>” у культурному та цивілізаційному поступі людства</a:t>
            </a:r>
          </a:p>
        </p:txBody>
      </p:sp>
      <p:sp>
        <p:nvSpPr>
          <p:cNvPr id="223" name="Google Shape;223;p2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uk-UA" noProof="0" dirty="0"/>
              <a:t>Ознаки культури Модерну: </a:t>
            </a:r>
          </a:p>
          <a:p>
            <a:pPr marL="342900" lvl="0" indent="-342900" algn="l" rtl="0">
              <a:spcBef>
                <a:spcPts val="1000"/>
              </a:spcBef>
              <a:spcAft>
                <a:spcPts val="0"/>
              </a:spcAft>
              <a:buSzPts val="1600"/>
              <a:buChar char="►"/>
            </a:pPr>
            <a:r>
              <a:rPr lang="uk-UA" i="1" noProof="0" dirty="0"/>
              <a:t>Раціоналізм з його протистоянням ірраціоналізму. </a:t>
            </a:r>
            <a:endParaRPr lang="uk-UA" noProof="0" dirty="0"/>
          </a:p>
          <a:p>
            <a:pPr marL="342900" lvl="0" indent="-342900" algn="l" rtl="0">
              <a:spcBef>
                <a:spcPts val="1000"/>
              </a:spcBef>
              <a:spcAft>
                <a:spcPts val="0"/>
              </a:spcAft>
              <a:buSzPts val="1600"/>
              <a:buChar char="►"/>
            </a:pPr>
            <a:r>
              <a:rPr lang="uk-UA" i="1" noProof="0" dirty="0"/>
              <a:t>Переважний розвиток природничих наук. </a:t>
            </a:r>
            <a:endParaRPr lang="uk-UA" noProof="0" dirty="0"/>
          </a:p>
          <a:p>
            <a:pPr marL="342900" lvl="0" indent="-342900" algn="l" rtl="0">
              <a:spcBef>
                <a:spcPts val="1000"/>
              </a:spcBef>
              <a:spcAft>
                <a:spcPts val="0"/>
              </a:spcAft>
              <a:buSzPts val="1600"/>
              <a:buChar char="►"/>
            </a:pPr>
            <a:r>
              <a:rPr lang="uk-UA" i="1" noProof="0" dirty="0"/>
              <a:t>Домінуючий розвиток техніки, метою якого є оволодіння силами природи.</a:t>
            </a:r>
            <a:r>
              <a:rPr lang="uk-UA" noProof="0" dirty="0"/>
              <a:t> </a:t>
            </a:r>
          </a:p>
          <a:p>
            <a:pPr marL="342900" lvl="0" indent="-241300" algn="l" rtl="0">
              <a:spcBef>
                <a:spcPts val="1000"/>
              </a:spcBef>
              <a:spcAft>
                <a:spcPts val="0"/>
              </a:spcAft>
              <a:buSzPts val="1600"/>
              <a:buNone/>
            </a:pPr>
            <a:endParaRPr lang="uk-UA" noProof="0" dirty="0"/>
          </a:p>
        </p:txBody>
      </p:sp>
      <p:sp>
        <p:nvSpPr>
          <p:cNvPr id="224" name="Google Shape;224;p28"/>
          <p:cNvSpPr/>
          <p:nvPr/>
        </p:nvSpPr>
        <p:spPr>
          <a:xfrm>
            <a:off x="6019135" y="253048"/>
            <a:ext cx="44486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ru-RU" sz="1800" dirty="0" err="1">
                <a:solidFill>
                  <a:srgbClr val="00B0F0"/>
                </a:solidFill>
                <a:latin typeface="Century Gothic"/>
                <a:ea typeface="Century Gothic"/>
                <a:cs typeface="Century Gothic"/>
                <a:sym typeface="Century Gothic"/>
              </a:rPr>
              <a:t>Філософія</a:t>
            </a:r>
            <a:r>
              <a:rPr lang="ru-RU" sz="1800" dirty="0">
                <a:solidFill>
                  <a:srgbClr val="00B0F0"/>
                </a:solidFill>
                <a:latin typeface="Century Gothic"/>
                <a:ea typeface="Century Gothic"/>
                <a:cs typeface="Century Gothic"/>
                <a:sym typeface="Century Gothic"/>
              </a:rPr>
              <a:t>. СТРАТЕГІЇ МАЙБУТНЬОГО</a:t>
            </a:r>
            <a:endParaRPr dirty="0"/>
          </a:p>
        </p:txBody>
      </p:sp>
      <p:pic>
        <p:nvPicPr>
          <p:cNvPr id="225" name="Google Shape;225;p28"/>
          <p:cNvPicPr preferRelativeResize="0"/>
          <p:nvPr/>
        </p:nvPicPr>
        <p:blipFill rotWithShape="1">
          <a:blip r:embed="rId3">
            <a:alphaModFix/>
          </a:blip>
          <a:srcRect/>
          <a:stretch/>
        </p:blipFill>
        <p:spPr>
          <a:xfrm>
            <a:off x="8237763" y="4539343"/>
            <a:ext cx="3764999" cy="211323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51</TotalTime>
  <Words>3757</Words>
  <Application>Microsoft Office PowerPoint</Application>
  <PresentationFormat>Широкоэкранный</PresentationFormat>
  <Paragraphs>265</Paragraphs>
  <Slides>34</Slides>
  <Notes>31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34</vt:i4>
      </vt:variant>
    </vt:vector>
  </HeadingPairs>
  <TitlesOfParts>
    <vt:vector size="41" baseType="lpstr">
      <vt:lpstr>Times New Roman</vt:lpstr>
      <vt:lpstr>Garamond</vt:lpstr>
      <vt:lpstr>Calibri</vt:lpstr>
      <vt:lpstr>Noto Sans Symbols</vt:lpstr>
      <vt:lpstr>Arial</vt:lpstr>
      <vt:lpstr>Century Gothic</vt:lpstr>
      <vt:lpstr>Натуральные материалы</vt:lpstr>
      <vt:lpstr>СТРАТЕГІЇ МАЙБУТНЬОГО</vt:lpstr>
      <vt:lpstr>План </vt:lpstr>
      <vt:lpstr>Література.  Основна:  </vt:lpstr>
      <vt:lpstr>Додаткова:  </vt:lpstr>
      <vt:lpstr>Першоджерела </vt:lpstr>
      <vt:lpstr>Опозиція “модерн – постмодерн” у культурному та цивілізаційному поступі людства  </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Опозиція “модерн – постмодерн” у культурному та цивілізаційному поступі людства</vt:lpstr>
      <vt:lpstr>Глобальні проблеми сучасності як негативні наслідки культури модерну</vt:lpstr>
      <vt:lpstr>Глобальні проблеми сучасності як негативні наслідки культури модерну</vt:lpstr>
      <vt:lpstr>Глобальні проблеми сучасності як негативні наслідки культури модерну </vt:lpstr>
      <vt:lpstr>Глобальні проблеми сучасності як негативні наслідки культури модерну </vt:lpstr>
      <vt:lpstr>Глобальні проблеми сучасності як негативні наслідки культури модерну </vt:lpstr>
      <vt:lpstr>Глобальні проблеми сучасності як негативні наслідки культури модерну </vt:lpstr>
      <vt:lpstr>«Межі зростання»</vt:lpstr>
      <vt:lpstr>Глобальні проблеми сучасності як негативні наслідки культури модерну </vt:lpstr>
      <vt:lpstr>Глобальні проблеми сучасності як негативні наслідки культури модерну </vt:lpstr>
      <vt:lpstr>Феномен глобалізації у сучасному цивілізаційному розвитку   </vt:lpstr>
      <vt:lpstr>Вираз «Come On» несе два значення – «не намагайся мене обдурити» і «приєднуйся до нас».</vt:lpstr>
      <vt:lpstr>Синя економіка</vt:lpstr>
      <vt:lpstr>Феномен глобалізації у сучасному цивілізаційному розвитку   </vt:lpstr>
      <vt:lpstr>Феномен глобалізації у сучасному цивілізаційному розвитку   </vt:lpstr>
      <vt:lpstr>Феномен глобалізації у сучасному цивілізаційному розвитку   </vt:lpstr>
      <vt:lpstr>Феномен глобалізації у сучасному цивілізаційному розвитку   </vt:lpstr>
      <vt:lpstr>Феномен глобалізації у сучасному цивілізаційному розвитку   </vt:lpstr>
      <vt:lpstr>Феномен глобалізації у сучасному цивілізаційному розвитку   </vt:lpstr>
      <vt:lpstr>Феномен глобалізації у сучасному цивілізаційному розвитку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СТРАТЕГІЯ МАЙБУТНЬОГО</dc:title>
  <dc:creator>Анна Клешня</dc:creator>
  <cp:lastModifiedBy>Сергей Герасименко</cp:lastModifiedBy>
  <cp:revision>9</cp:revision>
  <dcterms:modified xsi:type="dcterms:W3CDTF">2023-03-13T15:42:34Z</dcterms:modified>
</cp:coreProperties>
</file>