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7.xml" ContentType="application/vnd.openxmlformats-officedocument.themeOverride+xml"/>
  <Override PartName="/ppt/notesSlides/notesSlide19.xml" ContentType="application/vnd.openxmlformats-officedocument.presentationml.notesSlide+xml"/>
  <Override PartName="/ppt/theme/themeOverride8.xml" ContentType="application/vnd.openxmlformats-officedocument.themeOverride+xml"/>
  <Override PartName="/ppt/notesSlides/notesSlide20.xml" ContentType="application/vnd.openxmlformats-officedocument.presentationml.notesSlide+xml"/>
  <Override PartName="/ppt/theme/themeOverride9.xml" ContentType="application/vnd.openxmlformats-officedocument.themeOverride+xml"/>
  <Override PartName="/ppt/notesSlides/notesSlide21.xml" ContentType="application/vnd.openxmlformats-officedocument.presentationml.notesSlide+xml"/>
  <Override PartName="/ppt/theme/themeOverride10.xml" ContentType="application/vnd.openxmlformats-officedocument.themeOverride+xml"/>
  <Override PartName="/ppt/notesSlides/notesSlide22.xml" ContentType="application/vnd.openxmlformats-officedocument.presentationml.notesSlide+xml"/>
  <Override PartName="/ppt/theme/themeOverride1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54" r:id="rId3"/>
    <p:sldId id="355" r:id="rId4"/>
    <p:sldId id="360" r:id="rId5"/>
    <p:sldId id="363" r:id="rId6"/>
    <p:sldId id="362"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06"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PC" initials="U" lastIdx="1" clrIdx="0">
    <p:extLst>
      <p:ext uri="{19B8F6BF-5375-455C-9EA6-DF929625EA0E}">
        <p15:presenceInfo xmlns:p15="http://schemas.microsoft.com/office/powerpoint/2012/main" userId="User-PC" providerId="None"/>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F12"/>
    <a:srgbClr val="040E08"/>
    <a:srgbClr val="B92D14"/>
    <a:srgbClr val="35759D"/>
    <a:srgbClr val="35B19D"/>
    <a:srgbClr val="000000"/>
    <a:srgbClr val="FFFF00"/>
    <a:srgbClr val="491403"/>
    <a:srgbClr val="3A1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9" autoAdjust="0"/>
    <p:restoredTop sz="95439" autoAdjust="0"/>
  </p:normalViewPr>
  <p:slideViewPr>
    <p:cSldViewPr>
      <p:cViewPr varScale="1">
        <p:scale>
          <a:sx n="97" d="100"/>
          <a:sy n="97" d="100"/>
        </p:scale>
        <p:origin x="1696" y="1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795ABE-EE42-4DF7-8566-7F483198C63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DA733-A3B6-4EDA-9997-D592882FF250}"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615812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8248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1695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84559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92047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25153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050047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058198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4928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46863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96829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03050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308793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053835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80945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38507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18771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87555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DA733-A3B6-4EDA-9997-D592882FF250}" type="slidenum">
              <a:rPr lang="en-US"/>
              <a:pPr/>
              <a:t>27</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0890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2846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0724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62889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8022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6940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57644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663595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152400"/>
            <a:ext cx="7772400" cy="704850"/>
          </a:xfrm>
        </p:spPr>
        <p:txBody>
          <a:bodyPr/>
          <a:lstStyle>
            <a:lvl1pPr algn="r">
              <a:defRPr sz="4000"/>
            </a:lvl1pPr>
          </a:lstStyle>
          <a:p>
            <a:r>
              <a:rPr lang="ru-RU"/>
              <a:t>Образец заголовка</a:t>
            </a:r>
            <a:endParaRPr lang="en-US"/>
          </a:p>
        </p:txBody>
      </p:sp>
      <p:sp>
        <p:nvSpPr>
          <p:cNvPr id="3075" name="Rectangle 3"/>
          <p:cNvSpPr>
            <a:spLocks noGrp="1" noChangeArrowheads="1"/>
          </p:cNvSpPr>
          <p:nvPr>
            <p:ph type="subTitle" idx="1"/>
          </p:nvPr>
        </p:nvSpPr>
        <p:spPr>
          <a:xfrm>
            <a:off x="1066800" y="762000"/>
            <a:ext cx="7772400" cy="685800"/>
          </a:xfrm>
        </p:spPr>
        <p:txBody>
          <a:bodyPr/>
          <a:lstStyle>
            <a:lvl1pPr marL="0" indent="0" algn="r">
              <a:buFontTx/>
              <a:buNone/>
              <a:defRPr sz="2800"/>
            </a:lvl1pPr>
          </a:lstStyle>
          <a:p>
            <a:r>
              <a:rPr lang="ru-RU"/>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265238"/>
            <a:ext cx="1828800" cy="490696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14400" y="1265238"/>
            <a:ext cx="5334000" cy="49069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914400" y="2209800"/>
            <a:ext cx="3581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2209800"/>
            <a:ext cx="3581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2652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Rectangle 3"/>
          <p:cNvSpPr>
            <a:spLocks noGrp="1" noChangeArrowheads="1"/>
          </p:cNvSpPr>
          <p:nvPr>
            <p:ph type="body" idx="1"/>
          </p:nvPr>
        </p:nvSpPr>
        <p:spPr bwMode="auto">
          <a:xfrm>
            <a:off x="914400" y="2209800"/>
            <a:ext cx="73152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9.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effectLst>
            <a:outerShdw blurRad="76200" dist="63500" dir="2400000" algn="tl" rotWithShape="0">
              <a:prstClr val="black">
                <a:alpha val="60000"/>
              </a:prstClr>
            </a:outerShdw>
          </a:effectLst>
        </p:spPr>
        <p:txBody>
          <a:bodyPr/>
          <a:lstStyle/>
          <a:p>
            <a:r>
              <a:rPr lang="uk-UA" sz="3200"/>
              <a:t>Національний авіаційний університет</a:t>
            </a:r>
          </a:p>
        </p:txBody>
      </p:sp>
      <p:sp>
        <p:nvSpPr>
          <p:cNvPr id="2055" name="Rectangle 7"/>
          <p:cNvSpPr>
            <a:spLocks noGrp="1" noChangeArrowheads="1"/>
          </p:cNvSpPr>
          <p:nvPr>
            <p:ph type="subTitle" idx="1"/>
          </p:nvPr>
        </p:nvSpPr>
        <p:spPr>
          <a:xfrm>
            <a:off x="539552" y="762000"/>
            <a:ext cx="8299648" cy="685800"/>
          </a:xfrm>
          <a:effectLst>
            <a:outerShdw blurRad="76200" dist="63500" dir="2400000" algn="tl" rotWithShape="0">
              <a:prstClr val="black">
                <a:alpha val="60000"/>
              </a:prstClr>
            </a:outerShdw>
          </a:effectLst>
        </p:spPr>
        <p:txBody>
          <a:bodyPr/>
          <a:lstStyle/>
          <a:p>
            <a:r>
              <a:rPr lang="uk-UA" dirty="0"/>
              <a:t>Електричні апарати систем електропостачання</a:t>
            </a:r>
          </a:p>
          <a:p>
            <a:r>
              <a:rPr lang="uk-UA" dirty="0"/>
              <a:t>Лекція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pPr algn="ctr"/>
            <a:r>
              <a:rPr lang="uk-UA" sz="2000" dirty="0">
                <a:solidFill>
                  <a:schemeClr val="hlink"/>
                </a:solidFill>
              </a:rPr>
              <a:t>БАКОВІ МАСЛЯНІ ВИМИКАЧІ</a:t>
            </a:r>
            <a:br>
              <a:rPr lang="uk-UA" sz="2000" dirty="0">
                <a:solidFill>
                  <a:schemeClr val="hlink"/>
                </a:solidFill>
              </a:rPr>
            </a:br>
            <a:r>
              <a:rPr lang="uk-UA" sz="2000" dirty="0">
                <a:solidFill>
                  <a:schemeClr val="hlink"/>
                </a:solidFill>
              </a:rPr>
              <a:t>КОНСТРУКЦІЯ ВИМИКАЧІВ</a:t>
            </a:r>
          </a:p>
        </p:txBody>
      </p:sp>
      <p:sp>
        <p:nvSpPr>
          <p:cNvPr id="60419" name="Rectangle 3"/>
          <p:cNvSpPr>
            <a:spLocks noGrp="1" noChangeArrowheads="1"/>
          </p:cNvSpPr>
          <p:nvPr>
            <p:ph type="body"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Загальна компоновка бакового вимикача представлена на рис. 1. У сталевому </a:t>
            </a:r>
            <a:r>
              <a:rPr lang="uk-UA" altLang="ko-KR" sz="1600" dirty="0" err="1">
                <a:solidFill>
                  <a:schemeClr val="tx1"/>
                </a:solidFill>
                <a:latin typeface="Verdana" pitchFamily="34" charset="0"/>
                <a:ea typeface="굴림" charset="-127"/>
              </a:rPr>
              <a:t>баці</a:t>
            </a:r>
            <a:r>
              <a:rPr lang="uk-UA" altLang="ko-KR" sz="1600" dirty="0">
                <a:solidFill>
                  <a:schemeClr val="tx1"/>
                </a:solidFill>
                <a:latin typeface="Verdana" pitchFamily="34" charset="0"/>
                <a:ea typeface="굴림" charset="-127"/>
              </a:rPr>
              <a:t> 1 на </a:t>
            </a:r>
            <a:r>
              <a:rPr lang="uk-UA" altLang="ko-KR" sz="1600" dirty="0" err="1">
                <a:solidFill>
                  <a:schemeClr val="tx1"/>
                </a:solidFill>
                <a:latin typeface="Verdana" pitchFamily="34" charset="0"/>
                <a:ea typeface="굴림" charset="-127"/>
              </a:rPr>
              <a:t>маслонаповнених</a:t>
            </a:r>
            <a:r>
              <a:rPr lang="uk-UA" altLang="ko-KR" sz="1600" dirty="0">
                <a:solidFill>
                  <a:schemeClr val="tx1"/>
                </a:solidFill>
                <a:latin typeface="Verdana" pitchFamily="34" charset="0"/>
                <a:ea typeface="굴림" charset="-127"/>
              </a:rPr>
              <a:t> вводах 8 розміщені дугогасильні пристрої (камери) 6, у якому знаходяться рухомі та нерухомі контакти вимикача. Траверса 4 перемикає зовнішні контакти камер.</a:t>
            </a:r>
          </a:p>
          <a:p>
            <a:pPr algn="just"/>
            <a:r>
              <a:rPr lang="uk-UA" altLang="ko-KR" sz="1600" dirty="0">
                <a:solidFill>
                  <a:schemeClr val="tx1"/>
                </a:solidFill>
                <a:latin typeface="Verdana" pitchFamily="34" charset="0"/>
                <a:ea typeface="굴림" charset="-127"/>
              </a:rPr>
              <a:t>Гарячі та іонізовані вихлопні гази, які виходять з камер, можуть визвати перекриття з камер на бак. Для попередження цього явища служить бакова ізоляція 3.</a:t>
            </a:r>
          </a:p>
          <a:p>
            <a:pPr algn="just"/>
            <a:r>
              <a:rPr lang="uk-UA" altLang="ko-KR" sz="1600" dirty="0">
                <a:solidFill>
                  <a:schemeClr val="tx1"/>
                </a:solidFill>
                <a:latin typeface="Verdana" pitchFamily="34" charset="0"/>
                <a:ea typeface="굴림" charset="-127"/>
              </a:rPr>
              <a:t>Переміщення траверси 4 проходить під дією штанги 5, яка рухається по направляючих 7 під дією пружин механізму та пружин камер.</a:t>
            </a:r>
          </a:p>
          <a:p>
            <a:pPr algn="just"/>
            <a:r>
              <a:rPr lang="uk-UA" altLang="ko-KR" sz="1600" dirty="0">
                <a:solidFill>
                  <a:schemeClr val="tx1"/>
                </a:solidFill>
                <a:latin typeface="Verdana" pitchFamily="34" charset="0"/>
                <a:ea typeface="굴림" charset="-127"/>
              </a:rPr>
              <a:t>На вимикачі встановлені магнітопроводи 9 з вторинними обмотками трансформаторів струму (у даному випадку їх чотири). Первинною обмоткою трансформаторів служать струмоведучі стержні вводів 8.</a:t>
            </a:r>
          </a:p>
          <a:p>
            <a:pPr algn="just"/>
            <a:r>
              <a:rPr lang="uk-UA" altLang="ko-KR" sz="1600" dirty="0">
                <a:solidFill>
                  <a:schemeClr val="tx1"/>
                </a:solidFill>
                <a:latin typeface="Verdana" pitchFamily="34" charset="0"/>
                <a:ea typeface="굴림" charset="-127"/>
              </a:rPr>
              <a:t>Для збереження в’язкості трансформаторного масла при низьких температурах передбачено електричний підігрів масла пристроєм 2.</a:t>
            </a:r>
          </a:p>
          <a:p>
            <a:pPr algn="just"/>
            <a:r>
              <a:rPr lang="uk-UA" altLang="ko-KR" sz="1600" dirty="0">
                <a:solidFill>
                  <a:schemeClr val="tx1"/>
                </a:solidFill>
                <a:latin typeface="Verdana" pitchFamily="34" charset="0"/>
                <a:ea typeface="굴림" charset="-127"/>
              </a:rPr>
              <a:t>При включенні вимикача рухома камера, рухаючись вгору, замикає нерухомі контакти шляхом </a:t>
            </a:r>
            <a:r>
              <a:rPr lang="uk-UA" altLang="ko-KR" sz="1600" dirty="0" err="1">
                <a:solidFill>
                  <a:schemeClr val="tx1"/>
                </a:solidFill>
                <a:latin typeface="Verdana" pitchFamily="34" charset="0"/>
                <a:ea typeface="굴림" charset="-127"/>
              </a:rPr>
              <a:t>підпружиненої</a:t>
            </a:r>
            <a:r>
              <a:rPr lang="uk-UA" altLang="ko-KR" sz="1600" dirty="0">
                <a:solidFill>
                  <a:schemeClr val="tx1"/>
                </a:solidFill>
                <a:latin typeface="Verdana" pitchFamily="34" charset="0"/>
                <a:ea typeface="굴림" charset="-127"/>
              </a:rPr>
              <a:t> перемички в камері.</a:t>
            </a:r>
          </a:p>
          <a:p>
            <a:pPr algn="just"/>
            <a:r>
              <a:rPr lang="uk-UA" altLang="ko-KR" sz="1600" dirty="0">
                <a:solidFill>
                  <a:schemeClr val="tx1"/>
                </a:solidFill>
                <a:latin typeface="Verdana" pitchFamily="34" charset="0"/>
                <a:ea typeface="굴림" charset="-127"/>
              </a:rPr>
              <a:t>Бак заповнюється маслом не повністю, а приблизно на 2⁄3 об’єму.</a:t>
            </a:r>
          </a:p>
        </p:txBody>
      </p:sp>
    </p:spTree>
    <p:extLst>
      <p:ext uri="{BB962C8B-B14F-4D97-AF65-F5344CB8AC3E}">
        <p14:creationId xmlns:p14="http://schemas.microsoft.com/office/powerpoint/2010/main" val="401671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3779912" y="158936"/>
            <a:ext cx="5184576" cy="5934360"/>
          </a:xfrm>
        </p:spPr>
        <p:txBody>
          <a:bodyPr/>
          <a:lstStyle/>
          <a:p>
            <a:pPr algn="just"/>
            <a:r>
              <a:rPr lang="uk-UA" altLang="ko-KR" sz="1600" dirty="0">
                <a:solidFill>
                  <a:schemeClr val="tx1"/>
                </a:solidFill>
                <a:latin typeface="Verdana" pitchFamily="34" charset="0"/>
                <a:ea typeface="굴림" charset="-127"/>
              </a:rPr>
              <a:t>При відключенні вимикача рухома камера, рухаючись вниз, розмикає контакти, при цьому в камері виникає електрична дуга. На протязі сотої долі секунди дуга створює високий тиск (до 5 – 8 МПа), який </a:t>
            </a:r>
            <a:r>
              <a:rPr lang="uk-UA" altLang="ko-KR" sz="1600" dirty="0" err="1">
                <a:solidFill>
                  <a:schemeClr val="tx1"/>
                </a:solidFill>
                <a:latin typeface="Verdana" pitchFamily="34" charset="0"/>
                <a:ea typeface="굴림" charset="-127"/>
              </a:rPr>
              <a:t>інтенсивно</a:t>
            </a:r>
            <a:r>
              <a:rPr lang="uk-UA" altLang="ko-KR" sz="1600" dirty="0">
                <a:solidFill>
                  <a:schemeClr val="tx1"/>
                </a:solidFill>
                <a:latin typeface="Verdana" pitchFamily="34" charset="0"/>
                <a:ea typeface="굴림" charset="-127"/>
              </a:rPr>
              <a:t> виштовхує масло разом з газоподібними продуктами розкладу (метан, водень та інші гази) та його парами, через вихлопні отвори, що сприяє швидкому охолодженню та гасінню дуги. Слід відзначити, що енергія, потрібна для гасіння, виділяється дугою, тому чим більший струм, тим більший тиск у камері та інтенсивніше гасіння дуги.</a:t>
            </a:r>
          </a:p>
          <a:p>
            <a:pPr algn="just"/>
            <a:r>
              <a:rPr lang="uk-UA" altLang="ko-KR" sz="1600" dirty="0">
                <a:solidFill>
                  <a:schemeClr val="tx1"/>
                </a:solidFill>
                <a:latin typeface="Verdana" pitchFamily="34" charset="0"/>
                <a:ea typeface="굴림" charset="-127"/>
              </a:rPr>
              <a:t>Якщо вимикач вибрано невірно за струмами КЗ чи невірно розраховані струми КЗ, то вимикач, за рахунок високого тиску всередині камери, може вибухнути. Для попередження вибуху вимикача у його кришці розташовані аварійні клапани. При певних тисках мембрани клапанів руйнуються та масло викидається в атмосферу.</a:t>
            </a:r>
          </a:p>
        </p:txBody>
      </p:sp>
      <p:pic>
        <p:nvPicPr>
          <p:cNvPr id="1025" name="Picture 1" descr="page45image51583072">
            <a:extLst>
              <a:ext uri="{FF2B5EF4-FFF2-40B4-BE49-F238E27FC236}">
                <a16:creationId xmlns:a16="http://schemas.microsoft.com/office/drawing/2014/main" id="{9B562B56-5474-6D14-5CBB-917476804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149683"/>
            <a:ext cx="3285356" cy="574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16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ТИПИ ВИМИКАЧІВ</a:t>
            </a:r>
          </a:p>
        </p:txBody>
      </p:sp>
      <p:sp>
        <p:nvSpPr>
          <p:cNvPr id="60419" name="Rectangle 3"/>
          <p:cNvSpPr>
            <a:spLocks noGrp="1" noChangeArrowheads="1"/>
          </p:cNvSpPr>
          <p:nvPr>
            <p:ph type="body"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У наш час випускаються вимикачі на номінальну напругу 35—110 кВ: </a:t>
            </a:r>
          </a:p>
          <a:p>
            <a:pPr algn="just">
              <a:buFont typeface="Wingdings" pitchFamily="2" charset="2"/>
              <a:buChar char="Ø"/>
            </a:pPr>
            <a:r>
              <a:rPr lang="uk-UA" altLang="ko-KR" sz="1600" dirty="0">
                <a:solidFill>
                  <a:schemeClr val="tx1"/>
                </a:solidFill>
                <a:latin typeface="Verdana" pitchFamily="34" charset="0"/>
                <a:ea typeface="굴림" charset="-127"/>
              </a:rPr>
              <a:t>С-35М-630-10 У1; </a:t>
            </a:r>
          </a:p>
          <a:p>
            <a:pPr algn="just">
              <a:buFont typeface="Wingdings" pitchFamily="2" charset="2"/>
              <a:buChar char="Ø"/>
            </a:pPr>
            <a:r>
              <a:rPr lang="uk-UA" altLang="ko-KR" sz="1600" dirty="0">
                <a:solidFill>
                  <a:schemeClr val="tx1"/>
                </a:solidFill>
                <a:latin typeface="Verdana" pitchFamily="34" charset="0"/>
                <a:ea typeface="굴림" charset="-127"/>
              </a:rPr>
              <a:t>С-35-50/2000 УХЛ1; </a:t>
            </a:r>
          </a:p>
          <a:p>
            <a:pPr algn="just">
              <a:buFont typeface="Wingdings" pitchFamily="2" charset="2"/>
              <a:buChar char="Ø"/>
            </a:pPr>
            <a:r>
              <a:rPr lang="uk-UA" altLang="ko-KR" sz="1600" dirty="0">
                <a:solidFill>
                  <a:schemeClr val="tx1"/>
                </a:solidFill>
                <a:latin typeface="Verdana" pitchFamily="34" charset="0"/>
                <a:ea typeface="굴림" charset="-127"/>
              </a:rPr>
              <a:t>ВТ(</a:t>
            </a:r>
            <a:r>
              <a:rPr lang="uk-UA" altLang="ko-KR" sz="1600" dirty="0" err="1">
                <a:solidFill>
                  <a:schemeClr val="tx1"/>
                </a:solidFill>
                <a:latin typeface="Verdana" pitchFamily="34" charset="0"/>
                <a:ea typeface="굴림" charset="-127"/>
              </a:rPr>
              <a:t>Д</a:t>
            </a:r>
            <a:r>
              <a:rPr lang="uk-UA" altLang="ko-KR" sz="1600" dirty="0">
                <a:solidFill>
                  <a:schemeClr val="tx1"/>
                </a:solidFill>
                <a:latin typeface="Verdana" pitchFamily="34" charset="0"/>
                <a:ea typeface="굴림" charset="-127"/>
              </a:rPr>
              <a:t>)-35-630-12,5 Т1; </a:t>
            </a:r>
          </a:p>
          <a:p>
            <a:pPr algn="just">
              <a:buFont typeface="Wingdings" pitchFamily="2" charset="2"/>
              <a:buChar char="Ø"/>
            </a:pPr>
            <a:r>
              <a:rPr lang="uk-UA" altLang="ko-KR" sz="1600" dirty="0">
                <a:solidFill>
                  <a:schemeClr val="tx1"/>
                </a:solidFill>
                <a:latin typeface="Verdana" pitchFamily="34" charset="0"/>
                <a:ea typeface="굴림" charset="-127"/>
              </a:rPr>
              <a:t>У-220А-2000-25 У1; </a:t>
            </a:r>
          </a:p>
          <a:p>
            <a:pPr algn="just">
              <a:buFont typeface="Wingdings" pitchFamily="2" charset="2"/>
              <a:buChar char="Ø"/>
            </a:pPr>
            <a:r>
              <a:rPr lang="uk-UA" altLang="ko-KR" sz="1600" dirty="0">
                <a:solidFill>
                  <a:schemeClr val="tx1"/>
                </a:solidFill>
                <a:latin typeface="Verdana" pitchFamily="34" charset="0"/>
                <a:ea typeface="굴림" charset="-127"/>
              </a:rPr>
              <a:t>МКП-110Б-630-20У1.</a:t>
            </a:r>
          </a:p>
          <a:p>
            <a:pPr algn="just"/>
            <a:r>
              <a:rPr lang="uk-UA" altLang="ko-KR" sz="1600" dirty="0">
                <a:solidFill>
                  <a:schemeClr val="tx1"/>
                </a:solidFill>
                <a:latin typeface="Verdana" pitchFamily="34" charset="0"/>
                <a:ea typeface="굴림" charset="-127"/>
              </a:rPr>
              <a:t>Умовні позначення вимикачів складаються з літер та цифр, які означають: В – вимикач, М – масляний (МКП), У – посилений за швидкістю відновлюваної напруги або Уральський (У), С – позначення серії, </a:t>
            </a:r>
            <a:r>
              <a:rPr lang="uk-UA" altLang="ko-KR" sz="1600" dirty="0" err="1">
                <a:solidFill>
                  <a:schemeClr val="tx1"/>
                </a:solidFill>
                <a:latin typeface="Verdana" pitchFamily="34" charset="0"/>
                <a:ea typeface="굴림" charset="-127"/>
              </a:rPr>
              <a:t>Т</a:t>
            </a:r>
            <a:r>
              <a:rPr lang="uk-UA" altLang="ko-KR" sz="1600" dirty="0">
                <a:solidFill>
                  <a:schemeClr val="tx1"/>
                </a:solidFill>
                <a:latin typeface="Verdana" pitchFamily="34" charset="0"/>
                <a:ea typeface="굴림" charset="-127"/>
              </a:rPr>
              <a:t> – </a:t>
            </a:r>
            <a:r>
              <a:rPr lang="uk-UA" altLang="ko-KR" sz="1600" dirty="0" err="1">
                <a:solidFill>
                  <a:schemeClr val="tx1"/>
                </a:solidFill>
                <a:latin typeface="Verdana" pitchFamily="34" charset="0"/>
                <a:ea typeface="굴림" charset="-127"/>
              </a:rPr>
              <a:t>трьохполюсний</a:t>
            </a:r>
            <a:r>
              <a:rPr lang="uk-UA"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Д</a:t>
            </a:r>
            <a:r>
              <a:rPr lang="uk-UA" altLang="ko-KR" sz="1600" dirty="0">
                <a:solidFill>
                  <a:schemeClr val="tx1"/>
                </a:solidFill>
                <a:latin typeface="Verdana" pitchFamily="34" charset="0"/>
                <a:ea typeface="굴림" charset="-127"/>
              </a:rPr>
              <a:t> – дистанційний, </a:t>
            </a:r>
            <a:r>
              <a:rPr lang="uk-UA" altLang="ko-KR" sz="1600" dirty="0" err="1">
                <a:solidFill>
                  <a:schemeClr val="tx1"/>
                </a:solidFill>
                <a:latin typeface="Verdana" pitchFamily="34" charset="0"/>
                <a:ea typeface="굴림" charset="-127"/>
              </a:rPr>
              <a:t>К</a:t>
            </a:r>
            <a:r>
              <a:rPr lang="uk-UA" altLang="ko-KR" sz="1600" dirty="0">
                <a:solidFill>
                  <a:schemeClr val="tx1"/>
                </a:solidFill>
                <a:latin typeface="Verdana" pitchFamily="34" charset="0"/>
                <a:ea typeface="굴림" charset="-127"/>
              </a:rPr>
              <a:t> – камерний, </a:t>
            </a:r>
            <a:r>
              <a:rPr lang="uk-UA" altLang="ko-KR" sz="1600" dirty="0" err="1">
                <a:solidFill>
                  <a:schemeClr val="tx1"/>
                </a:solidFill>
                <a:latin typeface="Verdana" pitchFamily="34" charset="0"/>
                <a:ea typeface="굴림" charset="-127"/>
              </a:rPr>
              <a:t>П</a:t>
            </a:r>
            <a:r>
              <a:rPr lang="uk-UA" altLang="ko-KR" sz="1600" dirty="0">
                <a:solidFill>
                  <a:schemeClr val="tx1"/>
                </a:solidFill>
                <a:latin typeface="Verdana" pitchFamily="34" charset="0"/>
                <a:ea typeface="굴림" charset="-127"/>
              </a:rPr>
              <a:t> – </a:t>
            </a:r>
            <a:r>
              <a:rPr lang="uk-UA" altLang="ko-KR" sz="1600" dirty="0" err="1">
                <a:solidFill>
                  <a:schemeClr val="tx1"/>
                </a:solidFill>
                <a:latin typeface="Verdana" pitchFamily="34" charset="0"/>
                <a:ea typeface="굴림" charset="-127"/>
              </a:rPr>
              <a:t>підстанційний</a:t>
            </a:r>
            <a:r>
              <a:rPr lang="uk-UA" altLang="ko-KR" sz="1600" dirty="0">
                <a:solidFill>
                  <a:schemeClr val="tx1"/>
                </a:solidFill>
                <a:latin typeface="Verdana" pitchFamily="34" charset="0"/>
                <a:ea typeface="굴림" charset="-127"/>
              </a:rPr>
              <a:t>. Перше число – номінальна напруга, кВ; літери А та Б після цього числа – категорія ізоляції, М – модернізований; друге та третє числа – відповідно номінальний струм, А, та номінальний струм відключення, кА (у деяких вимикачів навпаки); літери та числа після цих чисел – кліматичне виконання та категорія розташування.</a:t>
            </a:r>
          </a:p>
        </p:txBody>
      </p:sp>
    </p:spTree>
    <p:extLst>
      <p:ext uri="{BB962C8B-B14F-4D97-AF65-F5344CB8AC3E}">
        <p14:creationId xmlns:p14="http://schemas.microsoft.com/office/powerpoint/2010/main" val="377825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ПЕРЕВАГИ ТА НЕДОЛІКИ ВИМИКАЧІВ</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Основні переваги цих вимикачів:</a:t>
            </a:r>
          </a:p>
          <a:p>
            <a:pPr algn="just">
              <a:buFont typeface="Wingdings" pitchFamily="2" charset="2"/>
              <a:buChar char="Ø"/>
            </a:pPr>
            <a:r>
              <a:rPr lang="uk-UA" altLang="ko-KR" sz="1600" dirty="0">
                <a:solidFill>
                  <a:schemeClr val="tx1"/>
                </a:solidFill>
                <a:latin typeface="Verdana" pitchFamily="34" charset="0"/>
                <a:ea typeface="굴림" charset="-127"/>
              </a:rPr>
              <a:t>висока надійність апарата,</a:t>
            </a:r>
          </a:p>
          <a:p>
            <a:pPr algn="just">
              <a:buFont typeface="Wingdings" pitchFamily="2" charset="2"/>
              <a:buChar char="Ø"/>
            </a:pPr>
            <a:r>
              <a:rPr lang="uk-UA" altLang="ko-KR" sz="1600" dirty="0">
                <a:solidFill>
                  <a:schemeClr val="tx1"/>
                </a:solidFill>
                <a:latin typeface="Verdana" pitchFamily="34" charset="0"/>
                <a:ea typeface="굴림" charset="-127"/>
              </a:rPr>
              <a:t>простота конструкції камер та </a:t>
            </a:r>
            <a:r>
              <a:rPr lang="uk-UA" altLang="ko-KR" sz="1600" dirty="0" err="1">
                <a:solidFill>
                  <a:schemeClr val="tx1"/>
                </a:solidFill>
                <a:latin typeface="Verdana" pitchFamily="34" charset="0"/>
                <a:ea typeface="굴림" charset="-127"/>
              </a:rPr>
              <a:t>механізма</a:t>
            </a:r>
            <a:r>
              <a:rPr lang="uk-UA" altLang="ko-KR" sz="1600" dirty="0">
                <a:solidFill>
                  <a:schemeClr val="tx1"/>
                </a:solidFill>
                <a:latin typeface="Verdana" pitchFamily="34" charset="0"/>
                <a:ea typeface="굴림" charset="-127"/>
              </a:rPr>
              <a:t>,</a:t>
            </a:r>
          </a:p>
          <a:p>
            <a:pPr algn="just">
              <a:buFont typeface="Wingdings" pitchFamily="2" charset="2"/>
              <a:buChar char="Ø"/>
            </a:pPr>
            <a:r>
              <a:rPr lang="uk-UA" altLang="ko-KR" sz="1600" dirty="0">
                <a:solidFill>
                  <a:schemeClr val="tx1"/>
                </a:solidFill>
                <a:latin typeface="Verdana" pitchFamily="34" charset="0"/>
                <a:ea typeface="굴림" charset="-127"/>
              </a:rPr>
              <a:t>висока механічна міцність елементів (камер, бака, </a:t>
            </a:r>
            <a:r>
              <a:rPr lang="uk-UA" altLang="ko-KR" sz="1600" dirty="0" err="1">
                <a:solidFill>
                  <a:schemeClr val="tx1"/>
                </a:solidFill>
                <a:latin typeface="Verdana" pitchFamily="34" charset="0"/>
                <a:ea typeface="굴림" charset="-127"/>
              </a:rPr>
              <a:t>механізма</a:t>
            </a:r>
            <a:r>
              <a:rPr lang="uk-UA" altLang="ko-KR" sz="1600" dirty="0">
                <a:solidFill>
                  <a:schemeClr val="tx1"/>
                </a:solidFill>
                <a:latin typeface="Verdana" pitchFamily="34" charset="0"/>
                <a:ea typeface="굴림" charset="-127"/>
              </a:rPr>
              <a:t>, вводів), наявність вбудованих трансформаторів струму.</a:t>
            </a:r>
          </a:p>
          <a:p>
            <a:pPr algn="just"/>
            <a:r>
              <a:rPr lang="uk-UA" altLang="ko-KR" sz="1600" dirty="0">
                <a:solidFill>
                  <a:schemeClr val="tx1"/>
                </a:solidFill>
                <a:latin typeface="Verdana" pitchFamily="34" charset="0"/>
                <a:ea typeface="굴림" charset="-127"/>
              </a:rPr>
              <a:t>До недоліків слід віднести:</a:t>
            </a:r>
          </a:p>
          <a:p>
            <a:pPr algn="just">
              <a:buFont typeface="Wingdings" pitchFamily="2" charset="2"/>
              <a:buChar char="Ø"/>
            </a:pPr>
            <a:r>
              <a:rPr lang="uk-UA" altLang="ko-KR" sz="1600" dirty="0">
                <a:solidFill>
                  <a:schemeClr val="tx1"/>
                </a:solidFill>
                <a:latin typeface="Verdana" pitchFamily="34" charset="0"/>
                <a:ea typeface="굴림" charset="-127"/>
              </a:rPr>
              <a:t>великі розміри та маса,</a:t>
            </a:r>
          </a:p>
          <a:p>
            <a:pPr algn="just">
              <a:buFont typeface="Wingdings" pitchFamily="2" charset="2"/>
              <a:buChar char="Ø"/>
            </a:pPr>
            <a:r>
              <a:rPr lang="uk-UA" altLang="ko-KR" sz="1600" dirty="0">
                <a:solidFill>
                  <a:schemeClr val="tx1"/>
                </a:solidFill>
                <a:latin typeface="Verdana" pitchFamily="34" charset="0"/>
                <a:ea typeface="굴림" charset="-127"/>
              </a:rPr>
              <a:t>необхідність періодичного очищення масла, що вимагає наявності </a:t>
            </a:r>
            <a:r>
              <a:rPr lang="uk-UA" altLang="ko-KR" sz="1600" dirty="0" err="1">
                <a:solidFill>
                  <a:schemeClr val="tx1"/>
                </a:solidFill>
                <a:latin typeface="Verdana" pitchFamily="34" charset="0"/>
                <a:ea typeface="굴림" charset="-127"/>
              </a:rPr>
              <a:t>маслогосподарства</a:t>
            </a:r>
            <a:r>
              <a:rPr lang="uk-UA" altLang="ko-KR" sz="1600" dirty="0">
                <a:solidFill>
                  <a:schemeClr val="tx1"/>
                </a:solidFill>
                <a:latin typeface="Verdana" pitchFamily="34" charset="0"/>
                <a:ea typeface="굴림" charset="-127"/>
              </a:rPr>
              <a:t>;</a:t>
            </a:r>
          </a:p>
          <a:p>
            <a:pPr algn="just">
              <a:buFont typeface="Wingdings" pitchFamily="2" charset="2"/>
              <a:buChar char="Ø"/>
            </a:pPr>
            <a:r>
              <a:rPr lang="uk-UA" altLang="ko-KR" sz="1600" dirty="0">
                <a:solidFill>
                  <a:schemeClr val="tx1"/>
                </a:solidFill>
                <a:latin typeface="Verdana" pitchFamily="34" charset="0"/>
                <a:ea typeface="굴림" charset="-127"/>
              </a:rPr>
              <a:t>ремонт та ревізія вимикача напругою 110 кВ та вище є досить складним та </a:t>
            </a:r>
            <a:r>
              <a:rPr lang="uk-UA" altLang="ko-KR" sz="1600" dirty="0" err="1">
                <a:solidFill>
                  <a:schemeClr val="tx1"/>
                </a:solidFill>
                <a:latin typeface="Verdana" pitchFamily="34" charset="0"/>
                <a:ea typeface="굴림" charset="-127"/>
              </a:rPr>
              <a:t>трудоємкою</a:t>
            </a:r>
            <a:r>
              <a:rPr lang="uk-UA" altLang="ko-KR" sz="1600" dirty="0">
                <a:solidFill>
                  <a:schemeClr val="tx1"/>
                </a:solidFill>
                <a:latin typeface="Verdana" pitchFamily="34" charset="0"/>
                <a:ea typeface="굴림" charset="-127"/>
              </a:rPr>
              <a:t> справою;</a:t>
            </a:r>
          </a:p>
          <a:p>
            <a:pPr algn="just">
              <a:buFont typeface="Wingdings" pitchFamily="2" charset="2"/>
              <a:buChar char="Ø"/>
            </a:pPr>
            <a:r>
              <a:rPr lang="uk-UA" altLang="ko-KR" sz="1600" dirty="0" err="1">
                <a:solidFill>
                  <a:schemeClr val="tx1"/>
                </a:solidFill>
                <a:latin typeface="Verdana" pitchFamily="34" charset="0"/>
                <a:ea typeface="굴림" charset="-127"/>
              </a:rPr>
              <a:t>вибухо</a:t>
            </a:r>
            <a:r>
              <a:rPr lang="uk-UA" altLang="ko-KR" sz="1600" dirty="0">
                <a:solidFill>
                  <a:schemeClr val="tx1"/>
                </a:solidFill>
                <a:latin typeface="Verdana" pitchFamily="34" charset="0"/>
                <a:ea typeface="굴림" charset="-127"/>
              </a:rPr>
              <a:t>- та </a:t>
            </a:r>
            <a:r>
              <a:rPr lang="uk-UA" altLang="ko-KR" sz="1600" dirty="0" err="1">
                <a:solidFill>
                  <a:schemeClr val="tx1"/>
                </a:solidFill>
                <a:latin typeface="Verdana" pitchFamily="34" charset="0"/>
                <a:ea typeface="굴림" charset="-127"/>
              </a:rPr>
              <a:t>пожежонебезпечність</a:t>
            </a:r>
            <a:r>
              <a:rPr lang="uk-UA" altLang="ko-KR" sz="1600" dirty="0">
                <a:solidFill>
                  <a:schemeClr val="tx1"/>
                </a:solidFill>
                <a:latin typeface="Verdana" pitchFamily="34" charset="0"/>
                <a:ea typeface="굴림" charset="-127"/>
              </a:rPr>
              <a:t>.</a:t>
            </a:r>
          </a:p>
          <a:p>
            <a:pPr algn="just"/>
            <a:r>
              <a:rPr lang="uk-UA" altLang="ko-KR" sz="1600" dirty="0">
                <a:solidFill>
                  <a:schemeClr val="tx1"/>
                </a:solidFill>
                <a:latin typeface="Verdana" pitchFamily="34" charset="0"/>
                <a:ea typeface="굴림" charset="-127"/>
              </a:rPr>
              <a:t>Поступово масляні бакові вимикачі замінюють </a:t>
            </a:r>
            <a:r>
              <a:rPr lang="uk-UA" altLang="ko-KR" sz="1600" dirty="0" err="1">
                <a:solidFill>
                  <a:schemeClr val="tx1"/>
                </a:solidFill>
                <a:latin typeface="Verdana" pitchFamily="34" charset="0"/>
                <a:ea typeface="굴림" charset="-127"/>
              </a:rPr>
              <a:t>елегазовими</a:t>
            </a:r>
            <a:r>
              <a:rPr lang="uk-UA" altLang="ko-KR" sz="1600" dirty="0">
                <a:solidFill>
                  <a:schemeClr val="tx1"/>
                </a:solidFill>
                <a:latin typeface="Verdana" pitchFamily="34" charset="0"/>
                <a:ea typeface="굴림" charset="-127"/>
              </a:rPr>
              <a:t>.</a:t>
            </a:r>
          </a:p>
        </p:txBody>
      </p:sp>
    </p:spTree>
    <p:extLst>
      <p:ext uri="{BB962C8B-B14F-4D97-AF65-F5344CB8AC3E}">
        <p14:creationId xmlns:p14="http://schemas.microsoft.com/office/powerpoint/2010/main" val="208577905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pPr algn="ctr"/>
            <a:r>
              <a:rPr lang="uk-UA" sz="2000" dirty="0">
                <a:solidFill>
                  <a:schemeClr val="hlink"/>
                </a:solidFill>
              </a:rPr>
              <a:t>МАЛОМАСЛЯНІ ВИМИКАЧІ</a:t>
            </a:r>
            <a:br>
              <a:rPr lang="uk-UA" sz="2000" dirty="0">
                <a:solidFill>
                  <a:schemeClr val="hlink"/>
                </a:solidFill>
              </a:rPr>
            </a:br>
            <a:r>
              <a:rPr lang="uk-UA" sz="2000" dirty="0">
                <a:solidFill>
                  <a:schemeClr val="hlink"/>
                </a:solidFill>
              </a:rPr>
              <a:t>КОНСТРУКЦІЯ ВИМИКАЧІВ</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У </a:t>
            </a:r>
            <a:r>
              <a:rPr lang="uk-UA" altLang="ko-KR" sz="1600" dirty="0" err="1">
                <a:solidFill>
                  <a:schemeClr val="tx1"/>
                </a:solidFill>
                <a:latin typeface="Verdana" pitchFamily="34" charset="0"/>
                <a:ea typeface="굴림" charset="-127"/>
              </a:rPr>
              <a:t>маломасляному</a:t>
            </a:r>
            <a:r>
              <a:rPr lang="uk-UA" altLang="ko-KR" sz="1600" dirty="0">
                <a:solidFill>
                  <a:schemeClr val="tx1"/>
                </a:solidFill>
                <a:latin typeface="Verdana" pitchFamily="34" charset="0"/>
                <a:ea typeface="굴림" charset="-127"/>
              </a:rPr>
              <a:t> вимикачі з метою зменшення габаритів та маси ізоляція в основному здійснюється твердими матеріалами (рис. 2).</a:t>
            </a:r>
          </a:p>
          <a:p>
            <a:pPr algn="just"/>
            <a:r>
              <a:rPr lang="uk-UA" altLang="ko-KR" sz="1600" dirty="0">
                <a:solidFill>
                  <a:schemeClr val="tx1"/>
                </a:solidFill>
                <a:latin typeface="Verdana" pitchFamily="34" charset="0"/>
                <a:ea typeface="굴림" charset="-127"/>
              </a:rPr>
              <a:t>На рис. 3 представлено загальний вигляд </a:t>
            </a:r>
            <a:r>
              <a:rPr lang="uk-UA" altLang="ko-KR" sz="1600" dirty="0" err="1">
                <a:solidFill>
                  <a:schemeClr val="tx1"/>
                </a:solidFill>
                <a:latin typeface="Verdana" pitchFamily="34" charset="0"/>
                <a:ea typeface="굴림" charset="-127"/>
              </a:rPr>
              <a:t>маломасляного</a:t>
            </a:r>
            <a:r>
              <a:rPr lang="uk-UA" altLang="ko-KR" sz="1600" dirty="0">
                <a:solidFill>
                  <a:schemeClr val="tx1"/>
                </a:solidFill>
                <a:latin typeface="Verdana" pitchFamily="34" charset="0"/>
                <a:ea typeface="굴림" charset="-127"/>
              </a:rPr>
              <a:t> вимикача ВМП-10. Цей вимикач призначений для роботи при номінальній напрузі 10 кВ, номінальний струм в залежності від контактної системи змінюється від 630 до 3150 А.</a:t>
            </a:r>
          </a:p>
          <a:p>
            <a:pPr algn="just"/>
            <a:r>
              <a:rPr lang="uk-UA" altLang="ko-KR" sz="1600" dirty="0">
                <a:solidFill>
                  <a:schemeClr val="tx1"/>
                </a:solidFill>
                <a:latin typeface="Verdana" pitchFamily="34" charset="0"/>
                <a:ea typeface="굴림" charset="-127"/>
              </a:rPr>
              <a:t>Номінальний струм відключення вимикача рівний 31,5 кА при напрузі 10 кВ.</a:t>
            </a:r>
          </a:p>
          <a:p>
            <a:pPr algn="just"/>
            <a:r>
              <a:rPr lang="uk-UA" altLang="ko-KR" sz="1600" dirty="0">
                <a:solidFill>
                  <a:schemeClr val="tx1"/>
                </a:solidFill>
                <a:latin typeface="Verdana" pitchFamily="34" charset="0"/>
                <a:ea typeface="굴림" charset="-127"/>
              </a:rPr>
              <a:t>Контактна система, дугогасильний пристрій та пристрій, який перетворює обертальний рух </a:t>
            </a:r>
            <a:r>
              <a:rPr lang="uk-UA" altLang="ko-KR" sz="1600" dirty="0" err="1">
                <a:solidFill>
                  <a:schemeClr val="tx1"/>
                </a:solidFill>
                <a:latin typeface="Verdana" pitchFamily="34" charset="0"/>
                <a:ea typeface="굴림" charset="-127"/>
              </a:rPr>
              <a:t>ричагів</a:t>
            </a:r>
            <a:r>
              <a:rPr lang="uk-UA" altLang="ko-KR" sz="1600" dirty="0">
                <a:solidFill>
                  <a:schemeClr val="tx1"/>
                </a:solidFill>
                <a:latin typeface="Verdana" pitchFamily="34" charset="0"/>
                <a:ea typeface="굴림" charset="-127"/>
              </a:rPr>
              <a:t> у поступальний рух контактів, змонтовано у вигляді єдиного блоку полюса 1. цей блок за допомогою опорних ізоляторів 2 кріпиться до сталевої рами 3. У верхній частині полюса розташовано рухомий контакт, у нижній – нерухомий контакт. У рамі 3 встановлені вал вимикача 5, </a:t>
            </a:r>
            <a:r>
              <a:rPr lang="uk-UA" altLang="ko-KR" sz="1600" dirty="0" err="1">
                <a:solidFill>
                  <a:schemeClr val="tx1"/>
                </a:solidFill>
                <a:latin typeface="Verdana" pitchFamily="34" charset="0"/>
                <a:ea typeface="굴림" charset="-127"/>
              </a:rPr>
              <a:t>відключаюча</a:t>
            </a:r>
            <a:r>
              <a:rPr lang="uk-UA" altLang="ko-KR" sz="1600" dirty="0">
                <a:solidFill>
                  <a:schemeClr val="tx1"/>
                </a:solidFill>
                <a:latin typeface="Verdana" pitchFamily="34" charset="0"/>
                <a:ea typeface="굴림" charset="-127"/>
              </a:rPr>
              <a:t> пружина, пружинний буфер вмикання та масляний буфер відключення 6. Вал вимикача 5 зв’язаний з вихідним </a:t>
            </a:r>
            <a:r>
              <a:rPr lang="uk-UA" altLang="ko-KR" sz="1600" dirty="0" err="1">
                <a:solidFill>
                  <a:schemeClr val="tx1"/>
                </a:solidFill>
                <a:latin typeface="Verdana" pitchFamily="34" charset="0"/>
                <a:ea typeface="굴림" charset="-127"/>
              </a:rPr>
              <a:t>ричагом</a:t>
            </a:r>
            <a:r>
              <a:rPr lang="uk-UA"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механізма</a:t>
            </a:r>
            <a:r>
              <a:rPr lang="uk-UA" altLang="ko-KR" sz="1600" dirty="0">
                <a:solidFill>
                  <a:schemeClr val="tx1"/>
                </a:solidFill>
                <a:latin typeface="Verdana" pitchFamily="34" charset="0"/>
                <a:ea typeface="굴림" charset="-127"/>
              </a:rPr>
              <a:t> полюса 7 з допомогою міцної ізоляційної тяги 4.</a:t>
            </a:r>
          </a:p>
        </p:txBody>
      </p:sp>
    </p:spTree>
    <p:extLst>
      <p:ext uri="{BB962C8B-B14F-4D97-AF65-F5344CB8AC3E}">
        <p14:creationId xmlns:p14="http://schemas.microsoft.com/office/powerpoint/2010/main" val="157252925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853952"/>
            <a:ext cx="7128792" cy="5239344"/>
          </a:xfrm>
        </p:spPr>
        <p:txBody>
          <a:bodyPr/>
          <a:lstStyle/>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marL="0" indent="0" algn="just">
              <a:buNone/>
            </a:pPr>
            <a:r>
              <a:rPr lang="uk-UA" altLang="ko-KR" sz="1600" dirty="0">
                <a:solidFill>
                  <a:schemeClr val="tx1"/>
                </a:solidFill>
                <a:latin typeface="Verdana" pitchFamily="34" charset="0"/>
                <a:ea typeface="굴림" charset="-127"/>
              </a:rPr>
              <a:t>		МГГ-10 			ВГМ-15</a:t>
            </a:r>
          </a:p>
          <a:p>
            <a:pPr marL="0" indent="0" algn="just">
              <a:buNone/>
            </a:pPr>
            <a:r>
              <a:rPr lang="uk-UA" altLang="ko-KR" sz="1600" dirty="0">
                <a:solidFill>
                  <a:schemeClr val="tx1"/>
                </a:solidFill>
                <a:latin typeface="Verdana" pitchFamily="34" charset="0"/>
                <a:ea typeface="굴림" charset="-127"/>
              </a:rPr>
              <a:t>Рис. 2. </a:t>
            </a:r>
            <a:r>
              <a:rPr lang="uk-UA" altLang="ko-KR" sz="1600" dirty="0" err="1">
                <a:solidFill>
                  <a:schemeClr val="tx1"/>
                </a:solidFill>
                <a:latin typeface="Verdana" pitchFamily="34" charset="0"/>
                <a:ea typeface="굴림" charset="-127"/>
              </a:rPr>
              <a:t>Маломасляні</a:t>
            </a:r>
            <a:r>
              <a:rPr lang="uk-UA" altLang="ko-KR" sz="1600" dirty="0">
                <a:solidFill>
                  <a:schemeClr val="tx1"/>
                </a:solidFill>
                <a:latin typeface="Verdana" pitchFamily="34" charset="0"/>
                <a:ea typeface="굴림" charset="-127"/>
              </a:rPr>
              <a:t> вимикачі ВАТ «</a:t>
            </a:r>
            <a:r>
              <a:rPr lang="uk-UA" altLang="ko-KR" sz="1600" dirty="0" err="1">
                <a:solidFill>
                  <a:schemeClr val="tx1"/>
                </a:solidFill>
                <a:latin typeface="Verdana" pitchFamily="34" charset="0"/>
                <a:ea typeface="굴림" charset="-127"/>
              </a:rPr>
              <a:t>Високольтний</a:t>
            </a:r>
            <a:r>
              <a:rPr lang="uk-UA" altLang="ko-KR" sz="1600" dirty="0">
                <a:solidFill>
                  <a:schemeClr val="tx1"/>
                </a:solidFill>
                <a:latin typeface="Verdana" pitchFamily="34" charset="0"/>
                <a:ea typeface="굴림" charset="-127"/>
              </a:rPr>
              <a:t> Союз» Ровенського заводу високовольтної апаратури.</a:t>
            </a:r>
          </a:p>
        </p:txBody>
      </p:sp>
      <p:pic>
        <p:nvPicPr>
          <p:cNvPr id="2" name="Рисунок 1">
            <a:extLst>
              <a:ext uri="{FF2B5EF4-FFF2-40B4-BE49-F238E27FC236}">
                <a16:creationId xmlns:a16="http://schemas.microsoft.com/office/drawing/2014/main" id="{AF1F3FAE-E55C-E2E8-1D6F-45781EC8C56C}"/>
              </a:ext>
            </a:extLst>
          </p:cNvPr>
          <p:cNvPicPr>
            <a:picLocks noChangeAspect="1"/>
          </p:cNvPicPr>
          <p:nvPr/>
        </p:nvPicPr>
        <p:blipFill>
          <a:blip r:embed="rId5"/>
          <a:stretch>
            <a:fillRect/>
          </a:stretch>
        </p:blipFill>
        <p:spPr>
          <a:xfrm>
            <a:off x="2495550" y="819150"/>
            <a:ext cx="2763942" cy="3473946"/>
          </a:xfrm>
          <a:prstGeom prst="rect">
            <a:avLst/>
          </a:prstGeom>
        </p:spPr>
      </p:pic>
      <p:pic>
        <p:nvPicPr>
          <p:cNvPr id="3" name="Рисунок 2">
            <a:extLst>
              <a:ext uri="{FF2B5EF4-FFF2-40B4-BE49-F238E27FC236}">
                <a16:creationId xmlns:a16="http://schemas.microsoft.com/office/drawing/2014/main" id="{0A9ED4CE-37D0-5DA4-F483-36CAC8E11F06}"/>
              </a:ext>
            </a:extLst>
          </p:cNvPr>
          <p:cNvPicPr>
            <a:picLocks noChangeAspect="1"/>
          </p:cNvPicPr>
          <p:nvPr/>
        </p:nvPicPr>
        <p:blipFill>
          <a:blip r:embed="rId6"/>
          <a:stretch>
            <a:fillRect/>
          </a:stretch>
        </p:blipFill>
        <p:spPr>
          <a:xfrm>
            <a:off x="5875090" y="723900"/>
            <a:ext cx="2438286" cy="3473946"/>
          </a:xfrm>
          <a:prstGeom prst="rect">
            <a:avLst/>
          </a:prstGeom>
        </p:spPr>
      </p:pic>
    </p:spTree>
    <p:extLst>
      <p:ext uri="{BB962C8B-B14F-4D97-AF65-F5344CB8AC3E}">
        <p14:creationId xmlns:p14="http://schemas.microsoft.com/office/powerpoint/2010/main" val="172026977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853952"/>
            <a:ext cx="7128792" cy="5815408"/>
          </a:xfrm>
        </p:spPr>
        <p:txBody>
          <a:bodyPr/>
          <a:lstStyle/>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ctr">
              <a:buNone/>
            </a:pPr>
            <a:r>
              <a:rPr lang="uk-UA" altLang="ko-KR" sz="1600" dirty="0">
                <a:solidFill>
                  <a:schemeClr val="tx1"/>
                </a:solidFill>
                <a:latin typeface="Verdana" pitchFamily="34" charset="0"/>
                <a:ea typeface="굴림" charset="-127"/>
              </a:rPr>
              <a:t>Рис. 3. </a:t>
            </a:r>
            <a:r>
              <a:rPr lang="uk-UA" altLang="ko-KR" sz="1600" dirty="0" err="1">
                <a:solidFill>
                  <a:schemeClr val="tx1"/>
                </a:solidFill>
                <a:latin typeface="Verdana" pitchFamily="34" charset="0"/>
                <a:ea typeface="굴림" charset="-127"/>
              </a:rPr>
              <a:t>Маломасляний</a:t>
            </a:r>
            <a:r>
              <a:rPr lang="uk-UA" altLang="ko-KR" sz="1600" dirty="0">
                <a:solidFill>
                  <a:schemeClr val="tx1"/>
                </a:solidFill>
                <a:latin typeface="Verdana" pitchFamily="34" charset="0"/>
                <a:ea typeface="굴림" charset="-127"/>
              </a:rPr>
              <a:t> вимикач ВМП-10.</a:t>
            </a:r>
          </a:p>
          <a:p>
            <a:pPr marL="0" indent="0" algn="just">
              <a:buNone/>
            </a:pPr>
            <a:endParaRPr lang="uk-UA" altLang="ko-KR" sz="1600" dirty="0">
              <a:solidFill>
                <a:schemeClr val="tx1"/>
              </a:solidFill>
              <a:latin typeface="Verdana" pitchFamily="34" charset="0"/>
              <a:ea typeface="굴림" charset="-127"/>
            </a:endParaRPr>
          </a:p>
          <a:p>
            <a:pPr marL="0" indent="0" algn="just">
              <a:buNone/>
            </a:pPr>
            <a:r>
              <a:rPr lang="uk-UA" altLang="ko-KR" sz="1600" dirty="0">
                <a:solidFill>
                  <a:schemeClr val="tx1"/>
                </a:solidFill>
                <a:latin typeface="Verdana" pitchFamily="34" charset="0"/>
                <a:ea typeface="굴림" charset="-127"/>
              </a:rPr>
              <a:t>При включенні ізоляційна тяга 4 повертає вихідний </a:t>
            </a:r>
            <a:r>
              <a:rPr lang="uk-UA" altLang="ko-KR" sz="1600" dirty="0" err="1">
                <a:solidFill>
                  <a:schemeClr val="tx1"/>
                </a:solidFill>
                <a:latin typeface="Verdana" pitchFamily="34" charset="0"/>
                <a:ea typeface="굴림" charset="-127"/>
              </a:rPr>
              <a:t>ричаг</a:t>
            </a:r>
            <a:r>
              <a:rPr lang="uk-UA" altLang="ko-KR" sz="1600" dirty="0">
                <a:solidFill>
                  <a:schemeClr val="tx1"/>
                </a:solidFill>
                <a:latin typeface="Verdana" pitchFamily="34" charset="0"/>
                <a:ea typeface="굴림" charset="-127"/>
              </a:rPr>
              <a:t> полюса 7 проти годинникової стрілки та відбувається замикання контактів. </a:t>
            </a:r>
            <a:r>
              <a:rPr lang="uk-UA" altLang="ko-KR" sz="1600" dirty="0" err="1">
                <a:solidFill>
                  <a:schemeClr val="tx1"/>
                </a:solidFill>
                <a:latin typeface="Verdana" pitchFamily="34" charset="0"/>
                <a:ea typeface="굴림" charset="-127"/>
              </a:rPr>
              <a:t>Відключаюча</a:t>
            </a:r>
            <a:r>
              <a:rPr lang="uk-UA" altLang="ko-KR" sz="1600" dirty="0">
                <a:solidFill>
                  <a:schemeClr val="tx1"/>
                </a:solidFill>
                <a:latin typeface="Verdana" pitchFamily="34" charset="0"/>
                <a:ea typeface="굴림" charset="-127"/>
              </a:rPr>
              <a:t> пружина при цьому розтягується, а пружинний буфер включення стискається. Цей буфер розвиває велику силу на невеликому ході (відповідному ходу рухомого контакту) та створює потрібну для гасіння дуги швидкість пересування рухомого контакту.</a:t>
            </a:r>
          </a:p>
        </p:txBody>
      </p:sp>
      <p:pic>
        <p:nvPicPr>
          <p:cNvPr id="2" name="Рисунок 1">
            <a:extLst>
              <a:ext uri="{FF2B5EF4-FFF2-40B4-BE49-F238E27FC236}">
                <a16:creationId xmlns:a16="http://schemas.microsoft.com/office/drawing/2014/main" id="{62BB7E3C-08DE-7F23-AC2D-8EE195D10DED}"/>
              </a:ext>
            </a:extLst>
          </p:cNvPr>
          <p:cNvPicPr>
            <a:picLocks noChangeAspect="1"/>
          </p:cNvPicPr>
          <p:nvPr/>
        </p:nvPicPr>
        <p:blipFill>
          <a:blip r:embed="rId4"/>
          <a:stretch>
            <a:fillRect/>
          </a:stretch>
        </p:blipFill>
        <p:spPr>
          <a:xfrm>
            <a:off x="1979712" y="116632"/>
            <a:ext cx="6613872" cy="3932028"/>
          </a:xfrm>
          <a:prstGeom prst="rect">
            <a:avLst/>
          </a:prstGeom>
        </p:spPr>
      </p:pic>
    </p:spTree>
    <p:extLst>
      <p:ext uri="{BB962C8B-B14F-4D97-AF65-F5344CB8AC3E}">
        <p14:creationId xmlns:p14="http://schemas.microsoft.com/office/powerpoint/2010/main" val="3606355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ТИПИ ВИМИКАЧІВ</a:t>
            </a:r>
          </a:p>
        </p:txBody>
      </p:sp>
      <p:sp>
        <p:nvSpPr>
          <p:cNvPr id="60419" name="Rectangle 3"/>
          <p:cNvSpPr>
            <a:spLocks noGrp="1" noChangeArrowheads="1"/>
          </p:cNvSpPr>
          <p:nvPr>
            <p:ph type="body" idx="1"/>
          </p:nvPr>
        </p:nvSpPr>
        <p:spPr>
          <a:xfrm>
            <a:off x="1835696" y="620688"/>
            <a:ext cx="7128792" cy="5472608"/>
          </a:xfrm>
        </p:spPr>
        <p:txBody>
          <a:bodyPr/>
          <a:lstStyle/>
          <a:p>
            <a:pPr algn="just"/>
            <a:r>
              <a:rPr lang="uk-UA" altLang="ko-KR" sz="1600" dirty="0">
                <a:solidFill>
                  <a:schemeClr val="tx1"/>
                </a:solidFill>
                <a:latin typeface="Verdana" pitchFamily="34" charset="0"/>
                <a:ea typeface="굴림" charset="-127"/>
              </a:rPr>
              <a:t>У наш час випускаються вимикачі внутрішньої та зовнішньої установки на номінальну напругу 10—220 кВ і вище:</a:t>
            </a:r>
          </a:p>
          <a:p>
            <a:pPr algn="just"/>
            <a:r>
              <a:rPr lang="uk-UA" altLang="ko-KR" sz="1600" dirty="0">
                <a:solidFill>
                  <a:schemeClr val="tx1"/>
                </a:solidFill>
                <a:latin typeface="Verdana" pitchFamily="34" charset="0"/>
                <a:ea typeface="굴림" charset="-127"/>
              </a:rPr>
              <a:t>ВМПЭ-10-1600-20У3; </a:t>
            </a:r>
          </a:p>
          <a:p>
            <a:pPr algn="just"/>
            <a:r>
              <a:rPr lang="uk-UA" altLang="ko-KR" sz="1600" dirty="0">
                <a:solidFill>
                  <a:schemeClr val="tx1"/>
                </a:solidFill>
                <a:latin typeface="Verdana" pitchFamily="34" charset="0"/>
                <a:ea typeface="굴림" charset="-127"/>
              </a:rPr>
              <a:t>ВПМП-10-20/630У3; </a:t>
            </a:r>
          </a:p>
          <a:p>
            <a:pPr algn="just"/>
            <a:r>
              <a:rPr lang="uk-UA" altLang="ko-KR" sz="1600" dirty="0">
                <a:solidFill>
                  <a:schemeClr val="tx1"/>
                </a:solidFill>
                <a:latin typeface="Verdana" pitchFamily="34" charset="0"/>
                <a:ea typeface="굴림" charset="-127"/>
              </a:rPr>
              <a:t>МГГ-10-5000-63КУ3; </a:t>
            </a:r>
          </a:p>
          <a:p>
            <a:pPr algn="just"/>
            <a:r>
              <a:rPr lang="uk-UA" altLang="ko-KR" sz="1600" dirty="0">
                <a:solidFill>
                  <a:schemeClr val="tx1"/>
                </a:solidFill>
                <a:latin typeface="Verdana" pitchFamily="34" charset="0"/>
                <a:ea typeface="굴림" charset="-127"/>
              </a:rPr>
              <a:t>МГУ-20-90/9500У3; </a:t>
            </a:r>
          </a:p>
          <a:p>
            <a:pPr algn="just"/>
            <a:r>
              <a:rPr lang="uk-UA" altLang="ko-KR" sz="1600" dirty="0">
                <a:solidFill>
                  <a:schemeClr val="tx1"/>
                </a:solidFill>
                <a:latin typeface="Verdana" pitchFamily="34" charset="0"/>
                <a:ea typeface="굴림" charset="-127"/>
              </a:rPr>
              <a:t>ВКЭ-10-31,5/1000У3; </a:t>
            </a:r>
          </a:p>
          <a:p>
            <a:pPr algn="just"/>
            <a:r>
              <a:rPr lang="uk-UA" altLang="ko-KR" sz="1600" dirty="0">
                <a:solidFill>
                  <a:schemeClr val="tx1"/>
                </a:solidFill>
                <a:latin typeface="Verdana" pitchFamily="34" charset="0"/>
                <a:ea typeface="굴림" charset="-127"/>
              </a:rPr>
              <a:t>ВМУЭ-35Б-25/1250УХЛ1; </a:t>
            </a:r>
          </a:p>
          <a:p>
            <a:pPr algn="just"/>
            <a:r>
              <a:rPr lang="uk-UA" altLang="ko-KR" sz="1600" dirty="0">
                <a:solidFill>
                  <a:schemeClr val="tx1"/>
                </a:solidFill>
                <a:latin typeface="Verdana" pitchFamily="34" charset="0"/>
                <a:ea typeface="굴림" charset="-127"/>
              </a:rPr>
              <a:t>ВМКЭ-35А-16/1000У1; </a:t>
            </a:r>
          </a:p>
          <a:p>
            <a:pPr algn="just"/>
            <a:r>
              <a:rPr lang="uk-UA" altLang="ko-KR" sz="1600" dirty="0">
                <a:solidFill>
                  <a:schemeClr val="tx1"/>
                </a:solidFill>
                <a:latin typeface="Verdana" pitchFamily="34" charset="0"/>
                <a:ea typeface="굴림" charset="-127"/>
              </a:rPr>
              <a:t>ВМТ-220Б-25/1250УХЛ1</a:t>
            </a:r>
          </a:p>
          <a:p>
            <a:pPr algn="just"/>
            <a:r>
              <a:rPr lang="uk-UA" altLang="ko-KR" sz="1600" dirty="0">
                <a:solidFill>
                  <a:schemeClr val="tx1"/>
                </a:solidFill>
                <a:latin typeface="Verdana" pitchFamily="34" charset="0"/>
                <a:ea typeface="굴림" charset="-127"/>
              </a:rPr>
              <a:t>Умовні позначення вимикачів складаються з літер та цифр, які означають: В – вимикач, М – </a:t>
            </a:r>
            <a:r>
              <a:rPr lang="uk-UA" altLang="ko-KR" sz="1600" dirty="0" err="1">
                <a:solidFill>
                  <a:schemeClr val="tx1"/>
                </a:solidFill>
                <a:latin typeface="Verdana" pitchFamily="34" charset="0"/>
                <a:ea typeface="굴림" charset="-127"/>
              </a:rPr>
              <a:t>маломасляний</a:t>
            </a:r>
            <a:r>
              <a:rPr lang="uk-UA" altLang="ko-KR" sz="1600" dirty="0">
                <a:solidFill>
                  <a:schemeClr val="tx1"/>
                </a:solidFill>
                <a:latin typeface="Verdana" pitchFamily="34" charset="0"/>
                <a:ea typeface="굴림" charset="-127"/>
              </a:rPr>
              <a:t> або малогабаритний (ВМУЭ), М (друга літера) – </a:t>
            </a:r>
            <a:r>
              <a:rPr lang="uk-UA" altLang="ko-KR" sz="1600" dirty="0" err="1">
                <a:solidFill>
                  <a:schemeClr val="tx1"/>
                </a:solidFill>
                <a:latin typeface="Verdana" pitchFamily="34" charset="0"/>
                <a:ea typeface="굴림" charset="-127"/>
              </a:rPr>
              <a:t>маломасляний</a:t>
            </a:r>
            <a:r>
              <a:rPr lang="uk-UA" altLang="ko-KR" sz="1600" dirty="0">
                <a:solidFill>
                  <a:schemeClr val="tx1"/>
                </a:solidFill>
                <a:latin typeface="Verdana" pitchFamily="34" charset="0"/>
                <a:ea typeface="굴림" charset="-127"/>
              </a:rPr>
              <a:t>, Г – генераторний або з горшковим виконанням полюсів (МГГ), У – посилений за швидкістю відновлюваної напруги, </a:t>
            </a:r>
            <a:r>
              <a:rPr lang="uk-UA" altLang="ko-KR" sz="1600" dirty="0" err="1">
                <a:solidFill>
                  <a:schemeClr val="tx1"/>
                </a:solidFill>
                <a:latin typeface="Verdana" pitchFamily="34" charset="0"/>
                <a:ea typeface="굴림" charset="-127"/>
              </a:rPr>
              <a:t>Т</a:t>
            </a:r>
            <a:r>
              <a:rPr lang="uk-UA" altLang="ko-KR" sz="1600" dirty="0">
                <a:solidFill>
                  <a:schemeClr val="tx1"/>
                </a:solidFill>
                <a:latin typeface="Verdana" pitchFamily="34" charset="0"/>
                <a:ea typeface="굴림" charset="-127"/>
              </a:rPr>
              <a:t> – </a:t>
            </a:r>
            <a:r>
              <a:rPr lang="uk-UA" altLang="ko-KR" sz="1600" dirty="0" err="1">
                <a:solidFill>
                  <a:schemeClr val="tx1"/>
                </a:solidFill>
                <a:latin typeface="Verdana" pitchFamily="34" charset="0"/>
                <a:ea typeface="굴림" charset="-127"/>
              </a:rPr>
              <a:t>трьохполюсний</a:t>
            </a:r>
            <a:r>
              <a:rPr lang="uk-UA"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К</a:t>
            </a:r>
            <a:r>
              <a:rPr lang="uk-UA" altLang="ko-KR" sz="1600" dirty="0">
                <a:solidFill>
                  <a:schemeClr val="tx1"/>
                </a:solidFill>
                <a:latin typeface="Verdana" pitchFamily="34" charset="0"/>
                <a:ea typeface="굴림" charset="-127"/>
              </a:rPr>
              <a:t> – колонковий, </a:t>
            </a:r>
            <a:r>
              <a:rPr lang="uk-UA" altLang="ko-KR" sz="1600" dirty="0" err="1">
                <a:solidFill>
                  <a:schemeClr val="tx1"/>
                </a:solidFill>
                <a:latin typeface="Verdana" pitchFamily="34" charset="0"/>
                <a:ea typeface="굴림" charset="-127"/>
              </a:rPr>
              <a:t>П</a:t>
            </a:r>
            <a:r>
              <a:rPr lang="uk-UA" altLang="ko-KR" sz="1600" dirty="0">
                <a:solidFill>
                  <a:schemeClr val="tx1"/>
                </a:solidFill>
                <a:latin typeface="Verdana" pitchFamily="34" charset="0"/>
                <a:ea typeface="굴림" charset="-127"/>
              </a:rPr>
              <a:t> – підвісне виконання полюсів або з пружинним приводом, </a:t>
            </a:r>
            <a:r>
              <a:rPr lang="uk-UA" altLang="ko-KR" sz="1600" dirty="0" err="1">
                <a:solidFill>
                  <a:schemeClr val="tx1"/>
                </a:solidFill>
                <a:latin typeface="Verdana" pitchFamily="34" charset="0"/>
                <a:ea typeface="굴림" charset="-127"/>
              </a:rPr>
              <a:t>Э</a:t>
            </a:r>
            <a:r>
              <a:rPr lang="uk-UA" altLang="ko-KR" sz="1600" dirty="0">
                <a:solidFill>
                  <a:schemeClr val="tx1"/>
                </a:solidFill>
                <a:latin typeface="Verdana" pitchFamily="34" charset="0"/>
                <a:ea typeface="굴림" charset="-127"/>
              </a:rPr>
              <a:t> – з електромагнітним приводом. Перше число – номінальна напруга, кВ; літери А та Б після цього числа – категорія ізоляції; друге та третє числа – відповідно номінальний струм, А, та номінальний струм відключення, кА (у деяких вимикачів навпаки); літери та числа після цих чисел – кліматичне виконання та категорія розташування.</a:t>
            </a:r>
          </a:p>
        </p:txBody>
      </p:sp>
    </p:spTree>
    <p:extLst>
      <p:ext uri="{BB962C8B-B14F-4D97-AF65-F5344CB8AC3E}">
        <p14:creationId xmlns:p14="http://schemas.microsoft.com/office/powerpoint/2010/main" val="133336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ПЕРЕВАГИ ТА НЕДОЛІКИ</a:t>
            </a:r>
          </a:p>
        </p:txBody>
      </p:sp>
      <p:sp>
        <p:nvSpPr>
          <p:cNvPr id="60419" name="Rectangle 3"/>
          <p:cNvSpPr>
            <a:spLocks noGrp="1" noChangeArrowheads="1"/>
          </p:cNvSpPr>
          <p:nvPr>
            <p:ph type="body" idx="1"/>
          </p:nvPr>
        </p:nvSpPr>
        <p:spPr>
          <a:xfrm>
            <a:off x="1835696" y="853952"/>
            <a:ext cx="7128792" cy="5239344"/>
          </a:xfrm>
        </p:spPr>
        <p:txBody>
          <a:bodyPr/>
          <a:lstStyle/>
          <a:p>
            <a:pPr algn="just"/>
            <a:r>
              <a:rPr lang="uk-UA" altLang="ko-KR" sz="1600" dirty="0" err="1">
                <a:solidFill>
                  <a:schemeClr val="tx1"/>
                </a:solidFill>
                <a:latin typeface="Verdana" pitchFamily="34" charset="0"/>
                <a:ea typeface="굴림" charset="-127"/>
              </a:rPr>
              <a:t>Маломасляні</a:t>
            </a:r>
            <a:r>
              <a:rPr lang="uk-UA" altLang="ko-KR" sz="1600" dirty="0">
                <a:solidFill>
                  <a:schemeClr val="tx1"/>
                </a:solidFill>
                <a:latin typeface="Verdana" pitchFamily="34" charset="0"/>
                <a:ea typeface="굴림" charset="-127"/>
              </a:rPr>
              <a:t> вимикачі мають такі переваги:</a:t>
            </a:r>
          </a:p>
          <a:p>
            <a:pPr algn="just"/>
            <a:r>
              <a:rPr lang="uk-UA" altLang="ko-KR" sz="1600" dirty="0">
                <a:solidFill>
                  <a:schemeClr val="tx1"/>
                </a:solidFill>
                <a:latin typeface="Verdana" pitchFamily="34" charset="0"/>
                <a:ea typeface="굴림" charset="-127"/>
              </a:rPr>
              <a:t>1. мала маса, невеликі розміри, мала маса масла;</a:t>
            </a:r>
          </a:p>
          <a:p>
            <a:pPr algn="just"/>
            <a:r>
              <a:rPr lang="uk-UA" altLang="ko-KR" sz="1600" dirty="0">
                <a:solidFill>
                  <a:schemeClr val="tx1"/>
                </a:solidFill>
                <a:latin typeface="Verdana" pitchFamily="34" charset="0"/>
                <a:ea typeface="굴림" charset="-127"/>
              </a:rPr>
              <a:t>2. дугогасильний пристрій завжди придатний до роботи незалежно від наявності стиснутого повітря;</a:t>
            </a:r>
          </a:p>
          <a:p>
            <a:pPr algn="just"/>
            <a:r>
              <a:rPr lang="uk-UA" altLang="ko-KR" sz="1600" dirty="0">
                <a:solidFill>
                  <a:schemeClr val="tx1"/>
                </a:solidFill>
                <a:latin typeface="Verdana" pitchFamily="34" charset="0"/>
                <a:ea typeface="굴림" charset="-127"/>
              </a:rPr>
              <a:t>3. зручність в експлуатації. Огляд та ремонт дугогасильних камер та контактів можливий без зливу масла. </a:t>
            </a:r>
          </a:p>
          <a:p>
            <a:pPr algn="just"/>
            <a:r>
              <a:rPr lang="uk-UA" altLang="ko-KR" sz="1600" dirty="0">
                <a:solidFill>
                  <a:schemeClr val="tx1"/>
                </a:solidFill>
                <a:latin typeface="Verdana" pitchFamily="34" charset="0"/>
                <a:ea typeface="굴림" charset="-127"/>
              </a:rPr>
              <a:t>Але ці вимикачі мають і недоліки:</a:t>
            </a:r>
          </a:p>
          <a:p>
            <a:pPr algn="just"/>
            <a:r>
              <a:rPr lang="uk-UA" altLang="ko-KR" sz="1600" dirty="0">
                <a:solidFill>
                  <a:schemeClr val="tx1"/>
                </a:solidFill>
                <a:latin typeface="Verdana" pitchFamily="34" charset="0"/>
                <a:ea typeface="굴림" charset="-127"/>
              </a:rPr>
              <a:t>1. вони менш надійні у роботі, ніж бакові. Ізоляційні деталі, опорна ізоляція підлягають підвищеним механічним навантаженням. Потужність </a:t>
            </a:r>
            <a:r>
              <a:rPr lang="uk-UA" altLang="ko-KR" sz="1600" dirty="0" err="1">
                <a:solidFill>
                  <a:schemeClr val="tx1"/>
                </a:solidFill>
                <a:latin typeface="Verdana" pitchFamily="34" charset="0"/>
                <a:ea typeface="굴림" charset="-127"/>
              </a:rPr>
              <a:t>маломасляних</a:t>
            </a:r>
            <a:r>
              <a:rPr lang="uk-UA" altLang="ko-KR" sz="1600" dirty="0">
                <a:solidFill>
                  <a:schemeClr val="tx1"/>
                </a:solidFill>
                <a:latin typeface="Verdana" pitchFamily="34" charset="0"/>
                <a:ea typeface="굴림" charset="-127"/>
              </a:rPr>
              <a:t> вимикачів з цієї ж причини нижча, ніж у бакових;</a:t>
            </a:r>
          </a:p>
          <a:p>
            <a:pPr algn="just"/>
            <a:r>
              <a:rPr lang="uk-UA" altLang="ko-KR" sz="1600" dirty="0">
                <a:solidFill>
                  <a:schemeClr val="tx1"/>
                </a:solidFill>
                <a:latin typeface="Verdana" pitchFamily="34" charset="0"/>
                <a:ea typeface="굴림" charset="-127"/>
              </a:rPr>
              <a:t>2. </a:t>
            </a:r>
            <a:r>
              <a:rPr lang="uk-UA" altLang="ko-KR" sz="1600" dirty="0" err="1">
                <a:solidFill>
                  <a:schemeClr val="tx1"/>
                </a:solidFill>
                <a:latin typeface="Verdana" pitchFamily="34" charset="0"/>
                <a:ea typeface="굴림" charset="-127"/>
              </a:rPr>
              <a:t>маломасляні</a:t>
            </a:r>
            <a:r>
              <a:rPr lang="uk-UA" altLang="ko-KR" sz="1600" dirty="0">
                <a:solidFill>
                  <a:schemeClr val="tx1"/>
                </a:solidFill>
                <a:latin typeface="Verdana" pitchFamily="34" charset="0"/>
                <a:ea typeface="굴림" charset="-127"/>
              </a:rPr>
              <a:t> вимикачі, як правило, не передбачають встановлення вбудованих трансформаторів струму;</a:t>
            </a:r>
          </a:p>
          <a:p>
            <a:pPr algn="just"/>
            <a:r>
              <a:rPr lang="uk-UA" altLang="ko-KR" sz="1600" dirty="0">
                <a:solidFill>
                  <a:schemeClr val="tx1"/>
                </a:solidFill>
                <a:latin typeface="Verdana" pitchFamily="34" charset="0"/>
                <a:ea typeface="굴림" charset="-127"/>
              </a:rPr>
              <a:t>3. в експлуатації при низьких температурах важко забезпечити підігрів масла для підтримання його в’язкості.</a:t>
            </a:r>
          </a:p>
          <a:p>
            <a:pPr algn="just"/>
            <a:r>
              <a:rPr lang="uk-UA" altLang="ko-KR" sz="1600" dirty="0">
                <a:solidFill>
                  <a:schemeClr val="tx1"/>
                </a:solidFill>
                <a:latin typeface="Verdana" pitchFamily="34" charset="0"/>
                <a:ea typeface="굴림" charset="-127"/>
              </a:rPr>
              <a:t>Завдяки своїм перевагам </a:t>
            </a:r>
            <a:r>
              <a:rPr lang="uk-UA" altLang="ko-KR" sz="1600" dirty="0" err="1">
                <a:solidFill>
                  <a:schemeClr val="tx1"/>
                </a:solidFill>
                <a:latin typeface="Verdana" pitchFamily="34" charset="0"/>
                <a:ea typeface="굴림" charset="-127"/>
              </a:rPr>
              <a:t>маломасляні</a:t>
            </a:r>
            <a:r>
              <a:rPr lang="uk-UA" altLang="ko-KR" sz="1600" dirty="0">
                <a:solidFill>
                  <a:schemeClr val="tx1"/>
                </a:solidFill>
                <a:latin typeface="Verdana" pitchFamily="34" charset="0"/>
                <a:ea typeface="굴림" charset="-127"/>
              </a:rPr>
              <a:t> вимикачі знайшли широкого використання в установках до 35 кВ або при напрузі вище 330 кВ.</a:t>
            </a:r>
          </a:p>
        </p:txBody>
      </p:sp>
    </p:spTree>
    <p:extLst>
      <p:ext uri="{BB962C8B-B14F-4D97-AF65-F5344CB8AC3E}">
        <p14:creationId xmlns:p14="http://schemas.microsoft.com/office/powerpoint/2010/main" val="138117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ПОВІТРЯНІ ВИМИКАЧІ</a:t>
            </a:r>
            <a:br>
              <a:rPr lang="uk-UA" sz="2000" dirty="0">
                <a:solidFill>
                  <a:schemeClr val="hlink"/>
                </a:solidFill>
              </a:rPr>
            </a:br>
            <a:r>
              <a:rPr lang="uk-UA" sz="2000" dirty="0">
                <a:solidFill>
                  <a:schemeClr val="hlink"/>
                </a:solidFill>
              </a:rPr>
              <a:t>КОНСТРУКЦІЯ ВИМИКАЧІВ</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За конструкцією повітряні вимикачі поділяють на:</a:t>
            </a:r>
          </a:p>
          <a:p>
            <a:pPr algn="just"/>
            <a:r>
              <a:rPr lang="uk-UA" altLang="ko-KR" sz="1600" dirty="0">
                <a:solidFill>
                  <a:schemeClr val="tx1"/>
                </a:solidFill>
                <a:latin typeface="Verdana" pitchFamily="34" charset="0"/>
                <a:ea typeface="굴림" charset="-127"/>
              </a:rPr>
              <a:t>1. вимикачі з відкритим </a:t>
            </a:r>
            <a:r>
              <a:rPr lang="uk-UA" altLang="ko-KR" sz="1600" dirty="0" err="1">
                <a:solidFill>
                  <a:schemeClr val="tx1"/>
                </a:solidFill>
                <a:latin typeface="Verdana" pitchFamily="34" charset="0"/>
                <a:ea typeface="굴림" charset="-127"/>
              </a:rPr>
              <a:t>відділювачем</a:t>
            </a:r>
            <a:r>
              <a:rPr lang="uk-UA" altLang="ko-KR" sz="1600" dirty="0">
                <a:solidFill>
                  <a:schemeClr val="tx1"/>
                </a:solidFill>
                <a:latin typeface="Verdana" pitchFamily="34" charset="0"/>
                <a:ea typeface="굴림" charset="-127"/>
              </a:rPr>
              <a:t>;</a:t>
            </a:r>
          </a:p>
          <a:p>
            <a:pPr algn="just"/>
            <a:r>
              <a:rPr lang="uk-UA" altLang="ko-KR" sz="1600" dirty="0">
                <a:solidFill>
                  <a:schemeClr val="tx1"/>
                </a:solidFill>
                <a:latin typeface="Verdana" pitchFamily="34" charset="0"/>
                <a:ea typeface="굴림" charset="-127"/>
              </a:rPr>
              <a:t>2. вимикачі з </a:t>
            </a:r>
            <a:r>
              <a:rPr lang="uk-UA" altLang="ko-KR" sz="1600" dirty="0" err="1">
                <a:solidFill>
                  <a:schemeClr val="tx1"/>
                </a:solidFill>
                <a:latin typeface="Verdana" pitchFamily="34" charset="0"/>
                <a:ea typeface="굴림" charset="-127"/>
              </a:rPr>
              <a:t>повітронаповненим</a:t>
            </a:r>
            <a:r>
              <a:rPr lang="uk-UA"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відділювачем</a:t>
            </a:r>
            <a:r>
              <a:rPr lang="uk-UA" altLang="ko-KR" sz="1600" dirty="0">
                <a:solidFill>
                  <a:schemeClr val="tx1"/>
                </a:solidFill>
                <a:latin typeface="Verdana" pitchFamily="34" charset="0"/>
                <a:ea typeface="굴림" charset="-127"/>
              </a:rPr>
              <a:t>;</a:t>
            </a:r>
          </a:p>
          <a:p>
            <a:pPr algn="just"/>
            <a:r>
              <a:rPr lang="uk-UA" altLang="ko-KR" sz="1600" dirty="0">
                <a:solidFill>
                  <a:schemeClr val="tx1"/>
                </a:solidFill>
                <a:latin typeface="Verdana" pitchFamily="34" charset="0"/>
                <a:ea typeface="굴림" charset="-127"/>
              </a:rPr>
              <a:t>3. вимикачі з камерами в </a:t>
            </a:r>
            <a:r>
              <a:rPr lang="uk-UA" altLang="ko-KR" sz="1600" dirty="0" err="1">
                <a:solidFill>
                  <a:schemeClr val="tx1"/>
                </a:solidFill>
                <a:latin typeface="Verdana" pitchFamily="34" charset="0"/>
                <a:ea typeface="굴림" charset="-127"/>
              </a:rPr>
              <a:t>баці</a:t>
            </a:r>
            <a:r>
              <a:rPr lang="uk-UA" altLang="ko-KR" sz="1600" dirty="0">
                <a:solidFill>
                  <a:schemeClr val="tx1"/>
                </a:solidFill>
                <a:latin typeface="Verdana" pitchFamily="34" charset="0"/>
                <a:ea typeface="굴림" charset="-127"/>
              </a:rPr>
              <a:t> з стиснутим повітрям;</a:t>
            </a:r>
          </a:p>
          <a:p>
            <a:pPr algn="just"/>
            <a:r>
              <a:rPr lang="uk-UA" altLang="ko-KR" sz="1600" dirty="0">
                <a:solidFill>
                  <a:schemeClr val="tx1"/>
                </a:solidFill>
                <a:latin typeface="Verdana" pitchFamily="34" charset="0"/>
                <a:ea typeface="굴림" charset="-127"/>
              </a:rPr>
              <a:t>4. вимикачі серії ВНВ (вимикачі повітряні зовнішньої установки).</a:t>
            </a:r>
          </a:p>
          <a:p>
            <a:pPr algn="just"/>
            <a:r>
              <a:rPr lang="uk-UA" altLang="ko-KR" sz="1600" dirty="0">
                <a:solidFill>
                  <a:schemeClr val="tx1"/>
                </a:solidFill>
                <a:latin typeface="Verdana" pitchFamily="34" charset="0"/>
                <a:ea typeface="굴림" charset="-127"/>
              </a:rPr>
              <a:t>а). Вимикач з відкритим </a:t>
            </a:r>
            <a:r>
              <a:rPr lang="uk-UA" altLang="ko-KR" sz="1600" dirty="0" err="1">
                <a:solidFill>
                  <a:schemeClr val="tx1"/>
                </a:solidFill>
                <a:latin typeface="Verdana" pitchFamily="34" charset="0"/>
                <a:ea typeface="굴림" charset="-127"/>
              </a:rPr>
              <a:t>відділювачем</a:t>
            </a:r>
            <a:r>
              <a:rPr lang="uk-UA" altLang="ko-KR" sz="1600" dirty="0">
                <a:solidFill>
                  <a:schemeClr val="tx1"/>
                </a:solidFill>
                <a:latin typeface="Verdana" pitchFamily="34" charset="0"/>
                <a:ea typeface="굴림" charset="-127"/>
              </a:rPr>
              <a:t>. Принципова схема вимикача з </a:t>
            </a:r>
            <a:r>
              <a:rPr lang="uk-UA" altLang="ko-KR" sz="1600" dirty="0" err="1">
                <a:solidFill>
                  <a:schemeClr val="tx1"/>
                </a:solidFill>
                <a:latin typeface="Verdana" pitchFamily="34" charset="0"/>
                <a:ea typeface="굴림" charset="-127"/>
              </a:rPr>
              <a:t>відділювачем</a:t>
            </a:r>
            <a:r>
              <a:rPr lang="uk-UA" altLang="ko-KR" sz="1600" dirty="0">
                <a:solidFill>
                  <a:schemeClr val="tx1"/>
                </a:solidFill>
                <a:latin typeface="Verdana" pitchFamily="34" charset="0"/>
                <a:ea typeface="굴림" charset="-127"/>
              </a:rPr>
              <a:t> у повітрі та </a:t>
            </a:r>
            <a:r>
              <a:rPr lang="uk-UA" altLang="ko-KR" sz="1600" dirty="0" err="1">
                <a:solidFill>
                  <a:schemeClr val="tx1"/>
                </a:solidFill>
                <a:latin typeface="Verdana" pitchFamily="34" charset="0"/>
                <a:ea typeface="굴림" charset="-127"/>
              </a:rPr>
              <a:t>шунтуючим</a:t>
            </a:r>
            <a:r>
              <a:rPr lang="uk-UA" altLang="ko-KR" sz="1600" dirty="0">
                <a:solidFill>
                  <a:schemeClr val="tx1"/>
                </a:solidFill>
                <a:latin typeface="Verdana" pitchFamily="34" charset="0"/>
                <a:ea typeface="굴림" charset="-127"/>
              </a:rPr>
              <a:t> резистором на напругу 10 кВ представлено на рис. 4. Зовнішній ланцюг приєднується до виводів 1. У включеному положенні струм від верхнього </a:t>
            </a:r>
            <a:r>
              <a:rPr lang="uk-UA" altLang="ko-KR" sz="1600" dirty="0" err="1">
                <a:solidFill>
                  <a:schemeClr val="tx1"/>
                </a:solidFill>
                <a:latin typeface="Verdana" pitchFamily="34" charset="0"/>
                <a:ea typeface="굴림" charset="-127"/>
              </a:rPr>
              <a:t>вивода</a:t>
            </a:r>
            <a:r>
              <a:rPr lang="uk-UA" altLang="ko-KR" sz="1600" dirty="0">
                <a:solidFill>
                  <a:schemeClr val="tx1"/>
                </a:solidFill>
                <a:latin typeface="Verdana" pitchFamily="34" charset="0"/>
                <a:ea typeface="굴림" charset="-127"/>
              </a:rPr>
              <a:t> проходить до нерухомого контакту 5 та рухомого контакту 6. Далі по тілу рухомого контакту 4 струм через </a:t>
            </a:r>
            <a:r>
              <a:rPr lang="uk-UA" altLang="ko-KR" sz="1600" dirty="0" err="1">
                <a:solidFill>
                  <a:schemeClr val="tx1"/>
                </a:solidFill>
                <a:latin typeface="Verdana" pitchFamily="34" charset="0"/>
                <a:ea typeface="굴림" charset="-127"/>
              </a:rPr>
              <a:t>струмоз’ємні</a:t>
            </a:r>
            <a:r>
              <a:rPr lang="uk-UA" altLang="ko-KR" sz="1600" dirty="0">
                <a:solidFill>
                  <a:schemeClr val="tx1"/>
                </a:solidFill>
                <a:latin typeface="Verdana" pitchFamily="34" charset="0"/>
                <a:ea typeface="굴림" charset="-127"/>
              </a:rPr>
              <a:t> контакти 3 подається до нерухомого контакту 13 </a:t>
            </a:r>
            <a:r>
              <a:rPr lang="uk-UA" altLang="ko-KR" sz="1600" dirty="0" err="1">
                <a:solidFill>
                  <a:schemeClr val="tx1"/>
                </a:solidFill>
                <a:latin typeface="Verdana" pitchFamily="34" charset="0"/>
                <a:ea typeface="굴림" charset="-127"/>
              </a:rPr>
              <a:t>відділювача</a:t>
            </a:r>
            <a:r>
              <a:rPr lang="uk-UA" altLang="ko-KR" sz="1600" dirty="0">
                <a:solidFill>
                  <a:schemeClr val="tx1"/>
                </a:solidFill>
                <a:latin typeface="Verdana" pitchFamily="34" charset="0"/>
                <a:ea typeface="굴림" charset="-127"/>
              </a:rPr>
              <a:t>. Після цього струм через ніж </a:t>
            </a:r>
            <a:r>
              <a:rPr lang="uk-UA" altLang="ko-KR" sz="1600" dirty="0" err="1">
                <a:solidFill>
                  <a:schemeClr val="tx1"/>
                </a:solidFill>
                <a:latin typeface="Verdana" pitchFamily="34" charset="0"/>
                <a:ea typeface="굴림" charset="-127"/>
              </a:rPr>
              <a:t>відділювача</a:t>
            </a:r>
            <a:r>
              <a:rPr lang="uk-UA" altLang="ko-KR" sz="1600" dirty="0">
                <a:solidFill>
                  <a:schemeClr val="tx1"/>
                </a:solidFill>
                <a:latin typeface="Verdana" pitchFamily="34" charset="0"/>
                <a:ea typeface="굴림" charset="-127"/>
              </a:rPr>
              <a:t> 2 проходить до нижнього виводу.</a:t>
            </a:r>
          </a:p>
          <a:p>
            <a:pPr algn="just"/>
            <a:r>
              <a:rPr lang="uk-UA" altLang="ko-KR" sz="1600" dirty="0" err="1">
                <a:solidFill>
                  <a:schemeClr val="tx1"/>
                </a:solidFill>
                <a:latin typeface="Verdana" pitchFamily="34" charset="0"/>
                <a:ea typeface="굴림" charset="-127"/>
              </a:rPr>
              <a:t>Шунтуючий</a:t>
            </a:r>
            <a:r>
              <a:rPr lang="uk-UA" altLang="ko-KR" sz="1600" dirty="0">
                <a:solidFill>
                  <a:schemeClr val="tx1"/>
                </a:solidFill>
                <a:latin typeface="Verdana" pitchFamily="34" charset="0"/>
                <a:ea typeface="굴림" charset="-127"/>
              </a:rPr>
              <a:t> резистор 9 одним кінцем підключено до рухомого контакту, іншим – до електроду 8.</a:t>
            </a:r>
          </a:p>
          <a:p>
            <a:pPr algn="just"/>
            <a:r>
              <a:rPr lang="uk-UA" altLang="ko-KR" sz="1600" dirty="0">
                <a:solidFill>
                  <a:schemeClr val="tx1"/>
                </a:solidFill>
                <a:latin typeface="Verdana" pitchFamily="34" charset="0"/>
                <a:ea typeface="굴림" charset="-127"/>
              </a:rPr>
              <a:t>При відключенні спеціальний клапан подає стиснуте повітря у збірник 11. Зі збірника через полий фарфоровий ізолятор повітря проходить у камеру. Одночасно повітря подається до поршня 12 привода </a:t>
            </a:r>
            <a:r>
              <a:rPr lang="uk-UA" altLang="ko-KR" sz="1600" dirty="0" err="1">
                <a:solidFill>
                  <a:schemeClr val="tx1"/>
                </a:solidFill>
                <a:latin typeface="Verdana" pitchFamily="34" charset="0"/>
                <a:ea typeface="굴림" charset="-127"/>
              </a:rPr>
              <a:t>відділювача</a:t>
            </a:r>
            <a:r>
              <a:rPr lang="uk-UA" altLang="ko-KR" sz="1600" dirty="0">
                <a:solidFill>
                  <a:schemeClr val="tx1"/>
                </a:solidFill>
                <a:latin typeface="Verdana" pitchFamily="34" charset="0"/>
                <a:ea typeface="굴림" charset="-127"/>
              </a:rPr>
              <a:t>.</a:t>
            </a:r>
          </a:p>
        </p:txBody>
      </p:sp>
    </p:spTree>
    <p:extLst>
      <p:ext uri="{BB962C8B-B14F-4D97-AF65-F5344CB8AC3E}">
        <p14:creationId xmlns:p14="http://schemas.microsoft.com/office/powerpoint/2010/main" val="51036435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pPr algn="ctr"/>
            <a:r>
              <a:rPr lang="ru-RU" sz="2000" dirty="0">
                <a:solidFill>
                  <a:schemeClr val="hlink"/>
                </a:solidFill>
              </a:rPr>
              <a:t>ЕЛЕКТРИЧНІ АПАРАТИ ВИЩЕ 1000 В </a:t>
            </a:r>
            <a:br>
              <a:rPr lang="ru-RU" sz="2000" dirty="0">
                <a:solidFill>
                  <a:schemeClr val="hlink"/>
                </a:solidFill>
              </a:rPr>
            </a:br>
            <a:r>
              <a:rPr lang="ru-RU" sz="2000" dirty="0">
                <a:solidFill>
                  <a:schemeClr val="hlink"/>
                </a:solidFill>
              </a:rPr>
              <a:t>ВИМИКАЧІ ЗМІННОГО СТРУМУ ВИСОКОЇ НАПРУГИ </a:t>
            </a:r>
          </a:p>
        </p:txBody>
      </p:sp>
      <p:sp>
        <p:nvSpPr>
          <p:cNvPr id="60419" name="Rectangle 3"/>
          <p:cNvSpPr>
            <a:spLocks noGrp="1" noChangeArrowheads="1"/>
          </p:cNvSpPr>
          <p:nvPr>
            <p:ph type="body"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Вимикач високої напруги призначений для комутації ланцюгів змінного</a:t>
            </a:r>
            <a:r>
              <a:rPr lang="en-US" altLang="ko-KR" sz="1600" dirty="0">
                <a:solidFill>
                  <a:schemeClr val="tx1"/>
                </a:solidFill>
                <a:latin typeface="Verdana" pitchFamily="34" charset="0"/>
                <a:ea typeface="굴림" charset="-127"/>
              </a:rPr>
              <a:t> </a:t>
            </a:r>
            <a:r>
              <a:rPr lang="uk-UA" altLang="ko-KR" sz="1600" dirty="0">
                <a:solidFill>
                  <a:schemeClr val="tx1"/>
                </a:solidFill>
                <a:latin typeface="Verdana" pitchFamily="34" charset="0"/>
                <a:ea typeface="굴림" charset="-127"/>
              </a:rPr>
              <a:t>струму з напругою 3 кВ і вище у всіх режимах, можливих в експлуатації: включення і відключення номінальних струмів, струмів КЗ, струмів холостого ходу силових трансформаторів та ємнісних струмів конденсаторних </a:t>
            </a:r>
            <a:r>
              <a:rPr lang="uk-UA" altLang="ko-KR" sz="1600" dirty="0" err="1">
                <a:solidFill>
                  <a:schemeClr val="tx1"/>
                </a:solidFill>
                <a:latin typeface="Verdana" pitchFamily="34" charset="0"/>
                <a:ea typeface="굴림" charset="-127"/>
              </a:rPr>
              <a:t>батарей</a:t>
            </a:r>
            <a:r>
              <a:rPr lang="uk-UA" altLang="ko-KR" sz="1600" dirty="0">
                <a:solidFill>
                  <a:schemeClr val="tx1"/>
                </a:solidFill>
                <a:latin typeface="Verdana" pitchFamily="34" charset="0"/>
                <a:ea typeface="굴림" charset="-127"/>
              </a:rPr>
              <a:t> та довгих ліній.</a:t>
            </a:r>
          </a:p>
          <a:p>
            <a:pPr algn="just"/>
            <a:r>
              <a:rPr lang="uk-UA" altLang="ko-KR" sz="1600" dirty="0">
                <a:solidFill>
                  <a:schemeClr val="tx1"/>
                </a:solidFill>
                <a:latin typeface="Verdana" pitchFamily="34" charset="0"/>
                <a:ea typeface="굴림" charset="-127"/>
              </a:rPr>
              <a:t>Основні параметри вимикачів:</a:t>
            </a:r>
          </a:p>
          <a:p>
            <a:pPr algn="just">
              <a:buFont typeface="Wingdings" pitchFamily="2" charset="2"/>
              <a:buChar char="Ø"/>
            </a:pPr>
            <a:r>
              <a:rPr lang="uk-UA" altLang="ko-KR" sz="1600" dirty="0">
                <a:solidFill>
                  <a:schemeClr val="tx1"/>
                </a:solidFill>
                <a:latin typeface="Verdana" pitchFamily="34" charset="0"/>
                <a:ea typeface="굴림" charset="-127"/>
              </a:rPr>
              <a:t>· номінальна напруга;</a:t>
            </a:r>
          </a:p>
          <a:p>
            <a:pPr algn="just">
              <a:buFont typeface="Wingdings" pitchFamily="2" charset="2"/>
              <a:buChar char="Ø"/>
            </a:pPr>
            <a:r>
              <a:rPr lang="uk-UA" altLang="ko-KR" sz="1600" dirty="0">
                <a:solidFill>
                  <a:schemeClr val="tx1"/>
                </a:solidFill>
                <a:latin typeface="Verdana" pitchFamily="34" charset="0"/>
                <a:ea typeface="굴림" charset="-127"/>
              </a:rPr>
              <a:t>· номінальний (тривалий) струм;</a:t>
            </a:r>
          </a:p>
          <a:p>
            <a:pPr algn="just">
              <a:buFont typeface="Wingdings" pitchFamily="2" charset="2"/>
              <a:buChar char="Ø"/>
            </a:pPr>
            <a:r>
              <a:rPr lang="uk-UA" altLang="ko-KR" sz="1600" dirty="0">
                <a:solidFill>
                  <a:schemeClr val="tx1"/>
                </a:solidFill>
                <a:latin typeface="Verdana" pitchFamily="34" charset="0"/>
                <a:ea typeface="굴림" charset="-127"/>
              </a:rPr>
              <a:t>· номінальний струм термічної стійкості;</a:t>
            </a:r>
          </a:p>
          <a:p>
            <a:pPr algn="just">
              <a:buFont typeface="Wingdings" pitchFamily="2" charset="2"/>
              <a:buChar char="Ø"/>
            </a:pPr>
            <a:r>
              <a:rPr lang="uk-UA" altLang="ko-KR" sz="1600" dirty="0">
                <a:solidFill>
                  <a:schemeClr val="tx1"/>
                </a:solidFill>
                <a:latin typeface="Verdana" pitchFamily="34" charset="0"/>
                <a:ea typeface="굴림" charset="-127"/>
              </a:rPr>
              <a:t>· номінальний струм електродинамічної стійкості;</a:t>
            </a:r>
          </a:p>
          <a:p>
            <a:pPr algn="just">
              <a:buFont typeface="Wingdings" pitchFamily="2" charset="2"/>
              <a:buChar char="Ø"/>
            </a:pPr>
            <a:r>
              <a:rPr lang="uk-UA" altLang="ko-KR" sz="1600" dirty="0">
                <a:solidFill>
                  <a:schemeClr val="tx1"/>
                </a:solidFill>
                <a:latin typeface="Verdana" pitchFamily="34" charset="0"/>
                <a:ea typeface="굴림" charset="-127"/>
              </a:rPr>
              <a:t>· номінальний струм відключення;</a:t>
            </a:r>
          </a:p>
          <a:p>
            <a:pPr algn="just">
              <a:buFont typeface="Wingdings" pitchFamily="2" charset="2"/>
              <a:buChar char="Ø"/>
            </a:pPr>
            <a:r>
              <a:rPr lang="uk-UA" altLang="ko-KR" sz="1600" dirty="0">
                <a:solidFill>
                  <a:schemeClr val="tx1"/>
                </a:solidFill>
                <a:latin typeface="Verdana" pitchFamily="34" charset="0"/>
                <a:ea typeface="굴림" charset="-127"/>
              </a:rPr>
              <a:t>· номінальна потужність відключення;</a:t>
            </a:r>
          </a:p>
          <a:p>
            <a:pPr algn="just">
              <a:buFont typeface="Wingdings" pitchFamily="2" charset="2"/>
              <a:buChar char="Ø"/>
            </a:pPr>
            <a:r>
              <a:rPr lang="uk-UA" altLang="ko-KR" sz="1600" dirty="0">
                <a:solidFill>
                  <a:schemeClr val="tx1"/>
                </a:solidFill>
                <a:latin typeface="Verdana" pitchFamily="34" charset="0"/>
                <a:ea typeface="굴림" charset="-127"/>
              </a:rPr>
              <a:t>· номінальний струм включення;</a:t>
            </a:r>
          </a:p>
          <a:p>
            <a:pPr algn="just">
              <a:buFont typeface="Wingdings" pitchFamily="2" charset="2"/>
              <a:buChar char="Ø"/>
            </a:pPr>
            <a:r>
              <a:rPr lang="uk-UA" altLang="ko-KR" sz="1600" dirty="0">
                <a:solidFill>
                  <a:schemeClr val="tx1"/>
                </a:solidFill>
                <a:latin typeface="Verdana" pitchFamily="34" charset="0"/>
                <a:ea typeface="굴림" charset="-127"/>
              </a:rPr>
              <a:t>· власний час включення та відключення вимикача;</a:t>
            </a:r>
          </a:p>
          <a:p>
            <a:pPr algn="just">
              <a:buFont typeface="Wingdings" pitchFamily="2" charset="2"/>
              <a:buChar char="Ø"/>
            </a:pPr>
            <a:r>
              <a:rPr lang="uk-UA" altLang="ko-KR" sz="1600" dirty="0">
                <a:solidFill>
                  <a:schemeClr val="tx1"/>
                </a:solidFill>
                <a:latin typeface="Verdana" pitchFamily="34" charset="0"/>
                <a:ea typeface="굴림" charset="-127"/>
              </a:rPr>
              <a:t>· повний час включення та відключення.</a:t>
            </a:r>
          </a:p>
          <a:p>
            <a:pPr algn="just"/>
            <a:r>
              <a:rPr lang="uk-UA" altLang="ko-KR" sz="1600" dirty="0">
                <a:solidFill>
                  <a:schemeClr val="tx1"/>
                </a:solidFill>
                <a:latin typeface="Verdana" pitchFamily="34" charset="0"/>
                <a:ea typeface="굴림" charset="-127"/>
              </a:rPr>
              <a:t>Найтяжчим режимом для вимикача є відключення та включення струмів КЗ.</a:t>
            </a:r>
          </a:p>
        </p:txBody>
      </p:sp>
    </p:spTree>
    <p:extLst>
      <p:ext uri="{BB962C8B-B14F-4D97-AF65-F5344CB8AC3E}">
        <p14:creationId xmlns:p14="http://schemas.microsoft.com/office/powerpoint/2010/main" val="349286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79D368D-18E6-BAD6-7B3F-C5972402589D}"/>
              </a:ext>
            </a:extLst>
          </p:cNvPr>
          <p:cNvPicPr>
            <a:picLocks noChangeAspect="1"/>
          </p:cNvPicPr>
          <p:nvPr/>
        </p:nvPicPr>
        <p:blipFill>
          <a:blip r:embed="rId5"/>
          <a:stretch>
            <a:fillRect/>
          </a:stretch>
        </p:blipFill>
        <p:spPr>
          <a:xfrm>
            <a:off x="1377829" y="551617"/>
            <a:ext cx="3364005" cy="4941168"/>
          </a:xfrm>
          <a:prstGeom prst="rect">
            <a:avLst/>
          </a:prstGeom>
        </p:spPr>
      </p:pic>
      <p:sp>
        <p:nvSpPr>
          <p:cNvPr id="60419" name="Rectangle 3"/>
          <p:cNvSpPr>
            <a:spLocks noGrp="1" noChangeArrowheads="1"/>
          </p:cNvSpPr>
          <p:nvPr>
            <p:ph idx="1"/>
          </p:nvPr>
        </p:nvSpPr>
        <p:spPr>
          <a:xfrm>
            <a:off x="1835696" y="72008"/>
            <a:ext cx="7128791" cy="6093296"/>
          </a:xfrm>
        </p:spPr>
        <p:txBody>
          <a:bodyPr/>
          <a:lstStyle/>
          <a:p>
            <a:pPr marL="0" indent="0" algn="just">
              <a:buNone/>
            </a:pPr>
            <a:r>
              <a:rPr lang="uk-UA" altLang="ko-KR" sz="1600" dirty="0">
                <a:solidFill>
                  <a:schemeClr val="tx1"/>
                </a:solidFill>
                <a:latin typeface="Verdana" pitchFamily="34" charset="0"/>
                <a:ea typeface="굴림" charset="-127"/>
              </a:rPr>
              <a:t>Рис. 4. Повітряний вимикач з відкритим </a:t>
            </a:r>
            <a:r>
              <a:rPr lang="uk-UA" altLang="ko-KR" sz="1600" dirty="0" err="1">
                <a:solidFill>
                  <a:schemeClr val="tx1"/>
                </a:solidFill>
                <a:latin typeface="Verdana" pitchFamily="34" charset="0"/>
                <a:ea typeface="굴림" charset="-127"/>
              </a:rPr>
              <a:t>відділювачем</a:t>
            </a:r>
            <a:r>
              <a:rPr lang="uk-UA" altLang="ko-KR" sz="1600" dirty="0">
                <a:solidFill>
                  <a:schemeClr val="tx1"/>
                </a:solidFill>
                <a:latin typeface="Verdana" pitchFamily="34" charset="0"/>
                <a:ea typeface="굴림" charset="-127"/>
              </a:rPr>
              <a:t>.</a:t>
            </a:r>
          </a:p>
          <a:p>
            <a:pPr marL="0" indent="0" algn="just">
              <a:buNone/>
            </a:pPr>
            <a:endParaRPr lang="uk-UA" altLang="ko-KR" sz="1600" dirty="0">
              <a:solidFill>
                <a:schemeClr val="tx1"/>
              </a:solidFill>
              <a:latin typeface="Verdana" pitchFamily="34" charset="0"/>
              <a:ea typeface="굴림" charset="-127"/>
            </a:endParaRPr>
          </a:p>
        </p:txBody>
      </p:sp>
      <p:sp>
        <p:nvSpPr>
          <p:cNvPr id="3" name="Прямоугольник 2">
            <a:extLst>
              <a:ext uri="{FF2B5EF4-FFF2-40B4-BE49-F238E27FC236}">
                <a16:creationId xmlns:a16="http://schemas.microsoft.com/office/drawing/2014/main" id="{B31679EB-4D62-944A-F47E-47CC894B14C1}"/>
              </a:ext>
            </a:extLst>
          </p:cNvPr>
          <p:cNvSpPr/>
          <p:nvPr/>
        </p:nvSpPr>
        <p:spPr>
          <a:xfrm>
            <a:off x="4741834" y="2466768"/>
            <a:ext cx="4176463" cy="2603790"/>
          </a:xfrm>
          <a:prstGeom prst="rect">
            <a:avLst/>
          </a:prstGeom>
        </p:spPr>
        <p:txBody>
          <a:bodyPr wrap="square">
            <a:spAutoFit/>
          </a:bodyPr>
          <a:lstStyle/>
          <a:p>
            <a:pPr lvl="0" algn="just">
              <a:spcBef>
                <a:spcPct val="20000"/>
              </a:spcBef>
            </a:pPr>
            <a:r>
              <a:rPr lang="uk-UA" altLang="ko-KR" sz="1600" kern="0" dirty="0">
                <a:solidFill>
                  <a:srgbClr val="4D4D4D"/>
                </a:solidFill>
                <a:latin typeface="Verdana" pitchFamily="34" charset="0"/>
                <a:ea typeface="굴림" charset="-127"/>
              </a:rPr>
              <a:t>У якийсь момент дуга, що має форму петлі, торкнеться контакту 8 та частина її, яка горить між рухомим контактом 6 та електродом 8, є зашунтованою резистором.</a:t>
            </a:r>
          </a:p>
          <a:p>
            <a:pPr lvl="0" algn="just">
              <a:spcBef>
                <a:spcPct val="20000"/>
              </a:spcBef>
            </a:pPr>
            <a:r>
              <a:rPr lang="uk-UA" altLang="ko-KR" sz="1600" kern="0" dirty="0">
                <a:solidFill>
                  <a:srgbClr val="4D4D4D"/>
                </a:solidFill>
                <a:latin typeface="Verdana" pitchFamily="34" charset="0"/>
                <a:ea typeface="굴림" charset="-127"/>
              </a:rPr>
              <a:t>Після проходження струму через нуль дуга гасне та на вимикачі відновлюється напруга. Ця напруга пробиває проміжок між електродами 7 та 8.</a:t>
            </a:r>
          </a:p>
        </p:txBody>
      </p:sp>
      <p:sp>
        <p:nvSpPr>
          <p:cNvPr id="4" name="Прямоугольник 3">
            <a:extLst>
              <a:ext uri="{FF2B5EF4-FFF2-40B4-BE49-F238E27FC236}">
                <a16:creationId xmlns:a16="http://schemas.microsoft.com/office/drawing/2014/main" id="{C3CD93D5-3CC1-3991-153F-0844EBF097FB}"/>
              </a:ext>
            </a:extLst>
          </p:cNvPr>
          <p:cNvSpPr/>
          <p:nvPr/>
        </p:nvSpPr>
        <p:spPr>
          <a:xfrm>
            <a:off x="3194171" y="404664"/>
            <a:ext cx="5724126" cy="2062103"/>
          </a:xfrm>
          <a:prstGeom prst="rect">
            <a:avLst/>
          </a:prstGeom>
        </p:spPr>
        <p:txBody>
          <a:bodyPr wrap="square">
            <a:spAutoFit/>
          </a:bodyPr>
          <a:lstStyle/>
          <a:p>
            <a:pPr lvl="0" algn="just">
              <a:spcBef>
                <a:spcPct val="20000"/>
              </a:spcBef>
            </a:pPr>
            <a:r>
              <a:rPr lang="uk-UA" altLang="ko-KR" sz="1600" kern="0" dirty="0">
                <a:solidFill>
                  <a:srgbClr val="4D4D4D"/>
                </a:solidFill>
                <a:latin typeface="Verdana" pitchFamily="34" charset="0"/>
                <a:ea typeface="굴림" charset="-127"/>
              </a:rPr>
              <a:t>Стиснуте повітря діє на поршень 14 рухомого контакту та переміщує його вниз; при цьому стискається </a:t>
            </a:r>
            <a:r>
              <a:rPr lang="uk-UA" altLang="ko-KR" sz="1600" kern="0" dirty="0" err="1">
                <a:solidFill>
                  <a:srgbClr val="4D4D4D"/>
                </a:solidFill>
                <a:latin typeface="Verdana" pitchFamily="34" charset="0"/>
                <a:ea typeface="굴림" charset="-127"/>
              </a:rPr>
              <a:t>включаюча</a:t>
            </a:r>
            <a:r>
              <a:rPr lang="uk-UA" altLang="ko-KR" sz="1600" kern="0" dirty="0">
                <a:solidFill>
                  <a:srgbClr val="4D4D4D"/>
                </a:solidFill>
                <a:latin typeface="Verdana" pitchFamily="34" charset="0"/>
                <a:ea typeface="굴림" charset="-127"/>
              </a:rPr>
              <a:t> пружина 15. Після розходження контактів 5 та 6 між ними виникає дуга, яка видувається вгору через отвір нерухомого контакту. У даному випадку використовується камера з одностороннім поздовжнім дуттям.</a:t>
            </a:r>
          </a:p>
        </p:txBody>
      </p:sp>
    </p:spTree>
    <p:extLst>
      <p:ext uri="{BB962C8B-B14F-4D97-AF65-F5344CB8AC3E}">
        <p14:creationId xmlns:p14="http://schemas.microsoft.com/office/powerpoint/2010/main" val="133086534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При цьому резистор 9 </a:t>
            </a:r>
            <a:r>
              <a:rPr lang="uk-UA" altLang="ko-KR" sz="1600" dirty="0" err="1">
                <a:solidFill>
                  <a:schemeClr val="tx1"/>
                </a:solidFill>
                <a:latin typeface="Verdana" pitchFamily="34" charset="0"/>
                <a:ea typeface="굴림" charset="-127"/>
              </a:rPr>
              <a:t>шунтує</a:t>
            </a:r>
            <a:r>
              <a:rPr lang="uk-UA" altLang="ko-KR" sz="1600" dirty="0">
                <a:solidFill>
                  <a:schemeClr val="tx1"/>
                </a:solidFill>
                <a:latin typeface="Verdana" pitchFamily="34" charset="0"/>
                <a:ea typeface="굴림" charset="-127"/>
              </a:rPr>
              <a:t> головний проміжок 6 та 8 та напруга на ньому відновлюється за аперіодичним законом. Завдяки низькій швидкості відновлення напруги дуга між контактами 6 та 8 гасне та через дуговий проміжок між електродами 7 та 8 протікає струм шунта. На цей же проміжок діє потік стиснутого повітря. Оскільки струм обмежений шунтом та кут зсуву фаз між струмом та ЕРС системи близький до нуля, то дуга остаточно гаситься при першому ж проходженні струму через нуль.</a:t>
            </a:r>
          </a:p>
          <a:p>
            <a:pPr algn="just"/>
            <a:r>
              <a:rPr lang="uk-UA" altLang="ko-KR" sz="1600" dirty="0">
                <a:solidFill>
                  <a:schemeClr val="tx1"/>
                </a:solidFill>
                <a:latin typeface="Verdana" pitchFamily="34" charset="0"/>
                <a:ea typeface="굴림" charset="-127"/>
              </a:rPr>
              <a:t>Глушник 10 зменшує звуковий ефект, знижує температуру </a:t>
            </a:r>
            <a:r>
              <a:rPr lang="uk-UA" altLang="ko-KR" sz="1600" dirty="0" err="1">
                <a:solidFill>
                  <a:schemeClr val="tx1"/>
                </a:solidFill>
                <a:latin typeface="Verdana" pitchFamily="34" charset="0"/>
                <a:ea typeface="굴림" charset="-127"/>
              </a:rPr>
              <a:t>викидаємих</a:t>
            </a:r>
            <a:r>
              <a:rPr lang="uk-UA" altLang="ko-KR" sz="1600" dirty="0">
                <a:solidFill>
                  <a:schemeClr val="tx1"/>
                </a:solidFill>
                <a:latin typeface="Verdana" pitchFamily="34" charset="0"/>
                <a:ea typeface="굴림" charset="-127"/>
              </a:rPr>
              <a:t> газів, перешкоджає викиду полум’я з вимикача.</a:t>
            </a:r>
          </a:p>
          <a:p>
            <a:pPr algn="just"/>
            <a:r>
              <a:rPr lang="uk-UA" altLang="ko-KR" sz="1600" dirty="0">
                <a:solidFill>
                  <a:schemeClr val="tx1"/>
                </a:solidFill>
                <a:latin typeface="Verdana" pitchFamily="34" charset="0"/>
                <a:ea typeface="굴림" charset="-127"/>
              </a:rPr>
              <a:t>Одночасно з процесом гасіння зростає тиск під поршнем привода </a:t>
            </a:r>
            <a:r>
              <a:rPr lang="uk-UA" altLang="ko-KR" sz="1600" dirty="0" err="1">
                <a:solidFill>
                  <a:schemeClr val="tx1"/>
                </a:solidFill>
                <a:latin typeface="Verdana" pitchFamily="34" charset="0"/>
                <a:ea typeface="굴림" charset="-127"/>
              </a:rPr>
              <a:t>відділювача</a:t>
            </a:r>
            <a:r>
              <a:rPr lang="uk-UA" altLang="ko-KR" sz="1600" dirty="0">
                <a:solidFill>
                  <a:schemeClr val="tx1"/>
                </a:solidFill>
                <a:latin typeface="Verdana" pitchFamily="34" charset="0"/>
                <a:ea typeface="굴림" charset="-127"/>
              </a:rPr>
              <a:t>. Після гасіння дуги у камері приводиться у рух ніж 2 </a:t>
            </a:r>
            <a:r>
              <a:rPr lang="uk-UA" altLang="ko-KR" sz="1600" dirty="0" err="1">
                <a:solidFill>
                  <a:schemeClr val="tx1"/>
                </a:solidFill>
                <a:latin typeface="Verdana" pitchFamily="34" charset="0"/>
                <a:ea typeface="굴림" charset="-127"/>
              </a:rPr>
              <a:t>відділювача</a:t>
            </a:r>
            <a:r>
              <a:rPr lang="uk-UA" altLang="ko-KR" sz="1600" dirty="0">
                <a:solidFill>
                  <a:schemeClr val="tx1"/>
                </a:solidFill>
                <a:latin typeface="Verdana" pitchFamily="34" charset="0"/>
                <a:ea typeface="굴림" charset="-127"/>
              </a:rPr>
              <a:t> та створює необхідну ізоляційну відстань. Після цього подача стиснутого повітря у збірник зупиняється та рухомий контакт 6 повертається у замкнуте положення.</a:t>
            </a:r>
          </a:p>
          <a:p>
            <a:pPr algn="just"/>
            <a:r>
              <a:rPr lang="uk-UA" altLang="ko-KR" sz="1600" dirty="0">
                <a:solidFill>
                  <a:schemeClr val="tx1"/>
                </a:solidFill>
                <a:latin typeface="Verdana" pitchFamily="34" charset="0"/>
                <a:ea typeface="굴림" charset="-127"/>
              </a:rPr>
              <a:t>Включення вимикача відбувається шляхом подачі стиснутого повітря на нижню поверхню поршня 12.</a:t>
            </a:r>
          </a:p>
          <a:p>
            <a:pPr algn="just"/>
            <a:endParaRPr lang="uk-UA" altLang="ko-KR" sz="1600" dirty="0">
              <a:solidFill>
                <a:schemeClr val="tx1"/>
              </a:solidFill>
              <a:latin typeface="Verdana" pitchFamily="34" charset="0"/>
              <a:ea typeface="굴림" charset="-127"/>
            </a:endParaRPr>
          </a:p>
        </p:txBody>
      </p:sp>
    </p:spTree>
    <p:extLst>
      <p:ext uri="{BB962C8B-B14F-4D97-AF65-F5344CB8AC3E}">
        <p14:creationId xmlns:p14="http://schemas.microsoft.com/office/powerpoint/2010/main" val="89365905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188640"/>
            <a:ext cx="7128792" cy="6192688"/>
          </a:xfrm>
        </p:spPr>
        <p:txBody>
          <a:bodyPr/>
          <a:lstStyle/>
          <a:p>
            <a:pPr algn="just"/>
            <a:r>
              <a:rPr lang="uk-UA" altLang="ko-KR" sz="1600" dirty="0">
                <a:solidFill>
                  <a:schemeClr val="tx1"/>
                </a:solidFill>
                <a:latin typeface="Verdana" pitchFamily="34" charset="0"/>
                <a:ea typeface="굴림" charset="-127"/>
              </a:rPr>
              <a:t>б) Вимикачі з камерами у </a:t>
            </a:r>
            <a:r>
              <a:rPr lang="uk-UA" altLang="ko-KR" sz="1600" dirty="0" err="1">
                <a:solidFill>
                  <a:schemeClr val="tx1"/>
                </a:solidFill>
                <a:latin typeface="Verdana" pitchFamily="34" charset="0"/>
                <a:ea typeface="굴림" charset="-127"/>
              </a:rPr>
              <a:t>баці</a:t>
            </a:r>
            <a:r>
              <a:rPr lang="uk-UA" altLang="ko-KR" sz="1600" dirty="0">
                <a:solidFill>
                  <a:schemeClr val="tx1"/>
                </a:solidFill>
                <a:latin typeface="Verdana" pitchFamily="34" charset="0"/>
                <a:ea typeface="굴림" charset="-127"/>
              </a:rPr>
              <a:t> зі стиснутим повітрям. Найдосконалішою вважається конструкція повітряного вимикача, у якого дугогасильна камера розміщується безпосередньо у </a:t>
            </a:r>
            <a:r>
              <a:rPr lang="uk-UA" altLang="ko-KR" sz="1600" dirty="0" err="1">
                <a:solidFill>
                  <a:schemeClr val="tx1"/>
                </a:solidFill>
                <a:latin typeface="Verdana" pitchFamily="34" charset="0"/>
                <a:ea typeface="굴림" charset="-127"/>
              </a:rPr>
              <a:t>баці</a:t>
            </a:r>
            <a:r>
              <a:rPr lang="uk-UA" altLang="ko-KR" sz="1600" dirty="0">
                <a:solidFill>
                  <a:schemeClr val="tx1"/>
                </a:solidFill>
                <a:latin typeface="Verdana" pitchFamily="34" charset="0"/>
                <a:ea typeface="굴림" charset="-127"/>
              </a:rPr>
              <a:t> зі стиснутим повітрям, яке знаходиться під високим потенціалом. На рис.5, а показано полюс такого вимикача серії ВВБ на напругу 110 кВ.</a:t>
            </a:r>
          </a:p>
          <a:p>
            <a:pPr algn="just"/>
            <a:r>
              <a:rPr lang="uk-UA" altLang="ko-KR" sz="1600" dirty="0">
                <a:solidFill>
                  <a:schemeClr val="tx1"/>
                </a:solidFill>
                <a:latin typeface="Verdana" pitchFamily="34" charset="0"/>
                <a:ea typeface="굴림" charset="-127"/>
              </a:rPr>
              <a:t>Бак зі стиснутим повітрям 3 розміщується на опорному ізоляторі 2, у якому проходять повітропроводи, номінальний тиск 2,6 МПа. </a:t>
            </a:r>
            <a:r>
              <a:rPr lang="uk-UA" altLang="ko-KR" sz="1600" dirty="0" err="1">
                <a:solidFill>
                  <a:schemeClr val="tx1"/>
                </a:solidFill>
                <a:latin typeface="Verdana" pitchFamily="34" charset="0"/>
                <a:ea typeface="굴림" charset="-127"/>
              </a:rPr>
              <a:t>Шкаф</a:t>
            </a:r>
            <a:r>
              <a:rPr lang="uk-UA" altLang="ko-KR" sz="1600" dirty="0">
                <a:solidFill>
                  <a:schemeClr val="tx1"/>
                </a:solidFill>
                <a:latin typeface="Verdana" pitchFamily="34" charset="0"/>
                <a:ea typeface="굴림" charset="-127"/>
              </a:rPr>
              <a:t> управління 1 розміщений біля основи вимикача. Дугогасильний пристрій, розташований всередині баку, з’єднується з зовнішнім ланцюгом через прохідні ізолятори 4. рівномірний розподіл напруги між двома розривами пристрою забезпечується з допомогою конденсаторів 5. Електрична схема комутуючого пристрою представлена на рис. 5, б , на цьому рисунку позиція 6 – основні контакти, 7 – допоміжні, 8 – </a:t>
            </a:r>
            <a:r>
              <a:rPr lang="uk-UA" altLang="ko-KR" sz="1600" dirty="0" err="1">
                <a:solidFill>
                  <a:schemeClr val="tx1"/>
                </a:solidFill>
                <a:latin typeface="Verdana" pitchFamily="34" charset="0"/>
                <a:ea typeface="굴림" charset="-127"/>
              </a:rPr>
              <a:t>шунтуючі</a:t>
            </a:r>
            <a:r>
              <a:rPr lang="uk-UA" altLang="ko-KR" sz="1600" dirty="0">
                <a:solidFill>
                  <a:schemeClr val="tx1"/>
                </a:solidFill>
                <a:latin typeface="Verdana" pitchFamily="34" charset="0"/>
                <a:ea typeface="굴림" charset="-127"/>
              </a:rPr>
              <a:t> резистори. </a:t>
            </a:r>
            <a:r>
              <a:rPr lang="uk-UA" altLang="ko-KR" sz="1600" dirty="0" err="1">
                <a:solidFill>
                  <a:schemeClr val="tx1"/>
                </a:solidFill>
                <a:latin typeface="Verdana" pitchFamily="34" charset="0"/>
                <a:ea typeface="굴림" charset="-127"/>
              </a:rPr>
              <a:t>Шунтуючі</a:t>
            </a:r>
            <a:r>
              <a:rPr lang="uk-UA" altLang="ko-KR" sz="1600" dirty="0">
                <a:solidFill>
                  <a:schemeClr val="tx1"/>
                </a:solidFill>
                <a:latin typeface="Verdana" pitchFamily="34" charset="0"/>
                <a:ea typeface="굴림" charset="-127"/>
              </a:rPr>
              <a:t> резистори 8 служать для зниження швидкості відновлення напруги. Відключення струму шунтів проводиться контактами 7 після того, як згасне дуга в основному розриві 6.</a:t>
            </a:r>
          </a:p>
          <a:p>
            <a:pPr algn="just"/>
            <a:r>
              <a:rPr lang="uk-UA" altLang="ko-KR" sz="1600" dirty="0">
                <a:solidFill>
                  <a:schemeClr val="tx1"/>
                </a:solidFill>
                <a:latin typeface="Verdana" pitchFamily="34" charset="0"/>
                <a:ea typeface="굴림" charset="-127"/>
              </a:rPr>
              <a:t>Розріз дугогасильного пристрою представлено на рис.6. Нерухомий контакт 2 закріплено на кінці струмоведучого стержня ізолятора 3. Рухомий контакт 4 закріплено на траверсі 5, яка у свою чергу зв’язана з приводним штоком 6.</a:t>
            </a:r>
          </a:p>
        </p:txBody>
      </p:sp>
    </p:spTree>
    <p:extLst>
      <p:ext uri="{BB962C8B-B14F-4D97-AF65-F5344CB8AC3E}">
        <p14:creationId xmlns:p14="http://schemas.microsoft.com/office/powerpoint/2010/main" val="393380373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6300192" y="853952"/>
            <a:ext cx="2664296" cy="5239344"/>
          </a:xfrm>
        </p:spPr>
        <p:txBody>
          <a:bodyPr/>
          <a:lstStyle/>
          <a:p>
            <a:pPr marL="0" indent="0" algn="just">
              <a:buNone/>
            </a:pPr>
            <a:r>
              <a:rPr lang="uk-UA" altLang="ko-KR" sz="1600" dirty="0">
                <a:solidFill>
                  <a:schemeClr val="tx1"/>
                </a:solidFill>
                <a:latin typeface="Verdana" pitchFamily="34" charset="0"/>
                <a:ea typeface="굴림" charset="-127"/>
              </a:rPr>
              <a:t>Рис. 5. Баковий повітряний вимикач ВВБ-10:</a:t>
            </a:r>
          </a:p>
          <a:p>
            <a:pPr marL="0" indent="0" algn="just">
              <a:buNone/>
            </a:pPr>
            <a:r>
              <a:rPr lang="uk-UA" altLang="ko-KR" sz="1600" dirty="0">
                <a:solidFill>
                  <a:schemeClr val="tx1"/>
                </a:solidFill>
                <a:latin typeface="Verdana" pitchFamily="34" charset="0"/>
                <a:ea typeface="굴림" charset="-127"/>
              </a:rPr>
              <a:t>а) полюс вимикача;</a:t>
            </a:r>
          </a:p>
          <a:p>
            <a:pPr marL="0" indent="0" algn="just">
              <a:buNone/>
            </a:pPr>
            <a:r>
              <a:rPr lang="uk-UA" altLang="ko-KR" sz="1600" dirty="0">
                <a:solidFill>
                  <a:schemeClr val="tx1"/>
                </a:solidFill>
                <a:latin typeface="Verdana" pitchFamily="34" charset="0"/>
                <a:ea typeface="굴림" charset="-127"/>
              </a:rPr>
              <a:t>б) електрична схема комутуючого пристрою.</a:t>
            </a: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r>
              <a:rPr lang="uk-UA" altLang="ko-KR" sz="1600" dirty="0">
                <a:solidFill>
                  <a:schemeClr val="tx1"/>
                </a:solidFill>
                <a:latin typeface="Verdana" pitchFamily="34" charset="0"/>
                <a:ea typeface="굴림" charset="-127"/>
              </a:rPr>
              <a:t>Рис. 6. Дугогасильний пристрій вимикача рис. 5.</a:t>
            </a:r>
          </a:p>
        </p:txBody>
      </p:sp>
      <p:pic>
        <p:nvPicPr>
          <p:cNvPr id="2" name="Рисунок 1">
            <a:extLst>
              <a:ext uri="{FF2B5EF4-FFF2-40B4-BE49-F238E27FC236}">
                <a16:creationId xmlns:a16="http://schemas.microsoft.com/office/drawing/2014/main" id="{CC745816-5858-A901-221E-DA731E26D419}"/>
              </a:ext>
            </a:extLst>
          </p:cNvPr>
          <p:cNvPicPr>
            <a:picLocks noChangeAspect="1"/>
          </p:cNvPicPr>
          <p:nvPr/>
        </p:nvPicPr>
        <p:blipFill>
          <a:blip r:embed="rId5"/>
          <a:stretch>
            <a:fillRect/>
          </a:stretch>
        </p:blipFill>
        <p:spPr>
          <a:xfrm>
            <a:off x="1773436" y="33412"/>
            <a:ext cx="4538836" cy="3130232"/>
          </a:xfrm>
          <a:prstGeom prst="rect">
            <a:avLst/>
          </a:prstGeom>
        </p:spPr>
      </p:pic>
      <p:pic>
        <p:nvPicPr>
          <p:cNvPr id="3" name="Рисунок 2">
            <a:extLst>
              <a:ext uri="{FF2B5EF4-FFF2-40B4-BE49-F238E27FC236}">
                <a16:creationId xmlns:a16="http://schemas.microsoft.com/office/drawing/2014/main" id="{C2B03EB3-CD69-8533-2F08-E2D2E2436D7B}"/>
              </a:ext>
            </a:extLst>
          </p:cNvPr>
          <p:cNvPicPr>
            <a:picLocks noChangeAspect="1"/>
          </p:cNvPicPr>
          <p:nvPr/>
        </p:nvPicPr>
        <p:blipFill>
          <a:blip r:embed="rId6"/>
          <a:stretch>
            <a:fillRect/>
          </a:stretch>
        </p:blipFill>
        <p:spPr>
          <a:xfrm>
            <a:off x="1806724" y="3152995"/>
            <a:ext cx="4538836" cy="3082029"/>
          </a:xfrm>
          <a:prstGeom prst="rect">
            <a:avLst/>
          </a:prstGeom>
        </p:spPr>
      </p:pic>
    </p:spTree>
    <p:extLst>
      <p:ext uri="{BB962C8B-B14F-4D97-AF65-F5344CB8AC3E}">
        <p14:creationId xmlns:p14="http://schemas.microsoft.com/office/powerpoint/2010/main" val="171356944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260648"/>
            <a:ext cx="7128792" cy="5832648"/>
          </a:xfrm>
        </p:spPr>
        <p:txBody>
          <a:bodyPr/>
          <a:lstStyle/>
          <a:p>
            <a:pPr algn="just"/>
            <a:r>
              <a:rPr lang="uk-UA" altLang="ko-KR" sz="1600" dirty="0">
                <a:solidFill>
                  <a:schemeClr val="tx1"/>
                </a:solidFill>
                <a:latin typeface="Verdana" pitchFamily="34" charset="0"/>
                <a:ea typeface="굴림" charset="-127"/>
              </a:rPr>
              <a:t>Виступ 7 на </a:t>
            </a:r>
            <a:r>
              <a:rPr lang="uk-UA" altLang="ko-KR" sz="1600" dirty="0" err="1">
                <a:solidFill>
                  <a:schemeClr val="tx1"/>
                </a:solidFill>
                <a:latin typeface="Verdana" pitchFamily="34" charset="0"/>
                <a:ea typeface="굴림" charset="-127"/>
              </a:rPr>
              <a:t>штоці</a:t>
            </a:r>
            <a:r>
              <a:rPr lang="uk-UA" altLang="ko-KR" sz="1600" dirty="0">
                <a:solidFill>
                  <a:schemeClr val="tx1"/>
                </a:solidFill>
                <a:latin typeface="Verdana" pitchFamily="34" charset="0"/>
                <a:ea typeface="굴림" charset="-127"/>
              </a:rPr>
              <a:t> 6 служить для фіксування </a:t>
            </a:r>
            <a:r>
              <a:rPr lang="uk-UA" altLang="ko-KR" sz="1600" dirty="0" err="1">
                <a:solidFill>
                  <a:schemeClr val="tx1"/>
                </a:solidFill>
                <a:latin typeface="Verdana" pitchFamily="34" charset="0"/>
                <a:ea typeface="굴림" charset="-127"/>
              </a:rPr>
              <a:t>механізма</a:t>
            </a:r>
            <a:r>
              <a:rPr lang="uk-UA" altLang="ko-KR" sz="1600" dirty="0">
                <a:solidFill>
                  <a:schemeClr val="tx1"/>
                </a:solidFill>
                <a:latin typeface="Verdana" pitchFamily="34" charset="0"/>
                <a:ea typeface="굴림" charset="-127"/>
              </a:rPr>
              <a:t> камери у включеному положенні (за допомогою защіпок 8).</a:t>
            </a:r>
          </a:p>
          <a:p>
            <a:pPr algn="just"/>
            <a:r>
              <a:rPr lang="uk-UA" altLang="ko-KR" sz="1600" dirty="0">
                <a:solidFill>
                  <a:schemeClr val="tx1"/>
                </a:solidFill>
                <a:latin typeface="Verdana" pitchFamily="34" charset="0"/>
                <a:ea typeface="굴림" charset="-127"/>
              </a:rPr>
              <a:t>У включеному положенні нижня частина фланця 1 закрита клапаном, який розділяє порожнину баку з атмосферою. При відключенні подається повітря у привід, який штовхає шток 6 угору та одночасно відкривається клапан, який закривав фланець 1.</a:t>
            </a:r>
          </a:p>
          <a:p>
            <a:pPr algn="just"/>
            <a:r>
              <a:rPr lang="uk-UA" altLang="ko-KR" sz="1600" dirty="0">
                <a:solidFill>
                  <a:schemeClr val="tx1"/>
                </a:solidFill>
                <a:latin typeface="Verdana" pitchFamily="34" charset="0"/>
                <a:ea typeface="굴림" charset="-127"/>
              </a:rPr>
              <a:t>Дуга, яка загоряється між контактами 2 та 4, потоком повітря здувається на точки а та б, де вона підлягає інтенсивному поздовжньому дуттю.</a:t>
            </a:r>
          </a:p>
          <a:p>
            <a:pPr algn="just"/>
            <a:r>
              <a:rPr lang="uk-UA" altLang="ko-KR" sz="1600" dirty="0">
                <a:solidFill>
                  <a:schemeClr val="tx1"/>
                </a:solidFill>
                <a:latin typeface="Verdana" pitchFamily="34" charset="0"/>
                <a:ea typeface="굴림" charset="-127"/>
              </a:rPr>
              <a:t>Після відключення клапан закривається та бак розділяється з атмосферою.</a:t>
            </a:r>
          </a:p>
          <a:p>
            <a:pPr algn="just"/>
            <a:r>
              <a:rPr lang="uk-UA" altLang="ko-KR" sz="1600" dirty="0">
                <a:solidFill>
                  <a:schemeClr val="tx1"/>
                </a:solidFill>
                <a:latin typeface="Verdana" pitchFamily="34" charset="0"/>
                <a:ea typeface="굴림" charset="-127"/>
              </a:rPr>
              <a:t>У даній конструкції під високим тиском знаходиться тільки сталевий бак. Це дає можливість підвищувати тиск до 3,5 – 4 МПа, що дозволяє збільшувати струм відключення.</a:t>
            </a:r>
          </a:p>
          <a:p>
            <a:pPr algn="just"/>
            <a:r>
              <a:rPr lang="uk-UA" altLang="ko-KR" sz="1600" dirty="0">
                <a:solidFill>
                  <a:schemeClr val="tx1"/>
                </a:solidFill>
                <a:latin typeface="Verdana" pitchFamily="34" charset="0"/>
                <a:ea typeface="굴림" charset="-127"/>
              </a:rPr>
              <a:t>На базі елементу, зображеного на рис.6, створена серія вимикачів на напругу до 750 кВ. Порівняно з існуючими ця конструкція дозволяє зменшити масу та габарити на 20 – 30 % та скоротити витрати повітря на відключення у 3 рази. Експлуатаційний досвід показує, що вимикачі серії ВВБ на напругу 110 – 750 кВ мають досить високу надійність. Недоліком цієї серії є велика маса та габарити конструкцій на напругу 500-750 кВ.</a:t>
            </a:r>
          </a:p>
        </p:txBody>
      </p:sp>
    </p:spTree>
    <p:extLst>
      <p:ext uri="{BB962C8B-B14F-4D97-AF65-F5344CB8AC3E}">
        <p14:creationId xmlns:p14="http://schemas.microsoft.com/office/powerpoint/2010/main" val="1365160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3"/>
            <a:ext cx="6934200" cy="360040"/>
          </a:xfrm>
        </p:spPr>
        <p:txBody>
          <a:bodyPr/>
          <a:lstStyle/>
          <a:p>
            <a:r>
              <a:rPr lang="uk-UA" sz="2000" dirty="0">
                <a:solidFill>
                  <a:schemeClr val="hlink"/>
                </a:solidFill>
              </a:rPr>
              <a:t>ТИПИ ВИМИКАЧІВ</a:t>
            </a:r>
          </a:p>
        </p:txBody>
      </p:sp>
      <p:sp>
        <p:nvSpPr>
          <p:cNvPr id="60419" name="Rectangle 3"/>
          <p:cNvSpPr>
            <a:spLocks noGrp="1" noChangeArrowheads="1"/>
          </p:cNvSpPr>
          <p:nvPr>
            <p:ph type="body" idx="1"/>
          </p:nvPr>
        </p:nvSpPr>
        <p:spPr>
          <a:xfrm>
            <a:off x="1835696" y="332656"/>
            <a:ext cx="7128792" cy="5760640"/>
          </a:xfrm>
        </p:spPr>
        <p:txBody>
          <a:bodyPr/>
          <a:lstStyle/>
          <a:p>
            <a:pPr algn="just"/>
            <a:r>
              <a:rPr lang="uk-UA" altLang="ko-KR" sz="1600" dirty="0">
                <a:solidFill>
                  <a:schemeClr val="tx1"/>
                </a:solidFill>
                <a:latin typeface="Verdana" pitchFamily="34" charset="0"/>
                <a:ea typeface="굴림" charset="-127"/>
              </a:rPr>
              <a:t>У наш час випускаються вимикачі на номінальну напругу 10—750 кВ: </a:t>
            </a:r>
          </a:p>
          <a:p>
            <a:pPr algn="just">
              <a:buFont typeface="Wingdings" pitchFamily="2" charset="2"/>
              <a:buChar char="Ø"/>
            </a:pPr>
            <a:r>
              <a:rPr lang="uk-UA" altLang="ko-KR" sz="1600" dirty="0">
                <a:solidFill>
                  <a:schemeClr val="tx1"/>
                </a:solidFill>
                <a:latin typeface="Verdana" pitchFamily="34" charset="0"/>
                <a:ea typeface="굴림" charset="-127"/>
              </a:rPr>
              <a:t>ВВБ-750А-60/3150 У1; </a:t>
            </a:r>
          </a:p>
          <a:p>
            <a:pPr algn="just">
              <a:buFont typeface="Wingdings" pitchFamily="2" charset="2"/>
              <a:buChar char="Ø"/>
            </a:pPr>
            <a:r>
              <a:rPr lang="uk-UA" altLang="ko-KR" sz="1600" dirty="0">
                <a:solidFill>
                  <a:schemeClr val="tx1"/>
                </a:solidFill>
                <a:latin typeface="Verdana" pitchFamily="34" charset="0"/>
                <a:ea typeface="굴림" charset="-127"/>
              </a:rPr>
              <a:t>ВВБК-110Б-50/3150 У1; </a:t>
            </a:r>
          </a:p>
          <a:p>
            <a:pPr algn="just">
              <a:buFont typeface="Wingdings" pitchFamily="2" charset="2"/>
              <a:buChar char="Ø"/>
            </a:pPr>
            <a:r>
              <a:rPr lang="uk-UA" altLang="ko-KR" sz="1600" dirty="0">
                <a:solidFill>
                  <a:schemeClr val="tx1"/>
                </a:solidFill>
                <a:latin typeface="Verdana" pitchFamily="34" charset="0"/>
                <a:ea typeface="굴림" charset="-127"/>
              </a:rPr>
              <a:t>ВВБК-500А-50/3150 У1; </a:t>
            </a:r>
          </a:p>
          <a:p>
            <a:pPr algn="just">
              <a:buFont typeface="Wingdings" pitchFamily="2" charset="2"/>
              <a:buChar char="Ø"/>
            </a:pPr>
            <a:r>
              <a:rPr lang="uk-UA" altLang="ko-KR" sz="1600" dirty="0">
                <a:solidFill>
                  <a:schemeClr val="tx1"/>
                </a:solidFill>
                <a:latin typeface="Verdana" pitchFamily="34" charset="0"/>
                <a:ea typeface="굴림" charset="-127"/>
              </a:rPr>
              <a:t>ВВБМ-110Б-31,5/2000 У1; </a:t>
            </a:r>
          </a:p>
          <a:p>
            <a:pPr algn="just">
              <a:buFont typeface="Wingdings" pitchFamily="2" charset="2"/>
              <a:buChar char="Ø"/>
            </a:pPr>
            <a:r>
              <a:rPr lang="uk-UA" altLang="ko-KR" sz="1600" dirty="0">
                <a:solidFill>
                  <a:schemeClr val="tx1"/>
                </a:solidFill>
                <a:latin typeface="Verdana" pitchFamily="34" charset="0"/>
                <a:ea typeface="굴림" charset="-127"/>
              </a:rPr>
              <a:t>ВВД-220Б-40/2000 Т1; </a:t>
            </a:r>
          </a:p>
          <a:p>
            <a:pPr algn="just">
              <a:buFont typeface="Wingdings" pitchFamily="2" charset="2"/>
              <a:buChar char="Ø"/>
            </a:pPr>
            <a:r>
              <a:rPr lang="uk-UA" altLang="ko-KR" sz="1600" dirty="0">
                <a:solidFill>
                  <a:schemeClr val="tx1"/>
                </a:solidFill>
                <a:latin typeface="Verdana" pitchFamily="34" charset="0"/>
                <a:ea typeface="굴림" charset="-127"/>
              </a:rPr>
              <a:t>ВВЧП-15-20/1000 У3; </a:t>
            </a:r>
          </a:p>
          <a:p>
            <a:pPr algn="just">
              <a:buFont typeface="Wingdings" pitchFamily="2" charset="2"/>
              <a:buChar char="Ø"/>
            </a:pPr>
            <a:r>
              <a:rPr lang="uk-UA" altLang="ko-KR" sz="1600" dirty="0">
                <a:solidFill>
                  <a:schemeClr val="tx1"/>
                </a:solidFill>
                <a:latin typeface="Verdana" pitchFamily="34" charset="0"/>
                <a:ea typeface="굴림" charset="-127"/>
              </a:rPr>
              <a:t>ВВОА-15-140/12500 У3; </a:t>
            </a:r>
          </a:p>
          <a:p>
            <a:pPr algn="just">
              <a:buFont typeface="Wingdings" pitchFamily="2" charset="2"/>
              <a:buChar char="Ø"/>
            </a:pPr>
            <a:r>
              <a:rPr lang="uk-UA" altLang="ko-KR" sz="1600" dirty="0">
                <a:solidFill>
                  <a:schemeClr val="tx1"/>
                </a:solidFill>
                <a:latin typeface="Verdana" pitchFamily="34" charset="0"/>
                <a:ea typeface="굴림" charset="-127"/>
              </a:rPr>
              <a:t>ВВУ-35Б-40/3150 ХЛ1; </a:t>
            </a:r>
          </a:p>
          <a:p>
            <a:pPr algn="just">
              <a:buFont typeface="Wingdings" pitchFamily="2" charset="2"/>
              <a:buChar char="Ø"/>
            </a:pPr>
            <a:r>
              <a:rPr lang="uk-UA" altLang="ko-KR" sz="1600" dirty="0">
                <a:solidFill>
                  <a:schemeClr val="tx1"/>
                </a:solidFill>
                <a:latin typeface="Verdana" pitchFamily="34" charset="0"/>
                <a:ea typeface="굴림" charset="-127"/>
              </a:rPr>
              <a:t>ВНВ-330А-63/4000 У1</a:t>
            </a:r>
          </a:p>
          <a:p>
            <a:pPr algn="just"/>
            <a:r>
              <a:rPr lang="uk-UA" altLang="ko-KR" sz="1600" dirty="0">
                <a:solidFill>
                  <a:schemeClr val="tx1"/>
                </a:solidFill>
                <a:latin typeface="Verdana" pitchFamily="34" charset="0"/>
                <a:ea typeface="굴림" charset="-127"/>
              </a:rPr>
              <a:t>Умовні позначення вимикачів складаються з літер та цифр, які означають: ВВ – вимикач повітряний, Б - конструктивне виконання ( У – посилений за швидкістю відновлюваної напруги; Б - з металічною гасильною камерою - баком; </a:t>
            </a:r>
            <a:r>
              <a:rPr lang="uk-UA" altLang="ko-KR" sz="1600" dirty="0" err="1">
                <a:solidFill>
                  <a:schemeClr val="tx1"/>
                </a:solidFill>
                <a:latin typeface="Verdana" pitchFamily="34" charset="0"/>
                <a:ea typeface="굴림" charset="-127"/>
              </a:rPr>
              <a:t>Д</a:t>
            </a:r>
            <a:r>
              <a:rPr lang="uk-UA" altLang="ko-KR" sz="1600" dirty="0">
                <a:solidFill>
                  <a:schemeClr val="tx1"/>
                </a:solidFill>
                <a:latin typeface="Verdana" pitchFamily="34" charset="0"/>
                <a:ea typeface="굴림" charset="-127"/>
              </a:rPr>
              <a:t> - с підвищеним тиском; БМ - малогабаритний; С – сейсмостійкий ), </a:t>
            </a:r>
            <a:r>
              <a:rPr lang="uk-UA" altLang="ko-KR" sz="1600" dirty="0" err="1">
                <a:solidFill>
                  <a:schemeClr val="tx1"/>
                </a:solidFill>
                <a:latin typeface="Verdana" pitchFamily="34" charset="0"/>
                <a:ea typeface="굴림" charset="-127"/>
              </a:rPr>
              <a:t>К</a:t>
            </a:r>
            <a:r>
              <a:rPr lang="uk-UA" altLang="ko-KR" sz="1600" dirty="0">
                <a:solidFill>
                  <a:schemeClr val="tx1"/>
                </a:solidFill>
                <a:latin typeface="Verdana" pitchFamily="34" charset="0"/>
                <a:ea typeface="굴림" charset="-127"/>
              </a:rPr>
              <a:t> - </a:t>
            </a:r>
            <a:r>
              <a:rPr lang="uk-UA" altLang="ko-KR" sz="1600" dirty="0" err="1">
                <a:solidFill>
                  <a:schemeClr val="tx1"/>
                </a:solidFill>
                <a:latin typeface="Verdana" pitchFamily="34" charset="0"/>
                <a:ea typeface="굴림" charset="-127"/>
              </a:rPr>
              <a:t>крупно</a:t>
            </a:r>
            <a:r>
              <a:rPr lang="uk-UA" altLang="ko-KR" sz="1600" dirty="0">
                <a:solidFill>
                  <a:schemeClr val="tx1"/>
                </a:solidFill>
                <a:latin typeface="Verdana" pitchFamily="34" charset="0"/>
                <a:ea typeface="굴림" charset="-127"/>
              </a:rPr>
              <a:t>-модульний, ЧП - для частотного перетворювача, ОА - для </a:t>
            </a:r>
            <a:r>
              <a:rPr lang="uk-UA" altLang="ko-KR" sz="1600" dirty="0" err="1">
                <a:solidFill>
                  <a:schemeClr val="tx1"/>
                </a:solidFill>
                <a:latin typeface="Verdana" pitchFamily="34" charset="0"/>
                <a:ea typeface="굴림" charset="-127"/>
              </a:rPr>
              <a:t>гідроакумулюючих</a:t>
            </a:r>
            <a:r>
              <a:rPr lang="uk-UA" altLang="ko-KR" sz="1600" dirty="0">
                <a:solidFill>
                  <a:schemeClr val="tx1"/>
                </a:solidFill>
                <a:latin typeface="Verdana" pitchFamily="34" charset="0"/>
                <a:ea typeface="굴림" charset="-127"/>
              </a:rPr>
              <a:t> станцій, </a:t>
            </a:r>
            <a:r>
              <a:rPr lang="uk-UA" altLang="ko-KR" sz="1600" dirty="0" err="1">
                <a:solidFill>
                  <a:schemeClr val="tx1"/>
                </a:solidFill>
                <a:latin typeface="Verdana" pitchFamily="34" charset="0"/>
                <a:ea typeface="굴림" charset="-127"/>
              </a:rPr>
              <a:t>Н</a:t>
            </a:r>
            <a:r>
              <a:rPr lang="uk-UA" altLang="ko-KR" sz="1600" dirty="0">
                <a:solidFill>
                  <a:schemeClr val="tx1"/>
                </a:solidFill>
                <a:latin typeface="Verdana" pitchFamily="34" charset="0"/>
                <a:ea typeface="굴림" charset="-127"/>
              </a:rPr>
              <a:t> – зовнішньої установки. Перше число – номінальна напруга, кВ; літери А та Б після цього числа – категорія </a:t>
            </a:r>
            <a:r>
              <a:rPr lang="uk-UA" altLang="ko-KR" sz="1600" dirty="0" err="1">
                <a:solidFill>
                  <a:schemeClr val="tx1"/>
                </a:solidFill>
                <a:latin typeface="Verdana" pitchFamily="34" charset="0"/>
                <a:ea typeface="굴림" charset="-127"/>
              </a:rPr>
              <a:t>електробладнання</a:t>
            </a:r>
            <a:r>
              <a:rPr lang="uk-UA" altLang="ko-KR" sz="1600" dirty="0">
                <a:solidFill>
                  <a:schemeClr val="tx1"/>
                </a:solidFill>
                <a:latin typeface="Verdana" pitchFamily="34" charset="0"/>
                <a:ea typeface="굴림" charset="-127"/>
              </a:rPr>
              <a:t>; друге та третє числа – відповідно номінальний струм відключення, кА, та номінальний струм, А (у деяких вимикачів навпаки); літери та числа після цих чисел – кліматичне виконання та категорія розташування.</a:t>
            </a:r>
          </a:p>
        </p:txBody>
      </p:sp>
    </p:spTree>
    <p:extLst>
      <p:ext uri="{BB962C8B-B14F-4D97-AF65-F5344CB8AC3E}">
        <p14:creationId xmlns:p14="http://schemas.microsoft.com/office/powerpoint/2010/main" val="1059584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ПЕРЕВАГИ ТА НЕДОЛІКИ ВИМИКАЧІВ</a:t>
            </a:r>
          </a:p>
        </p:txBody>
      </p:sp>
      <p:sp>
        <p:nvSpPr>
          <p:cNvPr id="60419" name="Rectangle 3"/>
          <p:cNvSpPr>
            <a:spLocks noGrp="1" noChangeArrowheads="1"/>
          </p:cNvSpPr>
          <p:nvPr>
            <p:ph type="body"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Переваги повітряних вимикачів:</a:t>
            </a:r>
          </a:p>
          <a:p>
            <a:pPr algn="just"/>
            <a:r>
              <a:rPr lang="uk-UA" altLang="ko-KR" sz="1600" dirty="0">
                <a:solidFill>
                  <a:schemeClr val="tx1"/>
                </a:solidFill>
                <a:latin typeface="Verdana" pitchFamily="34" charset="0"/>
                <a:ea typeface="굴림" charset="-127"/>
              </a:rPr>
              <a:t>1. час відключення доведено до 0,04 с;</a:t>
            </a:r>
          </a:p>
          <a:p>
            <a:pPr algn="just"/>
            <a:r>
              <a:rPr lang="uk-UA" altLang="ko-KR" sz="1600" dirty="0">
                <a:solidFill>
                  <a:schemeClr val="tx1"/>
                </a:solidFill>
                <a:latin typeface="Verdana" pitchFamily="34" charset="0"/>
                <a:ea typeface="굴림" charset="-127"/>
              </a:rPr>
              <a:t>2. пожежобезпечні;</a:t>
            </a:r>
          </a:p>
          <a:p>
            <a:pPr algn="just"/>
            <a:r>
              <a:rPr lang="uk-UA" altLang="ko-KR" sz="1600" dirty="0">
                <a:solidFill>
                  <a:schemeClr val="tx1"/>
                </a:solidFill>
                <a:latin typeface="Verdana" pitchFamily="34" charset="0"/>
                <a:ea typeface="굴림" charset="-127"/>
              </a:rPr>
              <a:t>3. зростання номінальної напруги відбувається послідовним з’єднанням модулів;</a:t>
            </a:r>
          </a:p>
          <a:p>
            <a:pPr algn="just"/>
            <a:r>
              <a:rPr lang="uk-UA" altLang="ko-KR" sz="1600" dirty="0">
                <a:solidFill>
                  <a:schemeClr val="tx1"/>
                </a:solidFill>
                <a:latin typeface="Verdana" pitchFamily="34" charset="0"/>
                <a:ea typeface="굴림" charset="-127"/>
              </a:rPr>
              <a:t>4. для надійної роботи ізоляції вимикача здійснюється неперервна вентиляція </a:t>
            </a:r>
            <a:r>
              <a:rPr lang="uk-UA" altLang="ko-KR" sz="1600" dirty="0" err="1">
                <a:solidFill>
                  <a:schemeClr val="tx1"/>
                </a:solidFill>
                <a:latin typeface="Verdana" pitchFamily="34" charset="0"/>
                <a:ea typeface="굴림" charset="-127"/>
              </a:rPr>
              <a:t>полостей</a:t>
            </a:r>
            <a:r>
              <a:rPr lang="uk-UA" altLang="ko-KR" sz="1600" dirty="0">
                <a:solidFill>
                  <a:schemeClr val="tx1"/>
                </a:solidFill>
                <a:latin typeface="Verdana" pitchFamily="34" charset="0"/>
                <a:ea typeface="굴림" charset="-127"/>
              </a:rPr>
              <a:t> модуля;</a:t>
            </a:r>
          </a:p>
          <a:p>
            <a:pPr algn="just"/>
            <a:r>
              <a:rPr lang="uk-UA" altLang="ko-KR" sz="1600" dirty="0">
                <a:solidFill>
                  <a:schemeClr val="tx1"/>
                </a:solidFill>
                <a:latin typeface="Verdana" pitchFamily="34" charset="0"/>
                <a:ea typeface="굴림" charset="-127"/>
              </a:rPr>
              <a:t>5. мають великий комутаційний ресурс при номінальному струмі (особливо у вимикачах для електротермічних установок).</a:t>
            </a:r>
          </a:p>
          <a:p>
            <a:pPr algn="just"/>
            <a:r>
              <a:rPr lang="uk-UA" altLang="ko-KR" sz="1600" dirty="0">
                <a:solidFill>
                  <a:schemeClr val="tx1"/>
                </a:solidFill>
                <a:latin typeface="Verdana" pitchFamily="34" charset="0"/>
                <a:ea typeface="굴림" charset="-127"/>
              </a:rPr>
              <a:t>До недоліків слід віднести такі:</a:t>
            </a:r>
          </a:p>
          <a:p>
            <a:pPr algn="just"/>
            <a:r>
              <a:rPr lang="uk-UA" altLang="ko-KR" sz="1600" dirty="0">
                <a:solidFill>
                  <a:schemeClr val="tx1"/>
                </a:solidFill>
                <a:latin typeface="Verdana" pitchFamily="34" charset="0"/>
                <a:ea typeface="굴림" charset="-127"/>
              </a:rPr>
              <a:t>1. повітряні вимикачі складніші та дорожчі масляних;</a:t>
            </a:r>
          </a:p>
          <a:p>
            <a:pPr algn="just"/>
            <a:r>
              <a:rPr lang="uk-UA" altLang="ko-KR" sz="1600" dirty="0">
                <a:solidFill>
                  <a:schemeClr val="tx1"/>
                </a:solidFill>
                <a:latin typeface="Verdana" pitchFamily="34" charset="0"/>
                <a:ea typeface="굴림" charset="-127"/>
              </a:rPr>
              <a:t>2. для надійної роботи потрібне чисте осушене стиснуте повітря — тому потрібна наявність складного та дорогого компресорного господарства;</a:t>
            </a:r>
          </a:p>
          <a:p>
            <a:pPr algn="just"/>
            <a:r>
              <a:rPr lang="uk-UA" altLang="ko-KR" sz="1600" dirty="0">
                <a:solidFill>
                  <a:schemeClr val="tx1"/>
                </a:solidFill>
                <a:latin typeface="Verdana" pitchFamily="34" charset="0"/>
                <a:ea typeface="굴림" charset="-127"/>
              </a:rPr>
              <a:t>3. при відключенні чутно сильні хлопки типу вибух.</a:t>
            </a:r>
          </a:p>
        </p:txBody>
      </p:sp>
    </p:spTree>
    <p:extLst>
      <p:ext uri="{BB962C8B-B14F-4D97-AF65-F5344CB8AC3E}">
        <p14:creationId xmlns:p14="http://schemas.microsoft.com/office/powerpoint/2010/main" val="694170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79512" y="476672"/>
            <a:ext cx="8784976" cy="704850"/>
          </a:xfrm>
          <a:effectLst>
            <a:outerShdw blurRad="76200" dist="63500" dir="2400000" algn="tl" rotWithShape="0">
              <a:prstClr val="black">
                <a:alpha val="60000"/>
              </a:prstClr>
            </a:outerShdw>
          </a:effectLst>
        </p:spPr>
        <p:txBody>
          <a:bodyPr/>
          <a:lstStyle/>
          <a:p>
            <a:pPr algn="ctr"/>
            <a:r>
              <a:rPr lang="uk-UA" sz="3200"/>
              <a:t>Дякую за увагу!</a:t>
            </a:r>
          </a:p>
        </p:txBody>
      </p:sp>
    </p:spTree>
    <p:extLst>
      <p:ext uri="{BB962C8B-B14F-4D97-AF65-F5344CB8AC3E}">
        <p14:creationId xmlns:p14="http://schemas.microsoft.com/office/powerpoint/2010/main" val="425316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853952"/>
            <a:ext cx="7128792" cy="5239344"/>
          </a:xfrm>
          <a:ln>
            <a:noFill/>
          </a:ln>
        </p:spPr>
        <p:txBody>
          <a:bodyPr/>
          <a:lstStyle/>
          <a:p>
            <a:pPr algn="just"/>
            <a:r>
              <a:rPr lang="uk-UA" altLang="ko-KR" sz="1600" dirty="0">
                <a:solidFill>
                  <a:schemeClr val="tx1"/>
                </a:solidFill>
                <a:latin typeface="Verdana" pitchFamily="34" charset="0"/>
                <a:ea typeface="굴림" charset="-127"/>
              </a:rPr>
              <a:t>Процес відключення.</a:t>
            </a:r>
          </a:p>
          <a:p>
            <a:pPr algn="just"/>
            <a:r>
              <a:rPr lang="uk-UA" altLang="ko-KR" sz="1600" dirty="0">
                <a:solidFill>
                  <a:schemeClr val="tx1"/>
                </a:solidFill>
                <a:latin typeface="Verdana" pitchFamily="34" charset="0"/>
                <a:ea typeface="굴림" charset="-127"/>
              </a:rPr>
              <a:t>При відключенні вимикача між його контактами загорається дуга. Точки КЗ у ланцюгах високої напруги досягають значення десятків і навіть сотень </a:t>
            </a:r>
            <a:r>
              <a:rPr lang="uk-UA" altLang="ko-KR" sz="1600" dirty="0" err="1">
                <a:solidFill>
                  <a:schemeClr val="tx1"/>
                </a:solidFill>
                <a:latin typeface="Verdana" pitchFamily="34" charset="0"/>
                <a:ea typeface="굴림" charset="-127"/>
              </a:rPr>
              <a:t>кілоампер</a:t>
            </a:r>
            <a:r>
              <a:rPr lang="uk-UA" altLang="ko-KR" sz="1600" dirty="0">
                <a:solidFill>
                  <a:schemeClr val="tx1"/>
                </a:solidFill>
                <a:latin typeface="Verdana" pitchFamily="34" charset="0"/>
                <a:ea typeface="굴림" charset="-127"/>
              </a:rPr>
              <a:t>.</a:t>
            </a:r>
          </a:p>
          <a:p>
            <a:pPr algn="just"/>
            <a:r>
              <a:rPr lang="uk-UA" altLang="ko-KR" sz="1600" dirty="0">
                <a:solidFill>
                  <a:schemeClr val="tx1"/>
                </a:solidFill>
                <a:latin typeface="Verdana" pitchFamily="34" charset="0"/>
                <a:ea typeface="굴림" charset="-127"/>
              </a:rPr>
              <a:t>Одним з основних параметрів, який характеризує вимикач, є номінальний струм відключення – найбільший струм, який вимикач може надійно відключити при встановлюваній напрузі між фазами, що рівна номінальній напрузі мережі.</a:t>
            </a:r>
          </a:p>
          <a:p>
            <a:pPr algn="just"/>
            <a:r>
              <a:rPr lang="uk-UA" altLang="ko-KR" sz="1600" dirty="0">
                <a:solidFill>
                  <a:schemeClr val="tx1"/>
                </a:solidFill>
                <a:latin typeface="Verdana" pitchFamily="34" charset="0"/>
                <a:ea typeface="굴림" charset="-127"/>
              </a:rPr>
              <a:t>У більшості випадків причина, яка викликає КЗ, носить непостійний характер. Наприклад, у результаті </a:t>
            </a:r>
            <a:r>
              <a:rPr lang="uk-UA" altLang="ko-KR" sz="1600" dirty="0" err="1">
                <a:solidFill>
                  <a:schemeClr val="tx1"/>
                </a:solidFill>
                <a:latin typeface="Verdana" pitchFamily="34" charset="0"/>
                <a:ea typeface="굴림" charset="-127"/>
              </a:rPr>
              <a:t>перенапруг</a:t>
            </a:r>
            <a:r>
              <a:rPr lang="uk-UA" altLang="ko-KR" sz="1600" dirty="0">
                <a:solidFill>
                  <a:schemeClr val="tx1"/>
                </a:solidFill>
                <a:latin typeface="Verdana" pitchFamily="34" charset="0"/>
                <a:ea typeface="굴림" charset="-127"/>
              </a:rPr>
              <a:t> виникає перекриття ізолятора на землю та виникає КЗ. Виникаюча дуга швидко розтягується електродинамічними силами. Після відключення ланцюга вимикачем проходить </a:t>
            </a:r>
            <a:r>
              <a:rPr lang="uk-UA" altLang="ko-KR" sz="1600" dirty="0" err="1">
                <a:solidFill>
                  <a:schemeClr val="tx1"/>
                </a:solidFill>
                <a:latin typeface="Verdana" pitchFamily="34" charset="0"/>
                <a:ea typeface="굴림" charset="-127"/>
              </a:rPr>
              <a:t>деіонізація</a:t>
            </a:r>
            <a:r>
              <a:rPr lang="uk-UA" altLang="ko-KR" sz="1600" dirty="0">
                <a:solidFill>
                  <a:schemeClr val="tx1"/>
                </a:solidFill>
                <a:latin typeface="Verdana" pitchFamily="34" charset="0"/>
                <a:ea typeface="굴림" charset="-127"/>
              </a:rPr>
              <a:t> дугового проміжку та відновлення його електричної міцності за рахунок охолодження стовпа дуги потоками повітря та переміщення дуги в просторі.</a:t>
            </a:r>
          </a:p>
          <a:p>
            <a:pPr algn="just"/>
            <a:r>
              <a:rPr lang="uk-UA" altLang="ko-KR" sz="1600" dirty="0">
                <a:solidFill>
                  <a:schemeClr val="tx1"/>
                </a:solidFill>
                <a:latin typeface="Verdana" pitchFamily="34" charset="0"/>
                <a:ea typeface="굴림" charset="-127"/>
              </a:rPr>
              <a:t>Оскільки ізоляція при цьому залишається неушкодженою, то при новому включенні вдається відновити подачу енергії споживачу. Цей процес називається автоматичним повторним включенням (АПВ). Використання АПВ дозволяє підвищити надійність енергопостачання.</a:t>
            </a:r>
          </a:p>
        </p:txBody>
      </p:sp>
    </p:spTree>
    <p:extLst>
      <p:ext uri="{BB962C8B-B14F-4D97-AF65-F5344CB8AC3E}">
        <p14:creationId xmlns:p14="http://schemas.microsoft.com/office/powerpoint/2010/main" val="226743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27384"/>
            <a:ext cx="7200800" cy="6885384"/>
          </a:xfrm>
        </p:spPr>
        <p:txBody>
          <a:bodyPr/>
          <a:lstStyle/>
          <a:p>
            <a:pPr algn="just"/>
            <a:r>
              <a:rPr lang="uk-UA" altLang="ko-KR" sz="1600" dirty="0">
                <a:solidFill>
                  <a:schemeClr val="tx1"/>
                </a:solidFill>
                <a:latin typeface="Verdana" pitchFamily="34" charset="0"/>
                <a:ea typeface="굴림" charset="-127"/>
              </a:rPr>
              <a:t>Час з моменту відключення до нового включення повинен бути досить малим, щоб забезпечити неперервну роботу установок споживача.</a:t>
            </a:r>
          </a:p>
          <a:p>
            <a:pPr algn="just"/>
            <a:r>
              <a:rPr lang="uk-UA" altLang="ko-KR" sz="1600" dirty="0">
                <a:solidFill>
                  <a:schemeClr val="tx1"/>
                </a:solidFill>
                <a:latin typeface="Verdana" pitchFamily="34" charset="0"/>
                <a:ea typeface="굴림" charset="-127"/>
              </a:rPr>
              <a:t>З іншого боку, цей час повинен бути достатнім для </a:t>
            </a:r>
            <a:r>
              <a:rPr lang="uk-UA" altLang="ko-KR" sz="1600" dirty="0" err="1">
                <a:solidFill>
                  <a:schemeClr val="tx1"/>
                </a:solidFill>
                <a:latin typeface="Verdana" pitchFamily="34" charset="0"/>
                <a:ea typeface="굴림" charset="-127"/>
              </a:rPr>
              <a:t>деіонізації</a:t>
            </a:r>
            <a:r>
              <a:rPr lang="uk-UA" altLang="ko-KR" sz="1600" dirty="0">
                <a:solidFill>
                  <a:schemeClr val="tx1"/>
                </a:solidFill>
                <a:latin typeface="Verdana" pitchFamily="34" charset="0"/>
                <a:ea typeface="굴림" charset="-127"/>
              </a:rPr>
              <a:t> пробитого проміжку. Час </a:t>
            </a:r>
            <a:r>
              <a:rPr lang="uk-UA" altLang="ko-KR" sz="1600" dirty="0" err="1">
                <a:solidFill>
                  <a:schemeClr val="tx1"/>
                </a:solidFill>
                <a:latin typeface="Verdana" pitchFamily="34" charset="0"/>
                <a:ea typeface="굴림" charset="-127"/>
              </a:rPr>
              <a:t>деіонізації</a:t>
            </a:r>
            <a:r>
              <a:rPr lang="uk-UA" altLang="ko-KR" sz="1600" dirty="0">
                <a:solidFill>
                  <a:schemeClr val="tx1"/>
                </a:solidFill>
                <a:latin typeface="Verdana" pitchFamily="34" charset="0"/>
                <a:ea typeface="굴림" charset="-127"/>
              </a:rPr>
              <a:t> складає приблизно 0,1 - 0,5 с та залежить від напруги системи.</a:t>
            </a:r>
          </a:p>
          <a:p>
            <a:pPr algn="just"/>
            <a:r>
              <a:rPr lang="uk-UA" altLang="ko-KR" sz="1600" dirty="0">
                <a:solidFill>
                  <a:schemeClr val="tx1"/>
                </a:solidFill>
                <a:latin typeface="Verdana" pitchFamily="34" charset="0"/>
                <a:ea typeface="굴림" charset="-127"/>
              </a:rPr>
              <a:t>Можливі випадки, коли до моменту повторного включення КЗ в мережі не зникає, тоді вимикач включається на існуюче КЗ, після чого йде знову відключення КЗ.</a:t>
            </a:r>
          </a:p>
          <a:p>
            <a:pPr algn="just"/>
            <a:r>
              <a:rPr lang="uk-UA" altLang="ko-KR" sz="1600" dirty="0">
                <a:solidFill>
                  <a:schemeClr val="tx1"/>
                </a:solidFill>
                <a:latin typeface="Verdana" pitchFamily="34" charset="0"/>
                <a:ea typeface="굴림" charset="-127"/>
              </a:rPr>
              <a:t>Згідно ГОСТ 687-70 потужні вимикачі з швидкодіючим АПВ без ревізії повинні відключати струм відключення у двох комутаційних циклах О – </a:t>
            </a:r>
            <a:r>
              <a:rPr lang="en" altLang="ko-KR" sz="1600" dirty="0">
                <a:solidFill>
                  <a:schemeClr val="tx1"/>
                </a:solidFill>
                <a:latin typeface="Verdana" pitchFamily="34" charset="0"/>
                <a:ea typeface="굴림" charset="-127"/>
              </a:rPr>
              <a:t>t – </a:t>
            </a:r>
            <a:r>
              <a:rPr lang="uk-UA" altLang="ko-KR" sz="1600" dirty="0">
                <a:solidFill>
                  <a:schemeClr val="tx1"/>
                </a:solidFill>
                <a:latin typeface="Verdana" pitchFamily="34" charset="0"/>
                <a:ea typeface="굴림" charset="-127"/>
              </a:rPr>
              <a:t>ВО, які йдуть один за одним з паузою не менше 15 хв. Цикл О – </a:t>
            </a:r>
            <a:r>
              <a:rPr lang="en" altLang="ko-KR" sz="1600" dirty="0">
                <a:solidFill>
                  <a:schemeClr val="tx1"/>
                </a:solidFill>
                <a:latin typeface="Verdana" pitchFamily="34" charset="0"/>
                <a:ea typeface="굴림" charset="-127"/>
              </a:rPr>
              <a:t>t – </a:t>
            </a:r>
            <a:r>
              <a:rPr lang="uk-UA" altLang="ko-KR" sz="1600" dirty="0">
                <a:solidFill>
                  <a:schemeClr val="tx1"/>
                </a:solidFill>
                <a:latin typeface="Verdana" pitchFamily="34" charset="0"/>
                <a:ea typeface="굴림" charset="-127"/>
              </a:rPr>
              <a:t>ВО означає, що вимикач спочатку відключає КЗ. Далі без витримки часу відбувається подача сигналу на включення апарата. Після замикання ланцюга йде повторне відключення.</a:t>
            </a:r>
          </a:p>
          <a:p>
            <a:pPr algn="just"/>
            <a:r>
              <a:rPr lang="uk-UA" altLang="ko-KR" sz="1600" dirty="0">
                <a:solidFill>
                  <a:schemeClr val="tx1"/>
                </a:solidFill>
                <a:latin typeface="Verdana" pitchFamily="34" charset="0"/>
                <a:ea typeface="굴림" charset="-127"/>
              </a:rPr>
              <a:t>Для вимикачів, які не призначені для АПВ, ГОСТ 687-70 рекомендує в якості стандартні цикли: </a:t>
            </a:r>
          </a:p>
          <a:p>
            <a:pPr algn="just">
              <a:buFont typeface="Wingdings" pitchFamily="2" charset="2"/>
              <a:buChar char="Ø"/>
            </a:pPr>
            <a:r>
              <a:rPr lang="uk-UA" altLang="ko-KR" sz="1400" dirty="0">
                <a:solidFill>
                  <a:schemeClr val="tx1"/>
                </a:solidFill>
                <a:latin typeface="Verdana" pitchFamily="34" charset="0"/>
                <a:ea typeface="굴림" charset="-127"/>
              </a:rPr>
              <a:t>О – 0,3 с – ВО – 15с – ВО – 180с – ВО;</a:t>
            </a:r>
          </a:p>
          <a:p>
            <a:pPr algn="just">
              <a:buFont typeface="Wingdings" pitchFamily="2" charset="2"/>
              <a:buChar char="Ø"/>
            </a:pPr>
            <a:r>
              <a:rPr lang="uk-UA" altLang="ko-KR" sz="1400" dirty="0">
                <a:solidFill>
                  <a:schemeClr val="tx1"/>
                </a:solidFill>
                <a:latin typeface="Verdana" pitchFamily="34" charset="0"/>
                <a:ea typeface="굴림" charset="-127"/>
              </a:rPr>
              <a:t>О – 180с – ВО – 180с – ВО; </a:t>
            </a:r>
          </a:p>
          <a:p>
            <a:pPr algn="just">
              <a:buFont typeface="Wingdings" pitchFamily="2" charset="2"/>
              <a:buChar char="Ø"/>
            </a:pPr>
            <a:r>
              <a:rPr lang="uk-UA" altLang="ko-KR" sz="1400" dirty="0">
                <a:solidFill>
                  <a:schemeClr val="tx1"/>
                </a:solidFill>
                <a:latin typeface="Verdana" pitchFamily="34" charset="0"/>
                <a:ea typeface="굴림" charset="-127"/>
              </a:rPr>
              <a:t>О – 0,3с – ВО – 20с – ВО; </a:t>
            </a:r>
          </a:p>
          <a:p>
            <a:pPr algn="just">
              <a:buFont typeface="Wingdings" pitchFamily="2" charset="2"/>
              <a:buChar char="Ø"/>
            </a:pPr>
            <a:r>
              <a:rPr lang="uk-UA" altLang="ko-KR" sz="1400" dirty="0">
                <a:solidFill>
                  <a:schemeClr val="tx1"/>
                </a:solidFill>
                <a:latin typeface="Verdana" pitchFamily="34" charset="0"/>
                <a:ea typeface="굴림" charset="-127"/>
              </a:rPr>
              <a:t>О – 0,3с – ВО – 180с – ВО; </a:t>
            </a:r>
          </a:p>
          <a:p>
            <a:pPr algn="just">
              <a:buFont typeface="Wingdings" pitchFamily="2" charset="2"/>
              <a:buChar char="Ø"/>
            </a:pPr>
            <a:r>
              <a:rPr lang="uk-UA" altLang="ko-KR" sz="1400" dirty="0">
                <a:solidFill>
                  <a:schemeClr val="tx1"/>
                </a:solidFill>
                <a:latin typeface="Verdana" pitchFamily="34" charset="0"/>
                <a:ea typeface="굴림" charset="-127"/>
              </a:rPr>
              <a:t>О – 180с – ВО – 180с – ВО.</a:t>
            </a:r>
          </a:p>
          <a:p>
            <a:pPr algn="just"/>
            <a:r>
              <a:rPr lang="uk-UA" altLang="ko-KR" sz="1600" dirty="0">
                <a:solidFill>
                  <a:schemeClr val="tx1"/>
                </a:solidFill>
                <a:latin typeface="Verdana" pitchFamily="34" charset="0"/>
                <a:ea typeface="굴림" charset="-127"/>
              </a:rPr>
              <a:t>Цифри говорять про те, що між відключенням та наступним включенням апарата робиться витримка часу вказаної величини.</a:t>
            </a:r>
          </a:p>
        </p:txBody>
      </p:sp>
    </p:spTree>
    <p:extLst>
      <p:ext uri="{BB962C8B-B14F-4D97-AF65-F5344CB8AC3E}">
        <p14:creationId xmlns:p14="http://schemas.microsoft.com/office/powerpoint/2010/main" val="5402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260648"/>
            <a:ext cx="7128792" cy="5832648"/>
          </a:xfrm>
        </p:spPr>
        <p:txBody>
          <a:bodyPr/>
          <a:lstStyle/>
          <a:p>
            <a:pPr algn="just"/>
            <a:r>
              <a:rPr lang="uk-UA" altLang="ko-KR" sz="1600" dirty="0">
                <a:solidFill>
                  <a:schemeClr val="tx1"/>
                </a:solidFill>
                <a:latin typeface="Verdana" pitchFamily="34" charset="0"/>
                <a:ea typeface="굴림" charset="-127"/>
              </a:rPr>
              <a:t>Діюче значення струму КЗ не залишається постійним через зміни періодичної та аперіодичної складових.</a:t>
            </a:r>
          </a:p>
          <a:p>
            <a:pPr algn="just"/>
            <a:r>
              <a:rPr lang="uk-UA" altLang="ko-KR" sz="1600" dirty="0">
                <a:solidFill>
                  <a:schemeClr val="tx1"/>
                </a:solidFill>
                <a:latin typeface="Verdana" pitchFamily="34" charset="0"/>
                <a:ea typeface="굴림" charset="-127"/>
              </a:rPr>
              <a:t>Контакти вимикача розходяться через час </a:t>
            </a:r>
            <a:r>
              <a:rPr lang="en" altLang="ko-KR" sz="1600" dirty="0">
                <a:solidFill>
                  <a:schemeClr val="tx1"/>
                </a:solidFill>
                <a:latin typeface="Verdana" pitchFamily="34" charset="0"/>
                <a:ea typeface="굴림" charset="-127"/>
              </a:rPr>
              <a:t>t1 </a:t>
            </a:r>
            <a:r>
              <a:rPr lang="uk-UA" altLang="ko-KR" sz="1600" dirty="0">
                <a:solidFill>
                  <a:schemeClr val="tx1"/>
                </a:solidFill>
                <a:latin typeface="Verdana" pitchFamily="34" charset="0"/>
                <a:ea typeface="굴림" charset="-127"/>
              </a:rPr>
              <a:t>після початку КЗ. Цей час представляється у вигляді суми</a:t>
            </a:r>
          </a:p>
          <a:p>
            <a:pPr algn="just"/>
            <a:r>
              <a:rPr lang="en" altLang="ko-KR" sz="1600" dirty="0">
                <a:solidFill>
                  <a:schemeClr val="tx1"/>
                </a:solidFill>
                <a:latin typeface="Verdana" pitchFamily="34" charset="0"/>
                <a:ea typeface="굴림" charset="-127"/>
              </a:rPr>
              <a:t>t1 = t</a:t>
            </a:r>
            <a:r>
              <a:rPr lang="uk-UA" altLang="ko-KR" sz="1600" dirty="0">
                <a:solidFill>
                  <a:schemeClr val="tx1"/>
                </a:solidFill>
                <a:latin typeface="Verdana" pitchFamily="34" charset="0"/>
                <a:ea typeface="굴림" charset="-127"/>
              </a:rPr>
              <a:t>з+ </a:t>
            </a:r>
            <a:r>
              <a:rPr lang="en" altLang="ko-KR" sz="1600" dirty="0">
                <a:solidFill>
                  <a:schemeClr val="tx1"/>
                </a:solidFill>
                <a:latin typeface="Verdana" pitchFamily="34" charset="0"/>
                <a:ea typeface="굴림" charset="-127"/>
              </a:rPr>
              <a:t>t</a:t>
            </a:r>
            <a:r>
              <a:rPr lang="uk-UA" altLang="ko-KR" sz="1600" dirty="0">
                <a:solidFill>
                  <a:schemeClr val="tx1"/>
                </a:solidFill>
                <a:latin typeface="Verdana" pitchFamily="34" charset="0"/>
                <a:ea typeface="굴림" charset="-127"/>
              </a:rPr>
              <a:t>с, де </a:t>
            </a:r>
            <a:r>
              <a:rPr lang="en" altLang="ko-KR" sz="1600" dirty="0">
                <a:solidFill>
                  <a:schemeClr val="tx1"/>
                </a:solidFill>
                <a:latin typeface="Verdana" pitchFamily="34" charset="0"/>
                <a:ea typeface="굴림" charset="-127"/>
              </a:rPr>
              <a:t>t</a:t>
            </a:r>
            <a:r>
              <a:rPr lang="uk-UA" altLang="ko-KR" sz="1600" dirty="0">
                <a:solidFill>
                  <a:schemeClr val="tx1"/>
                </a:solidFill>
                <a:latin typeface="Verdana" pitchFamily="34" charset="0"/>
                <a:ea typeface="굴림" charset="-127"/>
              </a:rPr>
              <a:t>з – час дії релейного захисту;</a:t>
            </a:r>
          </a:p>
          <a:p>
            <a:pPr algn="just"/>
            <a:r>
              <a:rPr lang="en" altLang="ko-KR" sz="1600" dirty="0">
                <a:solidFill>
                  <a:schemeClr val="tx1"/>
                </a:solidFill>
                <a:latin typeface="Verdana" pitchFamily="34" charset="0"/>
                <a:ea typeface="굴림" charset="-127"/>
              </a:rPr>
              <a:t>t</a:t>
            </a:r>
            <a:r>
              <a:rPr lang="uk-UA" altLang="ko-KR" sz="1600" dirty="0">
                <a:solidFill>
                  <a:schemeClr val="tx1"/>
                </a:solidFill>
                <a:latin typeface="Verdana" pitchFamily="34" charset="0"/>
                <a:ea typeface="굴림" charset="-127"/>
              </a:rPr>
              <a:t>с – власний час вимикача (час з моменту подачі напруги на електромагніт відключення до початку розходження контактів).</a:t>
            </a:r>
          </a:p>
          <a:p>
            <a:pPr algn="just"/>
            <a:r>
              <a:rPr lang="uk-UA" altLang="ko-KR" sz="1600" dirty="0">
                <a:solidFill>
                  <a:schemeClr val="tx1"/>
                </a:solidFill>
                <a:latin typeface="Verdana" pitchFamily="34" charset="0"/>
                <a:ea typeface="굴림" charset="-127"/>
              </a:rPr>
              <a:t>Згідно ГОСТ 687-70 під номінальним струмом відключення слід розуміти діюче значення періодичної складової струму в момент розходження контактів. Цей струм вказується на щитку вимикача.</a:t>
            </a:r>
          </a:p>
          <a:p>
            <a:pPr algn="just"/>
            <a:r>
              <a:rPr lang="uk-UA" altLang="ko-KR" sz="1600" dirty="0">
                <a:solidFill>
                  <a:schemeClr val="tx1"/>
                </a:solidFill>
                <a:latin typeface="Verdana" pitchFamily="34" charset="0"/>
                <a:ea typeface="굴림" charset="-127"/>
              </a:rPr>
              <a:t>Збереження енергетичного обладнання, безперервне енергопостачання, динамічна стійкість паралельно працюючих систем вимагають, щоб тривалість КЗ була якомога меншою та обмежувалася часом 0,05-0,1 с. Тому всі вимикачі обладнуються дугогасильними системами, що забезпечують гасіння дуги в обмеженому об’ємі за час декілька сотих секунди.</a:t>
            </a:r>
          </a:p>
          <a:p>
            <a:pPr algn="just"/>
            <a:r>
              <a:rPr lang="uk-UA" altLang="ko-KR" sz="1600" dirty="0">
                <a:solidFill>
                  <a:schemeClr val="tx1"/>
                </a:solidFill>
                <a:latin typeface="Verdana" pitchFamily="34" charset="0"/>
                <a:ea typeface="굴림" charset="-127"/>
              </a:rPr>
              <a:t>Час відключення вимикача – це час від подачі команди на відключення до моменту </a:t>
            </a:r>
            <a:r>
              <a:rPr lang="uk-UA" altLang="ko-KR" sz="1600" dirty="0" err="1">
                <a:solidFill>
                  <a:schemeClr val="tx1"/>
                </a:solidFill>
                <a:latin typeface="Verdana" pitchFamily="34" charset="0"/>
                <a:ea typeface="굴림" charset="-127"/>
              </a:rPr>
              <a:t>згаснення</a:t>
            </a:r>
            <a:r>
              <a:rPr lang="uk-UA" altLang="ko-KR" sz="1600" dirty="0">
                <a:solidFill>
                  <a:schemeClr val="tx1"/>
                </a:solidFill>
                <a:latin typeface="Verdana" pitchFamily="34" charset="0"/>
                <a:ea typeface="굴림" charset="-127"/>
              </a:rPr>
              <a:t> дуги на всіх полюсах. Він складається з власного часу відключення (привода та вимикача) </a:t>
            </a:r>
            <a:r>
              <a:rPr lang="en" altLang="ko-KR" sz="1600" dirty="0">
                <a:solidFill>
                  <a:schemeClr val="tx1"/>
                </a:solidFill>
                <a:latin typeface="Verdana" pitchFamily="34" charset="0"/>
                <a:ea typeface="굴림" charset="-127"/>
              </a:rPr>
              <a:t>t</a:t>
            </a:r>
            <a:r>
              <a:rPr lang="uk-UA" altLang="ko-KR" sz="1600" dirty="0">
                <a:solidFill>
                  <a:schemeClr val="tx1"/>
                </a:solidFill>
                <a:latin typeface="Verdana" pitchFamily="34" charset="0"/>
                <a:ea typeface="굴림" charset="-127"/>
              </a:rPr>
              <a:t>с та часу дуги </a:t>
            </a:r>
            <a:r>
              <a:rPr lang="en" altLang="ko-KR" sz="1600" dirty="0">
                <a:solidFill>
                  <a:schemeClr val="tx1"/>
                </a:solidFill>
                <a:latin typeface="Verdana" pitchFamily="34" charset="0"/>
                <a:ea typeface="굴림" charset="-127"/>
              </a:rPr>
              <a:t>t</a:t>
            </a:r>
            <a:r>
              <a:rPr lang="uk-UA" altLang="ko-KR" sz="1600" dirty="0" err="1">
                <a:solidFill>
                  <a:schemeClr val="tx1"/>
                </a:solidFill>
                <a:latin typeface="Verdana" pitchFamily="34" charset="0"/>
                <a:ea typeface="굴림" charset="-127"/>
              </a:rPr>
              <a:t>д</a:t>
            </a:r>
            <a:r>
              <a:rPr lang="uk-UA" altLang="ko-KR" sz="1600" dirty="0">
                <a:solidFill>
                  <a:schemeClr val="tx1"/>
                </a:solidFill>
                <a:latin typeface="Verdana" pitchFamily="34" charset="0"/>
                <a:ea typeface="굴림" charset="-127"/>
              </a:rPr>
              <a:t>.</a:t>
            </a:r>
          </a:p>
        </p:txBody>
      </p:sp>
    </p:spTree>
    <p:extLst>
      <p:ext uri="{BB962C8B-B14F-4D97-AF65-F5344CB8AC3E}">
        <p14:creationId xmlns:p14="http://schemas.microsoft.com/office/powerpoint/2010/main" val="71096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763688" y="0"/>
            <a:ext cx="7272808" cy="6093296"/>
          </a:xfrm>
        </p:spPr>
        <p:txBody>
          <a:bodyPr/>
          <a:lstStyle/>
          <a:p>
            <a:pPr algn="just"/>
            <a:r>
              <a:rPr lang="uk-UA" altLang="ko-KR" sz="1600" dirty="0">
                <a:solidFill>
                  <a:schemeClr val="tx1"/>
                </a:solidFill>
                <a:latin typeface="Verdana" pitchFamily="34" charset="0"/>
                <a:ea typeface="굴림" charset="-127"/>
              </a:rPr>
              <a:t>Процес включення. При включенні вимикача на існуюче КЗ апарат підлягає великим механічним, тепловим, електродинамічним навантаженням та дає велике навантаження на контакти.</a:t>
            </a:r>
          </a:p>
          <a:p>
            <a:pPr algn="just"/>
            <a:r>
              <a:rPr lang="uk-UA" altLang="ko-KR" sz="1600" dirty="0">
                <a:solidFill>
                  <a:schemeClr val="tx1"/>
                </a:solidFill>
                <a:latin typeface="Verdana" pitchFamily="34" charset="0"/>
                <a:ea typeface="굴림" charset="-127"/>
              </a:rPr>
              <a:t>Струм КЗ, який з’являється при включенні, створює гальмівні електродинамічні сили, що перешкоджають руху. В результаті на </a:t>
            </a:r>
            <a:r>
              <a:rPr lang="uk-UA" altLang="ko-KR" sz="1600" dirty="0" err="1">
                <a:solidFill>
                  <a:schemeClr val="tx1"/>
                </a:solidFill>
                <a:latin typeface="Verdana" pitchFamily="34" charset="0"/>
                <a:ea typeface="굴림" charset="-127"/>
              </a:rPr>
              <a:t>включаємому</a:t>
            </a:r>
            <a:r>
              <a:rPr lang="uk-UA" altLang="ko-KR" sz="1600" dirty="0">
                <a:solidFill>
                  <a:schemeClr val="tx1"/>
                </a:solidFill>
                <a:latin typeface="Verdana" pitchFamily="34" charset="0"/>
                <a:ea typeface="굴림" charset="-127"/>
              </a:rPr>
              <a:t> пристрої привода створюються великі навантаження.</a:t>
            </a:r>
          </a:p>
          <a:p>
            <a:pPr algn="just"/>
            <a:r>
              <a:rPr lang="uk-UA" altLang="ko-KR" sz="1600" dirty="0">
                <a:solidFill>
                  <a:schemeClr val="tx1"/>
                </a:solidFill>
                <a:latin typeface="Verdana" pitchFamily="34" charset="0"/>
                <a:ea typeface="굴림" charset="-127"/>
              </a:rPr>
              <a:t>При напрузі 110 кВ і вище в процесі включення на існуюче КЗ виникає попередній пробій між контактами, при цьому збільшується можливість зварювання контактів.</a:t>
            </a:r>
          </a:p>
          <a:p>
            <a:pPr algn="just"/>
            <a:r>
              <a:rPr lang="uk-UA" altLang="ko-KR" sz="1600" dirty="0">
                <a:solidFill>
                  <a:schemeClr val="tx1"/>
                </a:solidFill>
                <a:latin typeface="Verdana" pitchFamily="34" charset="0"/>
                <a:ea typeface="굴림" charset="-127"/>
              </a:rPr>
              <a:t>Здатність вимикача з відповідним йому приводом включатися на існуюче КЗ характеризується номінальним струмом включення.</a:t>
            </a:r>
          </a:p>
          <a:p>
            <a:pPr algn="just"/>
            <a:r>
              <a:rPr lang="uk-UA" altLang="ko-KR" sz="1600" dirty="0">
                <a:solidFill>
                  <a:schemeClr val="tx1"/>
                </a:solidFill>
                <a:latin typeface="Verdana" pitchFamily="34" charset="0"/>
                <a:ea typeface="굴림" charset="-127"/>
              </a:rPr>
              <a:t>Номінальний струм включення – це найбільший ударний струм КЗ, на який вимикач здатний включатися без зварювання контактів та інших ушкоджень, що заважають його подальшій нормальній роботі.</a:t>
            </a:r>
          </a:p>
          <a:p>
            <a:pPr algn="just"/>
            <a:r>
              <a:rPr lang="uk-UA" altLang="ko-KR" sz="1600" dirty="0">
                <a:solidFill>
                  <a:schemeClr val="tx1"/>
                </a:solidFill>
                <a:latin typeface="Verdana" pitchFamily="34" charset="0"/>
                <a:ea typeface="굴림" charset="-127"/>
              </a:rPr>
              <a:t>Розрізняють миттєве значення ударного струму та діюче значення ударного струму за перший період після початку КЗ. Миттєве значення цього струму рівне</a:t>
            </a:r>
          </a:p>
          <a:p>
            <a:pPr algn="just"/>
            <a:r>
              <a:rPr lang="uk-UA" altLang="ko-KR" sz="1600" dirty="0">
                <a:solidFill>
                  <a:schemeClr val="tx1"/>
                </a:solidFill>
                <a:latin typeface="Verdana" pitchFamily="34" charset="0"/>
                <a:ea typeface="굴림" charset="-127"/>
              </a:rPr>
              <a:t>де </a:t>
            </a:r>
            <a:r>
              <a:rPr lang="uk-UA" altLang="ko-KR" sz="1600" dirty="0" err="1">
                <a:solidFill>
                  <a:schemeClr val="tx1"/>
                </a:solidFill>
                <a:latin typeface="Verdana" pitchFamily="34" charset="0"/>
                <a:ea typeface="굴림" charset="-127"/>
              </a:rPr>
              <a:t>Іп.в</a:t>
            </a:r>
            <a:r>
              <a:rPr lang="uk-UA" altLang="ko-KR" sz="1600" dirty="0">
                <a:solidFill>
                  <a:schemeClr val="tx1"/>
                </a:solidFill>
                <a:latin typeface="Verdana" pitchFamily="34" charset="0"/>
                <a:ea typeface="굴림" charset="-127"/>
              </a:rPr>
              <a:t> – номінальний струм відключення, кА.</a:t>
            </a:r>
          </a:p>
          <a:p>
            <a:pPr algn="just"/>
            <a:r>
              <a:rPr lang="uk-UA" altLang="ko-KR" sz="1600" dirty="0">
                <a:solidFill>
                  <a:schemeClr val="tx1"/>
                </a:solidFill>
                <a:latin typeface="Verdana" pitchFamily="34" charset="0"/>
                <a:ea typeface="굴림" charset="-127"/>
              </a:rPr>
              <a:t>Час включення вимикача – час від подачі команди на включення до завершення операції включення (посадка привода на защіпку, закінчення ходу </a:t>
            </a:r>
            <a:r>
              <a:rPr lang="uk-UA" altLang="ko-KR" sz="1600" dirty="0" err="1">
                <a:solidFill>
                  <a:schemeClr val="tx1"/>
                </a:solidFill>
                <a:latin typeface="Verdana" pitchFamily="34" charset="0"/>
                <a:ea typeface="굴림" charset="-127"/>
              </a:rPr>
              <a:t>відділювача</a:t>
            </a:r>
            <a:r>
              <a:rPr lang="uk-UA" altLang="ko-KR" sz="1600" dirty="0">
                <a:solidFill>
                  <a:schemeClr val="tx1"/>
                </a:solidFill>
                <a:latin typeface="Verdana" pitchFamily="34" charset="0"/>
                <a:ea typeface="굴림" charset="-127"/>
              </a:rPr>
              <a:t> повітряного вимикача).</a:t>
            </a:r>
          </a:p>
        </p:txBody>
      </p:sp>
      <p:pic>
        <p:nvPicPr>
          <p:cNvPr id="2" name="Рисунок 1">
            <a:extLst>
              <a:ext uri="{FF2B5EF4-FFF2-40B4-BE49-F238E27FC236}">
                <a16:creationId xmlns:a16="http://schemas.microsoft.com/office/drawing/2014/main" id="{459E06C0-3F63-87E5-8CF5-530A952F41A3}"/>
              </a:ext>
            </a:extLst>
          </p:cNvPr>
          <p:cNvPicPr>
            <a:picLocks noChangeAspect="1"/>
          </p:cNvPicPr>
          <p:nvPr/>
        </p:nvPicPr>
        <p:blipFill>
          <a:blip r:embed="rId4"/>
          <a:stretch>
            <a:fillRect/>
          </a:stretch>
        </p:blipFill>
        <p:spPr>
          <a:xfrm>
            <a:off x="6300192" y="5157192"/>
            <a:ext cx="1368152" cy="354706"/>
          </a:xfrm>
          <a:prstGeom prst="rect">
            <a:avLst/>
          </a:prstGeom>
        </p:spPr>
      </p:pic>
    </p:spTree>
    <p:extLst>
      <p:ext uri="{BB962C8B-B14F-4D97-AF65-F5344CB8AC3E}">
        <p14:creationId xmlns:p14="http://schemas.microsoft.com/office/powerpoint/2010/main" val="97343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ВИМОГИ ДО ВИМИКАЧІВ</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Основна вимога до вимикачів – це особливо висока надійність їх роботи при всіх можливих експлуатаційних режимах. відключення вимикачем будь- яких навантажень не повинно супроводжуватись перенапругою, небезпечною для ізоляції елементів установки.</a:t>
            </a:r>
          </a:p>
          <a:p>
            <a:pPr algn="just"/>
            <a:r>
              <a:rPr lang="uk-UA" altLang="ko-KR" sz="1600" dirty="0">
                <a:solidFill>
                  <a:schemeClr val="tx1"/>
                </a:solidFill>
                <a:latin typeface="Verdana" pitchFamily="34" charset="0"/>
                <a:ea typeface="굴림" charset="-127"/>
              </a:rPr>
              <a:t>Вимикач повинен забезпечувати відключення ланцюга за мінімально можливий час.</a:t>
            </a:r>
          </a:p>
          <a:p>
            <a:pPr algn="just"/>
            <a:r>
              <a:rPr lang="uk-UA" altLang="ko-KR" sz="1600" dirty="0">
                <a:solidFill>
                  <a:schemeClr val="tx1"/>
                </a:solidFill>
                <a:latin typeface="Verdana" pitchFamily="34" charset="0"/>
                <a:ea typeface="굴림" charset="-127"/>
              </a:rPr>
              <a:t>Вимикач повинен забезпечувати надійне відключення ланцюга при умовах встановлення </a:t>
            </a:r>
            <a:r>
              <a:rPr lang="uk-UA" altLang="ko-KR" sz="1600" dirty="0" err="1">
                <a:solidFill>
                  <a:schemeClr val="tx1"/>
                </a:solidFill>
                <a:latin typeface="Verdana" pitchFamily="34" charset="0"/>
                <a:ea typeface="굴림" charset="-127"/>
              </a:rPr>
              <a:t>напруг</a:t>
            </a:r>
            <a:r>
              <a:rPr lang="uk-UA" altLang="ko-KR" sz="1600" dirty="0">
                <a:solidFill>
                  <a:schemeClr val="tx1"/>
                </a:solidFill>
                <a:latin typeface="Verdana" pitchFamily="34" charset="0"/>
                <a:ea typeface="굴림" charset="-127"/>
              </a:rPr>
              <a:t>, визначених ГОСТ 687-70.</a:t>
            </a:r>
          </a:p>
          <a:p>
            <a:pPr algn="just"/>
            <a:r>
              <a:rPr lang="uk-UA" altLang="ko-KR" sz="1600" dirty="0">
                <a:solidFill>
                  <a:schemeClr val="tx1"/>
                </a:solidFill>
                <a:latin typeface="Verdana" pitchFamily="34" charset="0"/>
                <a:ea typeface="굴림" charset="-127"/>
              </a:rPr>
              <a:t>Вимикач повинен допускати якомога більше число включень КЗ без ревізії та ремонту. Сучасні вимикачі можуть відключати без ревізії до 10 – 15 КЗ при повній потужності відключення.</a:t>
            </a:r>
          </a:p>
          <a:p>
            <a:pPr algn="just"/>
            <a:r>
              <a:rPr lang="uk-UA" altLang="ko-KR" sz="1600" dirty="0">
                <a:solidFill>
                  <a:schemeClr val="tx1"/>
                </a:solidFill>
                <a:latin typeface="Verdana" pitchFamily="34" charset="0"/>
                <a:ea typeface="굴림" charset="-127"/>
              </a:rPr>
              <a:t>Відключення вимикачем КЗ не повинно супроводжуватись викидом з нього потоку </a:t>
            </a:r>
            <a:r>
              <a:rPr lang="uk-UA" altLang="ko-KR" sz="1600" dirty="0" err="1">
                <a:solidFill>
                  <a:schemeClr val="tx1"/>
                </a:solidFill>
                <a:latin typeface="Verdana" pitchFamily="34" charset="0"/>
                <a:ea typeface="굴림" charset="-127"/>
              </a:rPr>
              <a:t>накалених</a:t>
            </a:r>
            <a:r>
              <a:rPr lang="uk-UA" altLang="ko-KR" sz="1600" dirty="0">
                <a:solidFill>
                  <a:schemeClr val="tx1"/>
                </a:solidFill>
                <a:latin typeface="Verdana" pitchFamily="34" charset="0"/>
                <a:ea typeface="굴림" charset="-127"/>
              </a:rPr>
              <a:t> газів, що може призвести до перекриття ізоляції в РП.</a:t>
            </a:r>
          </a:p>
        </p:txBody>
      </p:sp>
    </p:spTree>
    <p:extLst>
      <p:ext uri="{BB962C8B-B14F-4D97-AF65-F5344CB8AC3E}">
        <p14:creationId xmlns:p14="http://schemas.microsoft.com/office/powerpoint/2010/main" val="336154989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КЛАСИФІКАЦІЯ ВИМИКАЧІВ</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Класифікація високовольтних вимикачів може проводитись за різними ознаками: за методом гасіння дуги, за видом ізоляції струмоведучих частин апарата між собою та землею, за конструкцією дугогасильних пристроїв.</a:t>
            </a:r>
          </a:p>
          <a:p>
            <a:pPr algn="just"/>
            <a:r>
              <a:rPr lang="uk-UA" altLang="ko-KR" sz="1600" dirty="0">
                <a:solidFill>
                  <a:schemeClr val="tx1"/>
                </a:solidFill>
                <a:latin typeface="Verdana" pitchFamily="34" charset="0"/>
                <a:ea typeface="굴림" charset="-127"/>
              </a:rPr>
              <a:t>У масляних вимикачах дуга горить у трансформаторному маслі. Під дією дуги масло розкладається та утворена пара і гази використовуються для її гасіння.</a:t>
            </a:r>
          </a:p>
          <a:p>
            <a:pPr algn="just"/>
            <a:r>
              <a:rPr lang="uk-UA" altLang="ko-KR" sz="1600" dirty="0">
                <a:solidFill>
                  <a:schemeClr val="tx1"/>
                </a:solidFill>
                <a:latin typeface="Verdana" pitchFamily="34" charset="0"/>
                <a:ea typeface="굴림" charset="-127"/>
              </a:rPr>
              <a:t>В залежності від способу ізоляції струмоведучих частин апарата розрізняють бакові вимикачі та </a:t>
            </a:r>
            <a:r>
              <a:rPr lang="uk-UA" altLang="ko-KR" sz="1600" dirty="0" err="1">
                <a:solidFill>
                  <a:schemeClr val="tx1"/>
                </a:solidFill>
                <a:latin typeface="Verdana" pitchFamily="34" charset="0"/>
                <a:ea typeface="굴림" charset="-127"/>
              </a:rPr>
              <a:t>маломасляні</a:t>
            </a:r>
            <a:r>
              <a:rPr lang="uk-UA" altLang="ko-KR" sz="1600" dirty="0">
                <a:solidFill>
                  <a:schemeClr val="tx1"/>
                </a:solidFill>
                <a:latin typeface="Verdana" pitchFamily="34" charset="0"/>
                <a:ea typeface="굴림" charset="-127"/>
              </a:rPr>
              <a:t>.</a:t>
            </a:r>
          </a:p>
          <a:p>
            <a:pPr algn="just"/>
            <a:r>
              <a:rPr lang="uk-UA" altLang="ko-KR" sz="1600" dirty="0">
                <a:solidFill>
                  <a:schemeClr val="tx1"/>
                </a:solidFill>
                <a:latin typeface="Verdana" pitchFamily="34" charset="0"/>
                <a:ea typeface="굴림" charset="-127"/>
              </a:rPr>
              <a:t>У перших ізоляція струмоведучих частин між собою та від землі здійснюється за допомогою масла, розміщеного у сталевому </a:t>
            </a:r>
            <a:r>
              <a:rPr lang="uk-UA" altLang="ko-KR" sz="1600" dirty="0" err="1">
                <a:solidFill>
                  <a:schemeClr val="tx1"/>
                </a:solidFill>
                <a:latin typeface="Verdana" pitchFamily="34" charset="0"/>
                <a:ea typeface="굴림" charset="-127"/>
              </a:rPr>
              <a:t>баці</a:t>
            </a:r>
            <a:r>
              <a:rPr lang="uk-UA" altLang="ko-KR" sz="1600" dirty="0">
                <a:solidFill>
                  <a:schemeClr val="tx1"/>
                </a:solidFill>
                <a:latin typeface="Verdana" pitchFamily="34" charset="0"/>
                <a:ea typeface="굴림" charset="-127"/>
              </a:rPr>
              <a:t>, з’єднаному з землею.</a:t>
            </a:r>
          </a:p>
          <a:p>
            <a:pPr algn="just"/>
            <a:r>
              <a:rPr lang="uk-UA" altLang="ko-KR" sz="1600" dirty="0">
                <a:solidFill>
                  <a:schemeClr val="tx1"/>
                </a:solidFill>
                <a:latin typeface="Verdana" pitchFamily="34" charset="0"/>
                <a:ea typeface="굴림" charset="-127"/>
              </a:rPr>
              <a:t>У </a:t>
            </a:r>
            <a:r>
              <a:rPr lang="uk-UA" altLang="ko-KR" sz="1600" dirty="0" err="1">
                <a:solidFill>
                  <a:schemeClr val="tx1"/>
                </a:solidFill>
                <a:latin typeface="Verdana" pitchFamily="34" charset="0"/>
                <a:ea typeface="굴림" charset="-127"/>
              </a:rPr>
              <a:t>маломасляному</a:t>
            </a:r>
            <a:r>
              <a:rPr lang="uk-UA" altLang="ko-KR" sz="1600" dirty="0">
                <a:solidFill>
                  <a:schemeClr val="tx1"/>
                </a:solidFill>
                <a:latin typeface="Verdana" pitchFamily="34" charset="0"/>
                <a:ea typeface="굴림" charset="-127"/>
              </a:rPr>
              <a:t> вимикачі ізоляція струмоведучих частин між собою та від землі проводиться за допомогою твердих діелектриків та масла.</a:t>
            </a:r>
          </a:p>
        </p:txBody>
      </p:sp>
    </p:spTree>
    <p:extLst>
      <p:ext uri="{BB962C8B-B14F-4D97-AF65-F5344CB8AC3E}">
        <p14:creationId xmlns:p14="http://schemas.microsoft.com/office/powerpoint/2010/main" val="409711590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У повітряному вимикачі в якості дугогасильного середовища використовується стиснуте повітря, яке знаходиться у </a:t>
            </a:r>
            <a:r>
              <a:rPr lang="uk-UA" altLang="ko-KR" sz="1600" dirty="0" err="1">
                <a:solidFill>
                  <a:schemeClr val="tx1"/>
                </a:solidFill>
                <a:latin typeface="Verdana" pitchFamily="34" charset="0"/>
                <a:ea typeface="굴림" charset="-127"/>
              </a:rPr>
              <a:t>баці</a:t>
            </a:r>
            <a:r>
              <a:rPr lang="uk-UA" altLang="ko-KR" sz="1600" dirty="0">
                <a:solidFill>
                  <a:schemeClr val="tx1"/>
                </a:solidFill>
                <a:latin typeface="Verdana" pitchFamily="34" charset="0"/>
                <a:ea typeface="굴림" charset="-127"/>
              </a:rPr>
              <a:t> під тиском 1 – 5 МПа.</a:t>
            </a:r>
          </a:p>
          <a:p>
            <a:pPr algn="just"/>
            <a:r>
              <a:rPr lang="uk-UA" altLang="ko-KR" sz="1600" dirty="0">
                <a:solidFill>
                  <a:schemeClr val="tx1"/>
                </a:solidFill>
                <a:latin typeface="Verdana" pitchFamily="34" charset="0"/>
                <a:ea typeface="굴림" charset="-127"/>
              </a:rPr>
              <a:t>При відключенні стиснуте повітря з бака подається у дугогасильний пристрій. Дуга, яка утворюється в камері, обдувається інтенсивним потоком повітря, що виходить в атмосферу.</a:t>
            </a:r>
          </a:p>
          <a:p>
            <a:pPr algn="just"/>
            <a:r>
              <a:rPr lang="uk-UA" altLang="ko-KR" sz="1600" dirty="0">
                <a:solidFill>
                  <a:schemeClr val="tx1"/>
                </a:solidFill>
                <a:latin typeface="Verdana" pitchFamily="34" charset="0"/>
                <a:ea typeface="굴림" charset="-127"/>
              </a:rPr>
              <a:t>Ізоляція струмоведучих частин між собою здійснюється з допомогою твердих діелектриків та повітря (стиснутого або при атмосферному тиску).</a:t>
            </a:r>
          </a:p>
          <a:p>
            <a:pPr algn="just"/>
            <a:r>
              <a:rPr lang="uk-UA" altLang="ko-KR" sz="1600" dirty="0">
                <a:solidFill>
                  <a:schemeClr val="tx1"/>
                </a:solidFill>
                <a:latin typeface="Verdana" pitchFamily="34" charset="0"/>
                <a:ea typeface="굴림" charset="-127"/>
              </a:rPr>
              <a:t>У </a:t>
            </a:r>
            <a:r>
              <a:rPr lang="uk-UA" altLang="ko-KR" sz="1600" dirty="0" err="1">
                <a:solidFill>
                  <a:schemeClr val="tx1"/>
                </a:solidFill>
                <a:latin typeface="Verdana" pitchFamily="34" charset="0"/>
                <a:ea typeface="굴림" charset="-127"/>
              </a:rPr>
              <a:t>елегазових</a:t>
            </a:r>
            <a:r>
              <a:rPr lang="uk-UA" altLang="ko-KR" sz="1600" dirty="0">
                <a:solidFill>
                  <a:schemeClr val="tx1"/>
                </a:solidFill>
                <a:latin typeface="Verdana" pitchFamily="34" charset="0"/>
                <a:ea typeface="굴림" charset="-127"/>
              </a:rPr>
              <a:t> вимикачів гасіння дуги відбувається за рахунок охолодження її елегазом (</a:t>
            </a:r>
            <a:r>
              <a:rPr lang="en" altLang="ko-KR" sz="1600" dirty="0">
                <a:solidFill>
                  <a:schemeClr val="tx1"/>
                </a:solidFill>
                <a:latin typeface="Verdana" pitchFamily="34" charset="0"/>
                <a:ea typeface="굴림" charset="-127"/>
              </a:rPr>
              <a:t>SF6). </a:t>
            </a:r>
            <a:r>
              <a:rPr lang="uk-UA" altLang="ko-KR" sz="1600" dirty="0">
                <a:solidFill>
                  <a:schemeClr val="tx1"/>
                </a:solidFill>
                <a:latin typeface="Verdana" pitchFamily="34" charset="0"/>
                <a:ea typeface="굴림" charset="-127"/>
              </a:rPr>
              <a:t>Ізолюючим елементом є елегаз.</a:t>
            </a:r>
          </a:p>
          <a:p>
            <a:pPr algn="just"/>
            <a:r>
              <a:rPr lang="uk-UA" altLang="ko-KR" sz="1600" dirty="0">
                <a:solidFill>
                  <a:schemeClr val="tx1"/>
                </a:solidFill>
                <a:latin typeface="Verdana" pitchFamily="34" charset="0"/>
                <a:ea typeface="굴림" charset="-127"/>
              </a:rPr>
              <a:t>У вакуумних вимикачах контакти розходяться у вакуумі (тиск рівний 10</a:t>
            </a:r>
            <a:r>
              <a:rPr lang="uk-UA" altLang="ko-KR" sz="1600" baseline="30000" dirty="0">
                <a:solidFill>
                  <a:schemeClr val="tx1"/>
                </a:solidFill>
                <a:latin typeface="Verdana" pitchFamily="34" charset="0"/>
                <a:ea typeface="굴림" charset="-127"/>
              </a:rPr>
              <a:t>-4</a:t>
            </a:r>
            <a:r>
              <a:rPr lang="uk-UA" altLang="ko-KR" sz="1600" dirty="0">
                <a:solidFill>
                  <a:schemeClr val="tx1"/>
                </a:solidFill>
                <a:latin typeface="Verdana" pitchFamily="34" charset="0"/>
                <a:ea typeface="굴림" charset="-127"/>
              </a:rPr>
              <a:t> Па). Виникаюча при розходженні контактів дуга швидко гасне завдяки інтенсивній дифузії зарядів у вакуумі.</a:t>
            </a:r>
          </a:p>
        </p:txBody>
      </p:sp>
    </p:spTree>
    <p:extLst>
      <p:ext uri="{BB962C8B-B14F-4D97-AF65-F5344CB8AC3E}">
        <p14:creationId xmlns:p14="http://schemas.microsoft.com/office/powerpoint/2010/main" val="276481324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dcabc328801e740dd8e1d47584cb96d256c97"/>
</p:tagLst>
</file>

<file path=ppt/theme/theme1.xml><?xml version="1.0" encoding="utf-8"?>
<a:theme xmlns:a="http://schemas.openxmlformats.org/drawingml/2006/main" name="zavodi">
  <a:themeElements>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ED3401"/>
        </a:lt2>
        <a:accent1>
          <a:srgbClr val="FE6700"/>
        </a:accent1>
        <a:accent2>
          <a:srgbClr val="FFCF47"/>
        </a:accent2>
        <a:accent3>
          <a:srgbClr val="FFFFFF"/>
        </a:accent3>
        <a:accent4>
          <a:srgbClr val="404040"/>
        </a:accent4>
        <a:accent5>
          <a:srgbClr val="FEB8AA"/>
        </a:accent5>
        <a:accent6>
          <a:srgbClr val="E7BB3F"/>
        </a:accent6>
        <a:hlink>
          <a:srgbClr val="7DCD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FF94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FFBF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0.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1.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2.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3.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4.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5.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6.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7.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8.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9.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docProps/app.xml><?xml version="1.0" encoding="utf-8"?>
<Properties xmlns="http://schemas.openxmlformats.org/officeDocument/2006/extended-properties" xmlns:vt="http://schemas.openxmlformats.org/officeDocument/2006/docPropsVTypes">
  <Template/>
  <TotalTime>1083</TotalTime>
  <Words>3509</Words>
  <Application>Microsoft Macintosh PowerPoint</Application>
  <PresentationFormat>Экран (4:3)</PresentationFormat>
  <Paragraphs>233</Paragraphs>
  <Slides>27</Slides>
  <Notes>27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Microsoft Sans Serif</vt:lpstr>
      <vt:lpstr>Verdana</vt:lpstr>
      <vt:lpstr>Wingdings</vt:lpstr>
      <vt:lpstr>zavodi</vt:lpstr>
      <vt:lpstr>Національний авіаційний університет</vt:lpstr>
      <vt:lpstr>ЕЛЕКТРИЧНІ АПАРАТИ ВИЩЕ 1000 В  ВИМИКАЧІ ЗМІННОГО СТРУМУ ВИСОКОЇ НАПРУГИ </vt:lpstr>
      <vt:lpstr>Презентация PowerPoint</vt:lpstr>
      <vt:lpstr>Презентация PowerPoint</vt:lpstr>
      <vt:lpstr>Презентация PowerPoint</vt:lpstr>
      <vt:lpstr>Презентация PowerPoint</vt:lpstr>
      <vt:lpstr>ВИМОГИ ДО ВИМИКАЧІВ</vt:lpstr>
      <vt:lpstr>КЛАСИФІКАЦІЯ ВИМИКАЧІВ</vt:lpstr>
      <vt:lpstr>Презентация PowerPoint</vt:lpstr>
      <vt:lpstr>БАКОВІ МАСЛЯНІ ВИМИКАЧІ КОНСТРУКЦІЯ ВИМИКАЧІВ</vt:lpstr>
      <vt:lpstr>Презентация PowerPoint</vt:lpstr>
      <vt:lpstr>ТИПИ ВИМИКАЧІВ</vt:lpstr>
      <vt:lpstr>ПЕРЕВАГИ ТА НЕДОЛІКИ ВИМИКАЧІВ</vt:lpstr>
      <vt:lpstr>МАЛОМАСЛЯНІ ВИМИКАЧІ КОНСТРУКЦІЯ ВИМИКАЧІВ</vt:lpstr>
      <vt:lpstr>Презентация PowerPoint</vt:lpstr>
      <vt:lpstr>Презентация PowerPoint</vt:lpstr>
      <vt:lpstr>ТИПИ ВИМИКАЧІВ</vt:lpstr>
      <vt:lpstr>ПЕРЕВАГИ ТА НЕДОЛІКИ</vt:lpstr>
      <vt:lpstr>ПОВІТРЯНІ ВИМИКАЧІ КОНСТРУКЦІЯ ВИМИКАЧІВ</vt:lpstr>
      <vt:lpstr>Презентация PowerPoint</vt:lpstr>
      <vt:lpstr>Презентация PowerPoint</vt:lpstr>
      <vt:lpstr>Презентация PowerPoint</vt:lpstr>
      <vt:lpstr>Презентация PowerPoint</vt:lpstr>
      <vt:lpstr>Презентация PowerPoint</vt:lpstr>
      <vt:lpstr>ТИПИ ВИМИКАЧІВ</vt:lpstr>
      <vt:lpstr>ПЕРЕВАГИ ТА НЕДОЛІКИ ВИМИКАЧІВ</vt:lpstr>
      <vt:lpstr>Дякую за увагу!</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Юра</dc:creator>
  <cp:lastModifiedBy>Microsoft Office User</cp:lastModifiedBy>
  <cp:revision>56</cp:revision>
  <dcterms:created xsi:type="dcterms:W3CDTF">2016-08-26T18:27:41Z</dcterms:created>
  <dcterms:modified xsi:type="dcterms:W3CDTF">2023-03-16T22:45:05Z</dcterms:modified>
</cp:coreProperties>
</file>