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0"/>
  </p:handoutMasterIdLst>
  <p:sldIdLst>
    <p:sldId id="256" r:id="rId2"/>
    <p:sldId id="268" r:id="rId3"/>
    <p:sldId id="269" r:id="rId4"/>
    <p:sldId id="267" r:id="rId5"/>
    <p:sldId id="259" r:id="rId6"/>
    <p:sldId id="266" r:id="rId7"/>
    <p:sldId id="27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AC885-F6DB-444D-9C85-5E1AB033DCF2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BCF4F-AE70-4698-B39B-C3A9E6E62A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0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6774" y="5157192"/>
            <a:ext cx="4953000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 студентка ФЕП-</a:t>
            </a:r>
            <a:r>
              <a:rPr lang="en-US" dirty="0" smtClean="0">
                <a:solidFill>
                  <a:schemeClr val="tx1"/>
                </a:solidFill>
              </a:rPr>
              <a:t>416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Боговік</a:t>
            </a:r>
            <a:r>
              <a:rPr lang="uk-UA" dirty="0" smtClean="0">
                <a:solidFill>
                  <a:schemeClr val="tx1"/>
                </a:solidFill>
              </a:rPr>
              <a:t> Марія Олексіївна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telegraf.com.ua/files/2014/02/ekonom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5" y="2708920"/>
            <a:ext cx="4546964" cy="227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-540568" y="19926"/>
            <a:ext cx="10170342" cy="22621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700" b="1" spc="50" dirty="0">
                <a:ln w="11430"/>
                <a:solidFill>
                  <a:srgbClr val="FFFF00"/>
                </a:soli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КОМЕРЦІЙНЕ </a:t>
            </a:r>
            <a:r>
              <a:rPr lang="uk-UA" sz="4700" b="1" spc="50" dirty="0" smtClean="0">
                <a:ln w="11430"/>
                <a:solidFill>
                  <a:srgbClr val="FFFF00"/>
                </a:soli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КРЕДИТУВАННЯ </a:t>
            </a:r>
          </a:p>
          <a:p>
            <a:pPr algn="ctr"/>
            <a:r>
              <a:rPr lang="uk-UA" sz="4700" b="1" spc="50" dirty="0" smtClean="0">
                <a:ln w="11430"/>
                <a:solidFill>
                  <a:srgbClr val="FFFF00"/>
                </a:soli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ОБОРОТНОГО </a:t>
            </a:r>
            <a:r>
              <a:rPr lang="uk-UA" sz="4700" b="1" spc="50" dirty="0">
                <a:ln w="11430"/>
                <a:solidFill>
                  <a:srgbClr val="FFFF00"/>
                </a:soli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КАПІТАЛУ КОРПОРАЦІЙ</a:t>
            </a:r>
            <a:endParaRPr lang="ru-RU" sz="4700" b="1" spc="50" dirty="0">
              <a:ln w="11430"/>
              <a:solidFill>
                <a:srgbClr val="FFFF00"/>
              </a:soli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4452154"/>
              </p:ext>
            </p:extLst>
          </p:nvPr>
        </p:nvGraphicFramePr>
        <p:xfrm>
          <a:off x="1259632" y="488511"/>
          <a:ext cx="7128792" cy="5676793"/>
        </p:xfrm>
        <a:graphic>
          <a:graphicData uri="http://schemas.openxmlformats.org/drawingml/2006/table">
            <a:tbl>
              <a:tblPr firstRow="1" firstCol="1" bandRow="1"/>
              <a:tblGrid>
                <a:gridCol w="2496901"/>
                <a:gridCol w="4631891"/>
              </a:tblGrid>
              <a:tr h="417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Бібліографічне джерело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Трактування дефініції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 цінні папери й фондовий ринок. Закон України від 23.02.06 г. № 3880-4 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цінний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папір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який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посвідчує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безумовне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грошове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зобов’язання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векселедавця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його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наказ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третій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особі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сплатити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після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настання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строку платежу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визначену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суму </a:t>
                      </a: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власнику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векселя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Аваков А.Б., Гаевой Г.И., Бешанов А.В.</a:t>
                      </a:r>
                      <a:r>
                        <a:rPr lang="uk-UA" sz="12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первая форма ценной бумаги в хозяйственной жизни общества.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Виговський О. Заставний індосамент у вексельному праві: проблемні питання 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…складений за встановленим законом формою безумовним письмовим боргове грошовим зобов'язанням однієї сторони беззастережно сплатити у визначеному місці суму грошей, зазначену у векселі, іншій стороні при настанні терміну виконання зобов'язання (платежу) або по його </a:t>
                      </a:r>
                      <a:r>
                        <a:rPr lang="uk-UA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вимозі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Каратуев А.Г. Вексель в вопросах и ответах </a:t>
                      </a:r>
                      <a:endParaRPr lang="ru-RU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125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особое документированное вложение, пре­</a:t>
                      </a:r>
                      <a:r>
                        <a:rPr lang="ru-RU" sz="125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доставление финансовых, денежных ресурсов на определен­ный срок.</a:t>
                      </a:r>
                      <a:endParaRPr lang="ru-RU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Макеев А. Векселеспособность </a:t>
                      </a:r>
                      <a:endParaRPr lang="ru-RU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125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долговая, коммерческая, ордерная, абстрактная, рыноч­</a:t>
                      </a:r>
                      <a:r>
                        <a:rPr lang="ru-RU" sz="125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ная, биржевая, товаро - или денежно-распорядительная, не­</a:t>
                      </a:r>
                      <a:r>
                        <a:rPr lang="ru-RU" sz="1250" spc="-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конвертируемая, не эмиссионная ценная бумага.</a:t>
                      </a:r>
                      <a:endParaRPr lang="ru-RU" sz="12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Яроцкий</a:t>
                      </a:r>
                      <a:r>
                        <a:rPr lang="ru-RU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В.Л. Сделки как основание возникновения имущественных прав, выраженных в ценных бумагах</a:t>
                      </a:r>
                      <a:r>
                        <a:rPr lang="uk-UA" sz="12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5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125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долговая ценная бумага, которая имеет ряд важных особенностей. С одной стороны, это формализованная долговая расписка, которая подлежит оплате в строго определенном порядке. С другой стороны, это средство расчетов.</a:t>
                      </a:r>
                      <a:endParaRPr lang="ru-RU" sz="12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6357826"/>
            <a:ext cx="2537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О.С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Власова, 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І.О. 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Лукашова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4436" y="0"/>
            <a:ext cx="4158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Трактування дефініції "вексель"</a:t>
            </a:r>
            <a:endParaRPr lang="ru-RU" sz="2000" u="sng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rusnauka.com/5_NITSB_2009/Economics/41343.doc.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734481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6263600"/>
            <a:ext cx="3816424" cy="594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О.С. Власова,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І.О.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Лукашова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69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Групи </a:t>
            </a:r>
            <a:r>
              <a:rPr lang="uk-UA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та види операцій з векселями</a:t>
            </a:r>
            <a:endParaRPr lang="ru-RU" sz="2000" b="0" u="sng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65753"/>
              </p:ext>
            </p:extLst>
          </p:nvPr>
        </p:nvGraphicFramePr>
        <p:xfrm>
          <a:off x="323528" y="476672"/>
          <a:ext cx="8496944" cy="5601526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2196454"/>
                <a:gridCol w="2772098"/>
              </a:tblGrid>
              <a:tr h="4900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Групи операцій з векселями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Види операцій з векселями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Пояснення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06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uk-UA" sz="1400" cap="all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перації, пов'язані з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видачею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та погашенням векселів, тобто операції з    власними векселями, по яким підприємство виступає  або платником (векселедавцем в простих та трасатом-акцептантом в    переказних векселях), або векселедавцем-трасантом (в переказних векселях);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видача простого векселя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трасування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іншого платника наказу третій особі або власному наказу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самого себе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доміціляція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векселя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має місце при сплаті за векселем не платником-акцептантом, а третьою особою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оплата векселя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06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cap="all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uk-UA" sz="1400" cap="all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перації, пов'язані з обігом векселів, тобто операції з чужими    векселями, в яких підприємство виступало   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надписником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яке не приймало участі в складанні векселя.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облікова операція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індосування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ломбардна операція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 під заставу векселя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комісійна операція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інкасування векселів і супроводжуючих їх товарних документів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депозитна операція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акцептна операція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акцептний кредит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гарантійна операція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поручительство по векселям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6309320"/>
            <a:ext cx="2537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О.С. Власова,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І.О.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Лукашова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3" y="1484784"/>
            <a:ext cx="9048909" cy="349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Структура </a:t>
            </a:r>
            <a:r>
              <a:rPr lang="ru-RU" sz="2000" b="0" u="sng" dirty="0" err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операцій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0" u="sng" dirty="0" err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організаторів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0" u="sng" dirty="0" err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торгів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0" u="sng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0" u="sng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</a:br>
            <a:r>
              <a:rPr lang="ru-RU" sz="2000" b="0" u="sng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видами </a:t>
            </a:r>
            <a:r>
              <a:rPr lang="ru-RU" sz="2000" b="0" u="sng" dirty="0" err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цінних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0" u="sng" dirty="0" err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паперів</a:t>
            </a:r>
            <a: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0" u="sng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</a:br>
            <a:endParaRPr lang="ru-RU" sz="2000" b="0" u="sng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72728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Лена\Documents\НАУ\НАУКА ПОСЛЕ\2016\Вексель\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861048"/>
            <a:ext cx="7272808" cy="271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32656"/>
            <a:ext cx="6400800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Висновки:</a:t>
            </a:r>
          </a:p>
          <a:p>
            <a:pPr>
              <a:buBlip>
                <a:blip r:embed="rId2"/>
              </a:buBlip>
            </a:pPr>
            <a:r>
              <a:rPr lang="uk-UA" dirty="0">
                <a:latin typeface="Century Gothic" panose="020B0502020202020204" pitchFamily="34" charset="0"/>
                <a:cs typeface="Times New Roman" panose="02020603050405020304" pitchFamily="18" charset="0"/>
              </a:rPr>
              <a:t>збільшення строків надання комерційного кредиту при здійсненні експортно-імпортної </a:t>
            </a: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діяльності;</a:t>
            </a:r>
          </a:p>
          <a:p>
            <a:pPr>
              <a:buBlip>
                <a:blip r:embed="rId2"/>
              </a:buBlip>
            </a:pP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доопрацювання </a:t>
            </a:r>
            <a:r>
              <a:rPr lang="uk-UA" dirty="0">
                <a:latin typeface="Century Gothic" panose="020B0502020202020204" pitchFamily="34" charset="0"/>
                <a:cs typeface="Times New Roman" panose="02020603050405020304" pitchFamily="18" charset="0"/>
              </a:rPr>
              <a:t>механізму проведення факторингових операцій українськими депозитними </a:t>
            </a: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корпораціями;</a:t>
            </a:r>
          </a:p>
          <a:p>
            <a:pPr>
              <a:buBlip>
                <a:blip r:embed="rId2"/>
              </a:buBlip>
            </a:pP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реорганізація </a:t>
            </a:r>
            <a:r>
              <a:rPr lang="uk-UA" dirty="0">
                <a:latin typeface="Century Gothic" panose="020B0502020202020204" pitchFamily="34" charset="0"/>
                <a:cs typeface="Times New Roman" panose="02020603050405020304" pitchFamily="18" charset="0"/>
              </a:rPr>
              <a:t>та лібералізація ринку цінних паперів із спрощенням умов та процедури проходження лістингу </a:t>
            </a: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останніх;</a:t>
            </a:r>
          </a:p>
          <a:p>
            <a:pPr>
              <a:buBlip>
                <a:blip r:embed="rId2"/>
              </a:buBlip>
            </a:pP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удосконалення </a:t>
            </a:r>
            <a:r>
              <a:rPr lang="uk-UA" dirty="0">
                <a:latin typeface="Century Gothic" panose="020B0502020202020204" pitchFamily="34" charset="0"/>
                <a:cs typeface="Times New Roman" panose="02020603050405020304" pitchFamily="18" charset="0"/>
              </a:rPr>
              <a:t>вимог до формування капіталу інститутів спільного інвестування з подальшою можливістю введення до їх портфеля </a:t>
            </a:r>
            <a:r>
              <a:rPr lang="uk-UA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векселя.</a:t>
            </a:r>
            <a:endParaRPr lang="ru-RU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458200" cy="147002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uk-UA" sz="7200" spc="50" dirty="0" smtClean="0">
                <a:ln w="11430"/>
                <a:solidFill>
                  <a:srgbClr val="FFFF00"/>
                </a:soli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358</TotalTime>
  <Words>406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Групи та види операцій з векселями</vt:lpstr>
      <vt:lpstr>Презентация PowerPoint</vt:lpstr>
      <vt:lpstr>Структура операцій організаторів торгів  за видами цінних паперів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MASHA</cp:lastModifiedBy>
  <cp:revision>35</cp:revision>
  <dcterms:created xsi:type="dcterms:W3CDTF">2015-11-04T15:23:48Z</dcterms:created>
  <dcterms:modified xsi:type="dcterms:W3CDTF">2016-04-21T17:01:49Z</dcterms:modified>
</cp:coreProperties>
</file>