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A0BD-7834-4773-AF58-47AA32113228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B43E-ADF7-4299-AFE5-C8657FB7B56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A0BD-7834-4773-AF58-47AA32113228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B43E-ADF7-4299-AFE5-C8657FB7B56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A0BD-7834-4773-AF58-47AA32113228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B43E-ADF7-4299-AFE5-C8657FB7B56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A0BD-7834-4773-AF58-47AA32113228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B43E-ADF7-4299-AFE5-C8657FB7B56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A0BD-7834-4773-AF58-47AA32113228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B43E-ADF7-4299-AFE5-C8657FB7B56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A0BD-7834-4773-AF58-47AA32113228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B43E-ADF7-4299-AFE5-C8657FB7B56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A0BD-7834-4773-AF58-47AA32113228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B43E-ADF7-4299-AFE5-C8657FB7B56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A0BD-7834-4773-AF58-47AA32113228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B43E-ADF7-4299-AFE5-C8657FB7B56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A0BD-7834-4773-AF58-47AA32113228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B43E-ADF7-4299-AFE5-C8657FB7B56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A0BD-7834-4773-AF58-47AA32113228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B43E-ADF7-4299-AFE5-C8657FB7B56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A0BD-7834-4773-AF58-47AA32113228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B43E-ADF7-4299-AFE5-C8657FB7B56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4A0BD-7834-4773-AF58-47AA32113228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8B43E-ADF7-4299-AFE5-C8657FB7B56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Лексичний фонд мови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Лекція 4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/>
            </a:r>
            <a:br>
              <a:rPr lang="uk-UA" sz="2400" b="1" dirty="0" smtClean="0">
                <a:solidFill>
                  <a:srgbClr val="002060"/>
                </a:solidFill>
              </a:rPr>
            </a:br>
            <a:r>
              <a:rPr lang="uk-UA" sz="2700" b="1" dirty="0">
                <a:solidFill>
                  <a:srgbClr val="002060"/>
                </a:solidFill>
              </a:rPr>
              <a:t>Абревіація (</a:t>
            </a:r>
            <a:r>
              <a:rPr lang="en-US" sz="2700" b="1" dirty="0" err="1">
                <a:solidFill>
                  <a:srgbClr val="002060"/>
                </a:solidFill>
              </a:rPr>
              <a:t>Acronyming</a:t>
            </a:r>
            <a:r>
              <a:rPr lang="uk-UA" sz="2700" b="1" dirty="0">
                <a:solidFill>
                  <a:srgbClr val="002060"/>
                </a:solidFill>
              </a:rPr>
              <a:t>)</a:t>
            </a:r>
            <a:r>
              <a:rPr lang="ru-RU" sz="2700" dirty="0">
                <a:solidFill>
                  <a:srgbClr val="002060"/>
                </a:solidFill>
              </a:rPr>
              <a:t/>
            </a:r>
            <a:br>
              <a:rPr lang="ru-RU" sz="2700" dirty="0">
                <a:solidFill>
                  <a:srgbClr val="002060"/>
                </a:solidFill>
              </a:rPr>
            </a:br>
            <a:endParaRPr lang="ru-RU" sz="27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en-US" b="1" dirty="0">
                <a:solidFill>
                  <a:srgbClr val="FF0000"/>
                </a:solidFill>
              </a:rPr>
              <a:t>EU</a:t>
            </a:r>
            <a:r>
              <a:rPr lang="en-US" dirty="0"/>
              <a:t> = European Union</a:t>
            </a:r>
            <a:endParaRPr lang="ru-RU" dirty="0"/>
          </a:p>
          <a:p>
            <a:r>
              <a:rPr lang="en-US" b="1" dirty="0">
                <a:solidFill>
                  <a:srgbClr val="FF0000"/>
                </a:solidFill>
              </a:rPr>
              <a:t>PR</a:t>
            </a:r>
            <a:r>
              <a:rPr lang="en-US" dirty="0"/>
              <a:t> = public relations</a:t>
            </a:r>
            <a:endParaRPr lang="ru-RU" dirty="0"/>
          </a:p>
          <a:p>
            <a:r>
              <a:rPr lang="en-US" b="1" dirty="0">
                <a:solidFill>
                  <a:srgbClr val="FF0000"/>
                </a:solidFill>
              </a:rPr>
              <a:t>CD</a:t>
            </a:r>
            <a:r>
              <a:rPr lang="en-US" dirty="0"/>
              <a:t> = compact disc</a:t>
            </a:r>
            <a:endParaRPr lang="ru-RU" dirty="0"/>
          </a:p>
          <a:p>
            <a:r>
              <a:rPr lang="en-US" b="1" dirty="0">
                <a:solidFill>
                  <a:srgbClr val="FF0000"/>
                </a:solidFill>
              </a:rPr>
              <a:t>DJ</a:t>
            </a:r>
            <a:r>
              <a:rPr lang="en-US" dirty="0"/>
              <a:t> = disc jockey</a:t>
            </a:r>
            <a:endParaRPr lang="ru-RU" dirty="0"/>
          </a:p>
          <a:p>
            <a:r>
              <a:rPr lang="en-US" b="1" dirty="0">
                <a:solidFill>
                  <a:srgbClr val="FF0000"/>
                </a:solidFill>
              </a:rPr>
              <a:t>OK</a:t>
            </a:r>
            <a:r>
              <a:rPr lang="ru-RU" dirty="0"/>
              <a:t> = </a:t>
            </a:r>
            <a:r>
              <a:rPr lang="ru-RU" dirty="0" err="1"/>
              <a:t>жартівливе</a:t>
            </a:r>
            <a:r>
              <a:rPr lang="ru-RU" dirty="0"/>
              <a:t>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en-US" dirty="0" err="1"/>
              <a:t>orl</a:t>
            </a:r>
            <a:r>
              <a:rPr lang="ru-RU" dirty="0"/>
              <a:t> (</a:t>
            </a:r>
            <a:r>
              <a:rPr lang="en-US" dirty="0" err="1"/>
              <a:t>oll</a:t>
            </a:r>
            <a:r>
              <a:rPr lang="ru-RU" dirty="0"/>
              <a:t>) </a:t>
            </a:r>
            <a:r>
              <a:rPr lang="en-US" dirty="0" err="1"/>
              <a:t>korrect</a:t>
            </a:r>
            <a:r>
              <a:rPr lang="ru-RU" dirty="0"/>
              <a:t>, </a:t>
            </a:r>
            <a:r>
              <a:rPr lang="ru-RU" dirty="0" err="1"/>
              <a:t>створене</a:t>
            </a:r>
            <a:r>
              <a:rPr lang="ru-RU" dirty="0"/>
              <a:t> в США в 1839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/>
            </a:r>
            <a:br>
              <a:rPr lang="uk-UA" sz="2400" b="1" dirty="0" smtClean="0">
                <a:solidFill>
                  <a:srgbClr val="002060"/>
                </a:solidFill>
              </a:rPr>
            </a:br>
            <a:r>
              <a:rPr lang="uk-UA" sz="2700" b="1" dirty="0">
                <a:solidFill>
                  <a:srgbClr val="002060"/>
                </a:solidFill>
              </a:rPr>
              <a:t>Абревіація (</a:t>
            </a:r>
            <a:r>
              <a:rPr lang="en-US" sz="2700" b="1" dirty="0" err="1">
                <a:solidFill>
                  <a:srgbClr val="002060"/>
                </a:solidFill>
              </a:rPr>
              <a:t>Acronyming</a:t>
            </a:r>
            <a:r>
              <a:rPr lang="uk-UA" sz="2700" b="1" dirty="0">
                <a:solidFill>
                  <a:srgbClr val="002060"/>
                </a:solidFill>
              </a:rPr>
              <a:t>)</a:t>
            </a:r>
            <a:r>
              <a:rPr lang="ru-RU" sz="2700" dirty="0">
                <a:solidFill>
                  <a:srgbClr val="002060"/>
                </a:solidFill>
              </a:rPr>
              <a:t/>
            </a:r>
            <a:br>
              <a:rPr lang="ru-RU" sz="2700" dirty="0">
                <a:solidFill>
                  <a:srgbClr val="002060"/>
                </a:solidFill>
              </a:rPr>
            </a:br>
            <a:endParaRPr lang="ru-RU" sz="27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en-US" b="1" dirty="0">
                <a:solidFill>
                  <a:srgbClr val="FF0000"/>
                </a:solidFill>
              </a:rPr>
              <a:t>WAR</a:t>
            </a:r>
            <a:r>
              <a:rPr lang="en-US" dirty="0"/>
              <a:t> = women against rape</a:t>
            </a:r>
            <a:endParaRPr lang="ru-RU" dirty="0"/>
          </a:p>
          <a:p>
            <a:r>
              <a:rPr lang="en-US" b="1" dirty="0">
                <a:solidFill>
                  <a:srgbClr val="FF0000"/>
                </a:solidFill>
              </a:rPr>
              <a:t>MADD</a:t>
            </a:r>
            <a:r>
              <a:rPr lang="en-US" dirty="0"/>
              <a:t> = mothers against drunk driving</a:t>
            </a:r>
            <a:endParaRPr lang="ru-RU" dirty="0"/>
          </a:p>
          <a:p>
            <a:endParaRPr lang="ru-RU" dirty="0"/>
          </a:p>
        </p:txBody>
      </p:sp>
      <p:sp>
        <p:nvSpPr>
          <p:cNvPr id="23554" name="AutoShape 2" descr="ÐÐ°ÑÑÐ¸Ð½ÐºÐ¸ Ð¿Ð¾ Ð·Ð°Ð¿ÑÐ¾ÑÑ mothers against drunk driv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ÐÐ°ÑÑÐ¸Ð½ÐºÐ¸ Ð¿Ð¾ Ð·Ð°Ð¿ÑÐ¾ÑÑ mothers against drunk driv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ÐÐ°ÑÑÐ¸Ð½ÐºÐ¸ Ð¿Ð¾ Ð·Ð°Ð¿ÑÐ¾ÑÑ mothers against drunk driv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05064"/>
            <a:ext cx="6096000" cy="1771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/>
            </a:r>
            <a:br>
              <a:rPr lang="uk-UA" sz="2400" b="1" dirty="0" smtClean="0">
                <a:solidFill>
                  <a:srgbClr val="002060"/>
                </a:solidFill>
              </a:rPr>
            </a:br>
            <a:r>
              <a:rPr lang="en-US" sz="2700" b="1" dirty="0">
                <a:solidFill>
                  <a:srgbClr val="002060"/>
                </a:solidFill>
              </a:rPr>
              <a:t>Т</a:t>
            </a:r>
            <a:r>
              <a:rPr lang="ru-RU" sz="2700" b="1" dirty="0" err="1">
                <a:solidFill>
                  <a:srgbClr val="002060"/>
                </a:solidFill>
              </a:rPr>
              <a:t>елескопія</a:t>
            </a:r>
            <a:r>
              <a:rPr lang="uk-UA" sz="2700" b="1" dirty="0">
                <a:solidFill>
                  <a:srgbClr val="002060"/>
                </a:solidFill>
              </a:rPr>
              <a:t> (</a:t>
            </a:r>
            <a:r>
              <a:rPr lang="uk-UA" sz="2700" b="1" dirty="0" err="1">
                <a:solidFill>
                  <a:srgbClr val="002060"/>
                </a:solidFill>
              </a:rPr>
              <a:t>Blending</a:t>
            </a:r>
            <a:r>
              <a:rPr lang="uk-UA" sz="2700" b="1" dirty="0">
                <a:solidFill>
                  <a:srgbClr val="002060"/>
                </a:solidFill>
              </a:rPr>
              <a:t>)</a:t>
            </a:r>
            <a:r>
              <a:rPr lang="ru-RU" sz="2700" dirty="0">
                <a:solidFill>
                  <a:srgbClr val="002060"/>
                </a:solidFill>
              </a:rPr>
              <a:t/>
            </a:r>
            <a:br>
              <a:rPr lang="ru-RU" sz="2700" dirty="0">
                <a:solidFill>
                  <a:srgbClr val="002060"/>
                </a:solidFill>
              </a:rPr>
            </a:br>
            <a:endParaRPr lang="ru-RU" sz="27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motel</a:t>
            </a:r>
            <a:r>
              <a:rPr lang="en-US" dirty="0" smtClean="0"/>
              <a:t> </a:t>
            </a:r>
            <a:r>
              <a:rPr lang="uk-UA" dirty="0" smtClean="0"/>
              <a:t>	=</a:t>
            </a:r>
            <a:r>
              <a:rPr lang="en-US" dirty="0" smtClean="0"/>
              <a:t> motor </a:t>
            </a:r>
            <a:r>
              <a:rPr lang="en-US" dirty="0"/>
              <a:t>+ hotel</a:t>
            </a:r>
            <a:endParaRPr lang="ru-RU" dirty="0"/>
          </a:p>
          <a:p>
            <a:r>
              <a:rPr lang="en-US" b="1" dirty="0">
                <a:solidFill>
                  <a:srgbClr val="FF0000"/>
                </a:solidFill>
              </a:rPr>
              <a:t>smog</a:t>
            </a:r>
            <a:r>
              <a:rPr lang="en-US" dirty="0"/>
              <a:t> </a:t>
            </a:r>
            <a:r>
              <a:rPr lang="uk-UA" dirty="0" smtClean="0"/>
              <a:t>	</a:t>
            </a:r>
            <a:r>
              <a:rPr lang="en-US" dirty="0" smtClean="0"/>
              <a:t>= </a:t>
            </a:r>
            <a:r>
              <a:rPr lang="en-US" dirty="0"/>
              <a:t>smoke + fog</a:t>
            </a:r>
            <a:endParaRPr lang="ru-RU" dirty="0"/>
          </a:p>
          <a:p>
            <a:r>
              <a:rPr lang="en-US" b="1" dirty="0">
                <a:solidFill>
                  <a:srgbClr val="FF0000"/>
                </a:solidFill>
              </a:rPr>
              <a:t>bit</a:t>
            </a:r>
            <a:r>
              <a:rPr lang="en-US" dirty="0"/>
              <a:t> </a:t>
            </a:r>
            <a:r>
              <a:rPr lang="uk-UA" dirty="0" smtClean="0"/>
              <a:t>		</a:t>
            </a:r>
            <a:r>
              <a:rPr lang="en-US" dirty="0" smtClean="0"/>
              <a:t>= </a:t>
            </a:r>
            <a:r>
              <a:rPr lang="en-US" dirty="0"/>
              <a:t>binary + digit</a:t>
            </a:r>
            <a:endParaRPr lang="ru-RU" dirty="0"/>
          </a:p>
          <a:p>
            <a:r>
              <a:rPr lang="en-US" b="1" dirty="0">
                <a:solidFill>
                  <a:srgbClr val="FF0000"/>
                </a:solidFill>
              </a:rPr>
              <a:t>modem</a:t>
            </a:r>
            <a:r>
              <a:rPr lang="en-US" dirty="0"/>
              <a:t> </a:t>
            </a:r>
            <a:r>
              <a:rPr lang="uk-UA" dirty="0" smtClean="0"/>
              <a:t>	</a:t>
            </a:r>
            <a:r>
              <a:rPr lang="en-US" dirty="0" smtClean="0"/>
              <a:t>= </a:t>
            </a:r>
            <a:r>
              <a:rPr lang="en-US" dirty="0"/>
              <a:t>modulator + demodulator</a:t>
            </a:r>
            <a:endParaRPr lang="ru-RU" dirty="0"/>
          </a:p>
          <a:p>
            <a:r>
              <a:rPr lang="en-US" b="1" dirty="0" smtClean="0">
                <a:solidFill>
                  <a:srgbClr val="FF0000"/>
                </a:solidFill>
              </a:rPr>
              <a:t>Chunnel</a:t>
            </a:r>
            <a:r>
              <a:rPr lang="en-US" dirty="0" smtClean="0"/>
              <a:t> </a:t>
            </a:r>
            <a:r>
              <a:rPr lang="en-US" dirty="0"/>
              <a:t>= channel + tunnel</a:t>
            </a:r>
            <a:endParaRPr lang="ru-RU" dirty="0"/>
          </a:p>
          <a:p>
            <a:r>
              <a:rPr lang="en-US" b="1" dirty="0" err="1" smtClean="0">
                <a:solidFill>
                  <a:srgbClr val="FF0000"/>
                </a:solidFill>
              </a:rPr>
              <a:t>refolution</a:t>
            </a:r>
            <a:r>
              <a:rPr lang="uk-UA" dirty="0" smtClean="0"/>
              <a:t> </a:t>
            </a:r>
            <a:r>
              <a:rPr lang="en-US" dirty="0" smtClean="0"/>
              <a:t>= </a:t>
            </a:r>
            <a:r>
              <a:rPr lang="en-US" dirty="0"/>
              <a:t>reform + revolution</a:t>
            </a:r>
            <a:endParaRPr lang="ru-RU" dirty="0"/>
          </a:p>
          <a:p>
            <a:r>
              <a:rPr lang="en-US" b="1" dirty="0" err="1">
                <a:solidFill>
                  <a:srgbClr val="FF0000"/>
                </a:solidFill>
              </a:rPr>
              <a:t>Japlish</a:t>
            </a:r>
            <a:r>
              <a:rPr lang="en-US" dirty="0"/>
              <a:t> </a:t>
            </a:r>
            <a:r>
              <a:rPr lang="uk-UA" dirty="0" smtClean="0"/>
              <a:t>	</a:t>
            </a:r>
            <a:r>
              <a:rPr lang="en-US" dirty="0" smtClean="0"/>
              <a:t>= </a:t>
            </a:r>
            <a:r>
              <a:rPr lang="en-US" dirty="0"/>
              <a:t>Japanese + </a:t>
            </a:r>
            <a:r>
              <a:rPr lang="en-US" dirty="0" smtClean="0"/>
              <a:t>English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metrosexual</a:t>
            </a:r>
            <a:r>
              <a:rPr lang="en-US" dirty="0" smtClean="0"/>
              <a:t> = metropolitan heterosexual</a:t>
            </a:r>
            <a:endParaRPr lang="ru-RU" dirty="0"/>
          </a:p>
          <a:p>
            <a:endParaRPr lang="ru-RU" dirty="0"/>
          </a:p>
        </p:txBody>
      </p:sp>
      <p:sp>
        <p:nvSpPr>
          <p:cNvPr id="23554" name="AutoShape 2" descr="ÐÐ°ÑÑÐ¸Ð½ÐºÐ¸ Ð¿Ð¾ Ð·Ð°Ð¿ÑÐ¾ÑÑ mothers against drunk driv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ÐÐ°ÑÑÐ¸Ð½ÐºÐ¸ Ð¿Ð¾ Ð·Ð°Ð¿ÑÐ¾ÑÑ mothers against drunk driv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/>
            </a:r>
            <a:br>
              <a:rPr lang="uk-UA" sz="2400" b="1" dirty="0" smtClean="0">
                <a:solidFill>
                  <a:srgbClr val="002060"/>
                </a:solidFill>
              </a:rPr>
            </a:br>
            <a:r>
              <a:rPr lang="uk-UA" sz="2700" b="1" dirty="0">
                <a:solidFill>
                  <a:srgbClr val="002060"/>
                </a:solidFill>
              </a:rPr>
              <a:t>Запозичення (</a:t>
            </a:r>
            <a:r>
              <a:rPr lang="uk-UA" sz="2700" b="1" dirty="0" err="1">
                <a:solidFill>
                  <a:srgbClr val="002060"/>
                </a:solidFill>
              </a:rPr>
              <a:t>Borrowing</a:t>
            </a:r>
            <a:r>
              <a:rPr lang="uk-UA" sz="2700" b="1" dirty="0">
                <a:solidFill>
                  <a:srgbClr val="002060"/>
                </a:solidFill>
              </a:rPr>
              <a:t>)</a:t>
            </a:r>
            <a:r>
              <a:rPr lang="ru-RU" sz="2700" dirty="0">
                <a:solidFill>
                  <a:srgbClr val="002060"/>
                </a:solidFill>
              </a:rPr>
              <a:t/>
            </a:r>
            <a:br>
              <a:rPr lang="ru-RU" sz="2700" dirty="0">
                <a:solidFill>
                  <a:srgbClr val="002060"/>
                </a:solidFill>
              </a:rPr>
            </a:br>
            <a:endParaRPr lang="ru-RU" sz="27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Калькування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power politics </a:t>
            </a:r>
            <a:r>
              <a:rPr lang="en-US" dirty="0"/>
              <a:t>&lt; </a:t>
            </a:r>
            <a:r>
              <a:rPr lang="en-US" dirty="0" err="1"/>
              <a:t>нім</a:t>
            </a:r>
            <a:r>
              <a:rPr lang="en-US" dirty="0"/>
              <a:t>.  </a:t>
            </a:r>
            <a:r>
              <a:rPr lang="en-US" dirty="0" err="1"/>
              <a:t>Machtpolitik</a:t>
            </a:r>
            <a:endParaRPr lang="ru-RU" dirty="0"/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crime of passion </a:t>
            </a:r>
            <a:r>
              <a:rPr lang="en-US" dirty="0"/>
              <a:t>&lt; </a:t>
            </a:r>
            <a:r>
              <a:rPr lang="de-DE" dirty="0" err="1"/>
              <a:t>франц</a:t>
            </a:r>
            <a:r>
              <a:rPr lang="en-US" dirty="0"/>
              <a:t>. crime </a:t>
            </a:r>
            <a:r>
              <a:rPr lang="en-US" dirty="0" err="1"/>
              <a:t>passionnel</a:t>
            </a:r>
            <a:endParaRPr lang="ru-RU" dirty="0"/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superman</a:t>
            </a:r>
            <a:r>
              <a:rPr lang="en-US" dirty="0"/>
              <a:t> &lt; </a:t>
            </a:r>
            <a:r>
              <a:rPr lang="en-US" dirty="0" err="1"/>
              <a:t>нім</a:t>
            </a:r>
            <a:r>
              <a:rPr lang="en-US" dirty="0"/>
              <a:t>.  </a:t>
            </a:r>
            <a:r>
              <a:rPr lang="en-US" dirty="0" err="1"/>
              <a:t>Übermensch</a:t>
            </a:r>
            <a:endParaRPr lang="ru-RU" dirty="0"/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rain forest </a:t>
            </a:r>
            <a:r>
              <a:rPr lang="en-US" dirty="0"/>
              <a:t>&lt; </a:t>
            </a:r>
            <a:r>
              <a:rPr lang="en-US" dirty="0" err="1"/>
              <a:t>нім</a:t>
            </a:r>
            <a:r>
              <a:rPr lang="en-US" dirty="0"/>
              <a:t>.  </a:t>
            </a:r>
            <a:r>
              <a:rPr lang="de-DE" dirty="0"/>
              <a:t>Regenwald</a:t>
            </a:r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3554" name="AutoShape 2" descr="ÐÐ°ÑÑÐ¸Ð½ÐºÐ¸ Ð¿Ð¾ Ð·Ð°Ð¿ÑÐ¾ÑÑ mothers against drunk driv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ÐÐ°ÑÑÐ¸Ð½ÐºÐ¸ Ð¿Ð¾ Ð·Ð°Ð¿ÑÐ¾ÑÑ mothers against drunk driv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sz="2700" b="1" dirty="0" smtClean="0">
                <a:solidFill>
                  <a:srgbClr val="002060"/>
                </a:solidFill>
              </a:rPr>
              <a:t/>
            </a:r>
            <a:br>
              <a:rPr lang="uk-UA" sz="2700" b="1" dirty="0" smtClean="0">
                <a:solidFill>
                  <a:srgbClr val="002060"/>
                </a:solidFill>
              </a:rPr>
            </a:br>
            <a:r>
              <a:rPr lang="uk-UA" sz="2700" b="1" dirty="0">
                <a:solidFill>
                  <a:srgbClr val="002060"/>
                </a:solidFill>
              </a:rPr>
              <a:t/>
            </a:r>
            <a:br>
              <a:rPr lang="uk-UA" sz="2700" b="1" dirty="0">
                <a:solidFill>
                  <a:srgbClr val="002060"/>
                </a:solidFill>
              </a:rPr>
            </a:br>
            <a:r>
              <a:rPr lang="uk-UA" sz="2700" b="1" dirty="0" err="1" smtClean="0">
                <a:solidFill>
                  <a:srgbClr val="002060"/>
                </a:solidFill>
              </a:rPr>
              <a:t>Новотворення</a:t>
            </a:r>
            <a:r>
              <a:rPr lang="uk-UA" sz="2700" dirty="0" smtClean="0">
                <a:solidFill>
                  <a:srgbClr val="002060"/>
                </a:solidFill>
              </a:rPr>
              <a:t> (</a:t>
            </a:r>
            <a:r>
              <a:rPr lang="uk-UA" sz="2700" b="1" dirty="0" err="1">
                <a:solidFill>
                  <a:srgbClr val="002060"/>
                </a:solidFill>
              </a:rPr>
              <a:t>coinage</a:t>
            </a:r>
            <a:r>
              <a:rPr lang="uk-UA" sz="2700" dirty="0">
                <a:solidFill>
                  <a:srgbClr val="002060"/>
                </a:solidFill>
              </a:rPr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US" dirty="0" err="1" smtClean="0"/>
              <a:t>noob</a:t>
            </a:r>
            <a:endParaRPr lang="en-US" dirty="0" smtClean="0"/>
          </a:p>
          <a:p>
            <a:r>
              <a:rPr lang="en-US" dirty="0" smtClean="0"/>
              <a:t>to spam</a:t>
            </a:r>
          </a:p>
          <a:p>
            <a:r>
              <a:rPr lang="en-US" dirty="0" smtClean="0"/>
              <a:t>to </a:t>
            </a:r>
            <a:r>
              <a:rPr lang="en-US" dirty="0" err="1" smtClean="0"/>
              <a:t>google</a:t>
            </a:r>
            <a:endParaRPr lang="en-US" dirty="0" smtClean="0"/>
          </a:p>
          <a:p>
            <a:r>
              <a:rPr lang="en-US" dirty="0" err="1" smtClean="0"/>
              <a:t>meh</a:t>
            </a:r>
            <a:endParaRPr lang="en-US" dirty="0" smtClean="0"/>
          </a:p>
          <a:p>
            <a:r>
              <a:rPr lang="en-US" dirty="0" smtClean="0"/>
              <a:t>LOL</a:t>
            </a:r>
          </a:p>
          <a:p>
            <a:r>
              <a:rPr lang="en-US" dirty="0" err="1" smtClean="0"/>
              <a:t>phubbing</a:t>
            </a:r>
            <a:endParaRPr lang="en-US" dirty="0" smtClean="0"/>
          </a:p>
          <a:p>
            <a:r>
              <a:rPr lang="en-US" dirty="0" err="1" smtClean="0"/>
              <a:t>bae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1026" name="Picture 2" descr="ÐÐ°ÑÑÐ¸Ð½ÐºÐ¸ Ð¿Ð¾ Ð·Ð°Ð¿ÑÐ¾ÑÑ b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268760"/>
            <a:ext cx="4904656" cy="4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002060"/>
                </a:solidFill>
              </a:rPr>
              <a:t/>
            </a:r>
            <a:br>
              <a:rPr lang="en-US" sz="2700" b="1" dirty="0" smtClean="0">
                <a:solidFill>
                  <a:srgbClr val="002060"/>
                </a:solidFill>
              </a:rPr>
            </a:br>
            <a:r>
              <a:rPr lang="uk-UA" sz="2700" b="1" dirty="0" smtClean="0">
                <a:solidFill>
                  <a:srgbClr val="002060"/>
                </a:solidFill>
              </a:rPr>
              <a:t>Афіксальний словотвір  (</a:t>
            </a:r>
            <a:r>
              <a:rPr lang="uk-UA" sz="2700" b="1" dirty="0" err="1" smtClean="0">
                <a:solidFill>
                  <a:srgbClr val="002060"/>
                </a:solidFill>
              </a:rPr>
              <a:t>Derivation</a:t>
            </a:r>
            <a:r>
              <a:rPr lang="uk-UA" sz="2700" b="1" dirty="0" smtClean="0">
                <a:solidFill>
                  <a:srgbClr val="002060"/>
                </a:solidFill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un-predict-able</a:t>
            </a:r>
            <a:endParaRPr lang="ru-RU" b="1" dirty="0"/>
          </a:p>
        </p:txBody>
      </p:sp>
      <p:pic>
        <p:nvPicPr>
          <p:cNvPr id="27650" name="Picture 2" descr="ÐÐ°ÑÑÐ¸Ð½ÐºÐ¸ Ð¿Ð¾ Ð·Ð°Ð¿ÑÐ¾ÑÑ unpredic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45024"/>
            <a:ext cx="4820619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Словоскладання (</a:t>
            </a:r>
            <a:r>
              <a:rPr lang="uk-UA" sz="2400" b="1" dirty="0" err="1" smtClean="0">
                <a:solidFill>
                  <a:srgbClr val="002060"/>
                </a:solidFill>
              </a:rPr>
              <a:t>Compounding</a:t>
            </a:r>
            <a:r>
              <a:rPr lang="uk-UA" sz="2400" b="1" dirty="0" smtClean="0">
                <a:solidFill>
                  <a:srgbClr val="002060"/>
                </a:solidFill>
              </a:rPr>
              <a:t>)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loanword</a:t>
            </a:r>
            <a:endParaRPr lang="en-US" dirty="0" smtClean="0"/>
          </a:p>
          <a:p>
            <a:r>
              <a:rPr lang="uk-UA" dirty="0" err="1" smtClean="0"/>
              <a:t>blackboard</a:t>
            </a:r>
            <a:endParaRPr lang="en-US" dirty="0" smtClean="0"/>
          </a:p>
          <a:p>
            <a:r>
              <a:rPr lang="uk-UA" dirty="0" err="1" smtClean="0"/>
              <a:t>cheesecake</a:t>
            </a:r>
            <a:endParaRPr lang="en-US" dirty="0" smtClean="0"/>
          </a:p>
          <a:p>
            <a:r>
              <a:rPr lang="en-US" dirty="0" smtClean="0"/>
              <a:t>toothbrush</a:t>
            </a:r>
          </a:p>
          <a:p>
            <a:r>
              <a:rPr lang="en-US" dirty="0" smtClean="0"/>
              <a:t>daydream</a:t>
            </a:r>
          </a:p>
          <a:p>
            <a:r>
              <a:rPr lang="en-US" dirty="0" smtClean="0"/>
              <a:t>nevertheless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8674" name="Picture 2" descr="ÐÐ°ÑÑÐ¸Ð½ÐºÐ¸ Ð¿Ð¾ Ð·Ð°Ð¿ÑÐ¾ÑÑ daydre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916832"/>
            <a:ext cx="4548199" cy="2839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Редуплікація (</a:t>
            </a:r>
            <a:r>
              <a:rPr lang="uk-UA" sz="2400" b="1" dirty="0" err="1" smtClean="0">
                <a:solidFill>
                  <a:srgbClr val="002060"/>
                </a:solidFill>
              </a:rPr>
              <a:t>Reduplication</a:t>
            </a:r>
            <a:r>
              <a:rPr lang="uk-UA" sz="2400" b="1" dirty="0" smtClean="0">
                <a:solidFill>
                  <a:srgbClr val="002060"/>
                </a:solidFill>
              </a:rPr>
              <a:t>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n-US" dirty="0" smtClean="0"/>
              <a:t>fifty-fifty</a:t>
            </a:r>
          </a:p>
          <a:p>
            <a:r>
              <a:rPr lang="en-US" dirty="0" smtClean="0"/>
              <a:t>teeny-weeny</a:t>
            </a:r>
          </a:p>
          <a:p>
            <a:r>
              <a:rPr lang="en-US" dirty="0" smtClean="0"/>
              <a:t>hanky-panky</a:t>
            </a:r>
          </a:p>
          <a:p>
            <a:r>
              <a:rPr lang="en-US" dirty="0" smtClean="0"/>
              <a:t>helter-skelter</a:t>
            </a:r>
          </a:p>
          <a:p>
            <a:r>
              <a:rPr lang="en-US" dirty="0" err="1" smtClean="0"/>
              <a:t>choo-choo</a:t>
            </a:r>
            <a:endParaRPr lang="en-US" dirty="0" smtClean="0"/>
          </a:p>
          <a:p>
            <a:r>
              <a:rPr lang="en-US" dirty="0" smtClean="0"/>
              <a:t>tip-top</a:t>
            </a:r>
          </a:p>
          <a:p>
            <a:r>
              <a:rPr lang="en-US" dirty="0" smtClean="0"/>
              <a:t>sing-song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Зворотній словотвір (</a:t>
            </a:r>
            <a:r>
              <a:rPr lang="uk-UA" sz="2400" b="1" dirty="0" err="1" smtClean="0">
                <a:solidFill>
                  <a:srgbClr val="002060"/>
                </a:solidFill>
              </a:rPr>
              <a:t>Backformation</a:t>
            </a:r>
            <a:r>
              <a:rPr lang="uk-UA" sz="2400" b="1" dirty="0" smtClean="0">
                <a:solidFill>
                  <a:srgbClr val="002060"/>
                </a:solidFill>
              </a:rPr>
              <a:t>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to televise 	</a:t>
            </a:r>
            <a:r>
              <a:rPr lang="en-US" dirty="0" smtClean="0"/>
              <a:t>&lt; television</a:t>
            </a:r>
            <a:endParaRPr lang="ru-RU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burger 		</a:t>
            </a:r>
            <a:r>
              <a:rPr lang="en-US" dirty="0" smtClean="0"/>
              <a:t>&lt;</a:t>
            </a:r>
            <a:r>
              <a:rPr lang="uk-UA" dirty="0" smtClean="0"/>
              <a:t> </a:t>
            </a:r>
            <a:r>
              <a:rPr lang="en-US" dirty="0" smtClean="0"/>
              <a:t>hamburger</a:t>
            </a:r>
            <a:endParaRPr lang="ru-RU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to edit 		</a:t>
            </a:r>
            <a:r>
              <a:rPr lang="en-US" dirty="0" smtClean="0"/>
              <a:t>&lt; editor</a:t>
            </a:r>
            <a:endParaRPr lang="ru-RU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to babysit 	</a:t>
            </a:r>
            <a:r>
              <a:rPr lang="en-US" dirty="0" smtClean="0"/>
              <a:t>&lt; babysitter</a:t>
            </a:r>
            <a:endParaRPr lang="ru-RU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to vacuum-clean </a:t>
            </a:r>
            <a:r>
              <a:rPr lang="en-US" dirty="0" smtClean="0"/>
              <a:t>&lt; vacuum-cleaner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002060"/>
                </a:solidFill>
              </a:rPr>
              <a:t/>
            </a:r>
            <a:br>
              <a:rPr lang="en-US" sz="2700" b="1" dirty="0" smtClean="0">
                <a:solidFill>
                  <a:srgbClr val="002060"/>
                </a:solidFill>
              </a:rPr>
            </a:br>
            <a:r>
              <a:rPr lang="uk-UA" sz="2700" b="1" dirty="0" smtClean="0">
                <a:solidFill>
                  <a:srgbClr val="002060"/>
                </a:solidFill>
              </a:rPr>
              <a:t>Розширення значення (</a:t>
            </a:r>
            <a:r>
              <a:rPr lang="en-US" sz="2700" b="1" dirty="0" smtClean="0">
                <a:solidFill>
                  <a:srgbClr val="002060"/>
                </a:solidFill>
              </a:rPr>
              <a:t>M</a:t>
            </a:r>
            <a:r>
              <a:rPr lang="uk-UA" sz="2700" b="1" dirty="0" err="1" smtClean="0">
                <a:solidFill>
                  <a:srgbClr val="002060"/>
                </a:solidFill>
              </a:rPr>
              <a:t>eaning</a:t>
            </a:r>
            <a:r>
              <a:rPr lang="uk-UA" sz="2700" b="1" dirty="0" smtClean="0">
                <a:solidFill>
                  <a:srgbClr val="002060"/>
                </a:solidFill>
              </a:rPr>
              <a:t> </a:t>
            </a:r>
            <a:r>
              <a:rPr lang="uk-UA" sz="2700" b="1" dirty="0" err="1" smtClean="0">
                <a:solidFill>
                  <a:srgbClr val="002060"/>
                </a:solidFill>
              </a:rPr>
              <a:t>extension</a:t>
            </a:r>
            <a:r>
              <a:rPr lang="uk-UA" sz="2700" b="1" dirty="0" smtClean="0">
                <a:solidFill>
                  <a:srgbClr val="002060"/>
                </a:solidFill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en-US" dirty="0" smtClean="0"/>
              <a:t>holiday</a:t>
            </a:r>
          </a:p>
          <a:p>
            <a:r>
              <a:rPr lang="en-US" dirty="0" smtClean="0"/>
              <a:t>hot</a:t>
            </a:r>
          </a:p>
          <a:p>
            <a:r>
              <a:rPr lang="en-US" dirty="0" smtClean="0"/>
              <a:t>to fly</a:t>
            </a:r>
            <a:endParaRPr lang="ru-RU" dirty="0"/>
          </a:p>
        </p:txBody>
      </p:sp>
      <p:pic>
        <p:nvPicPr>
          <p:cNvPr id="29698" name="Picture 2" descr="ÐÐ°ÑÑÐ¸Ð½ÐºÐ¸ Ð¿Ð¾ Ð·Ð°Ð¿ÑÐ¾ÑÑ holy d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25" y="1700808"/>
            <a:ext cx="4989951" cy="4890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sz="2400" dirty="0" smtClean="0">
                <a:solidFill>
                  <a:srgbClr val="002060"/>
                </a:solidFill>
              </a:rPr>
              <a:t>Dictionary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ÐÐ°ÑÑÐ¸Ð½ÐºÐ¸ Ð¿Ð¾ Ð·Ð°Ð¿ÑÐ¾ÑÑ diction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5934" y="1484784"/>
            <a:ext cx="5616622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002060"/>
                </a:solidFill>
              </a:rPr>
              <a:t/>
            </a:r>
            <a:br>
              <a:rPr lang="en-US" sz="2700" b="1" dirty="0" smtClean="0">
                <a:solidFill>
                  <a:srgbClr val="002060"/>
                </a:solidFill>
              </a:rPr>
            </a:br>
            <a:r>
              <a:rPr lang="uk-UA" sz="2700" b="1" dirty="0" smtClean="0">
                <a:solidFill>
                  <a:srgbClr val="002060"/>
                </a:solidFill>
              </a:rPr>
              <a:t>Звуження значення (</a:t>
            </a:r>
            <a:r>
              <a:rPr lang="en-US" sz="2700" b="1" dirty="0" smtClean="0">
                <a:solidFill>
                  <a:srgbClr val="002060"/>
                </a:solidFill>
              </a:rPr>
              <a:t>M</a:t>
            </a:r>
            <a:r>
              <a:rPr lang="uk-UA" sz="2700" b="1" dirty="0" err="1" smtClean="0">
                <a:solidFill>
                  <a:srgbClr val="002060"/>
                </a:solidFill>
              </a:rPr>
              <a:t>eaning</a:t>
            </a:r>
            <a:r>
              <a:rPr lang="uk-UA" sz="2700" b="1" dirty="0" smtClean="0">
                <a:solidFill>
                  <a:srgbClr val="002060"/>
                </a:solidFill>
              </a:rPr>
              <a:t> </a:t>
            </a:r>
            <a:r>
              <a:rPr lang="en-US" sz="2700" b="1" dirty="0" smtClean="0">
                <a:solidFill>
                  <a:srgbClr val="002060"/>
                </a:solidFill>
              </a:rPr>
              <a:t>narrowing</a:t>
            </a:r>
            <a:r>
              <a:rPr lang="uk-UA" sz="2700" b="1" dirty="0" smtClean="0">
                <a:solidFill>
                  <a:srgbClr val="002060"/>
                </a:solidFill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meat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girl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corn</a:t>
            </a:r>
          </a:p>
          <a:p>
            <a:r>
              <a:rPr lang="en-US" smtClean="0">
                <a:solidFill>
                  <a:srgbClr val="002060"/>
                </a:solidFill>
              </a:rPr>
              <a:t>fare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deer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Сталі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вирази</a:t>
            </a:r>
            <a:r>
              <a:rPr lang="en-US" sz="2400" b="1" dirty="0" smtClean="0">
                <a:solidFill>
                  <a:srgbClr val="002060"/>
                </a:solidFill>
              </a:rPr>
              <a:t> (</a:t>
            </a:r>
            <a:r>
              <a:rPr lang="uk-UA" sz="2400" b="1" dirty="0" smtClean="0">
                <a:solidFill>
                  <a:srgbClr val="002060"/>
                </a:solidFill>
              </a:rPr>
              <a:t>ідіоми)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to kick the bucket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to give </a:t>
            </a:r>
            <a:r>
              <a:rPr lang="en-US" dirty="0" err="1" smtClean="0">
                <a:solidFill>
                  <a:srgbClr val="002060"/>
                </a:solidFill>
              </a:rPr>
              <a:t>smb</a:t>
            </a:r>
            <a:r>
              <a:rPr lang="en-US" dirty="0" smtClean="0">
                <a:solidFill>
                  <a:srgbClr val="002060"/>
                </a:solidFill>
              </a:rPr>
              <a:t>. a piece of your mind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hold your horses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don’t look a gift horse in the mouth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get off your high horse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I’ll eat my hat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33794" name="Picture 2" descr="ÐÐ°ÑÑÐ¸Ð½ÐºÐ¸ Ð¿Ð¾ Ð·Ð°Ð¿ÑÐ¾ÑÑ I'll eat my h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149080"/>
            <a:ext cx="2724150" cy="133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Сталі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вирази</a:t>
            </a:r>
            <a:r>
              <a:rPr lang="en-US" sz="2400" b="1" dirty="0" smtClean="0">
                <a:solidFill>
                  <a:srgbClr val="002060"/>
                </a:solidFill>
              </a:rPr>
              <a:t> (</a:t>
            </a:r>
            <a:r>
              <a:rPr lang="uk-UA" sz="2400" b="1" dirty="0" smtClean="0">
                <a:solidFill>
                  <a:srgbClr val="002060"/>
                </a:solidFill>
              </a:rPr>
              <a:t>ідіоми)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red tape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once in a blue moon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uk-UA" dirty="0" smtClean="0">
                <a:solidFill>
                  <a:srgbClr val="002060"/>
                </a:solidFill>
              </a:rPr>
              <a:t>байдики бити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2770" name="Picture 2" descr="ÐÐ°ÑÑÐ¸Ð½ÐºÐ¸ Ð¿Ð¾ Ð·Ð°Ð¿ÑÐ¾ÑÑ red ta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24744"/>
            <a:ext cx="3554547" cy="3096344"/>
          </a:xfrm>
          <a:prstGeom prst="rect">
            <a:avLst/>
          </a:prstGeom>
          <a:noFill/>
        </p:spPr>
      </p:pic>
      <p:pic>
        <p:nvPicPr>
          <p:cNvPr id="32772" name="Picture 4" descr="ÐÐ°ÑÑÐ¸Ð½ÐºÐ¸ Ð¿Ð¾ Ð·Ð°Ð¿ÑÐ¾ÑÑ ques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1560" y="3140968"/>
            <a:ext cx="3333704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Сталі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вирази</a:t>
            </a:r>
            <a:r>
              <a:rPr lang="en-US" sz="2400" b="1" dirty="0" smtClean="0">
                <a:solidFill>
                  <a:srgbClr val="002060"/>
                </a:solidFill>
              </a:rPr>
              <a:t> (</a:t>
            </a:r>
            <a:r>
              <a:rPr lang="uk-UA" sz="2400" b="1" dirty="0" smtClean="0">
                <a:solidFill>
                  <a:srgbClr val="002060"/>
                </a:solidFill>
              </a:rPr>
              <a:t>ідіоми)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don’t look a gift horse in the mouth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get off your high horse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I’ll eat my hat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get it off your chest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5842" name="Picture 2" descr="ÐÐ°ÑÑÐ¸Ð½ÐºÐ¸ Ð¿Ð¾ Ð·Ð°Ð¿ÑÐ¾ÑÑ get off your high hor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780928"/>
            <a:ext cx="2574454" cy="2574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Сполучуваність слів (</a:t>
            </a:r>
            <a:r>
              <a:rPr lang="en-US" sz="2400" dirty="0" smtClean="0">
                <a:solidFill>
                  <a:srgbClr val="002060"/>
                </a:solidFill>
              </a:rPr>
              <a:t>collocation)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coffee        </a:t>
            </a:r>
            <a:r>
              <a:rPr lang="uk-UA" dirty="0" smtClean="0"/>
              <a:t> </a:t>
            </a:r>
            <a:r>
              <a:rPr lang="uk-UA" dirty="0" err="1" smtClean="0"/>
              <a:t>strong</a:t>
            </a:r>
            <a:r>
              <a:rPr lang="uk-UA" dirty="0" smtClean="0"/>
              <a:t>, </a:t>
            </a:r>
            <a:r>
              <a:rPr lang="en-US" dirty="0" smtClean="0"/>
              <a:t>weak, </a:t>
            </a:r>
            <a:r>
              <a:rPr lang="uk-UA" dirty="0" err="1" smtClean="0"/>
              <a:t>sweet</a:t>
            </a:r>
            <a:r>
              <a:rPr lang="uk-UA" dirty="0" smtClean="0"/>
              <a:t>, </a:t>
            </a:r>
            <a:r>
              <a:rPr lang="uk-UA" dirty="0" err="1" smtClean="0"/>
              <a:t>hot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coffee                  </a:t>
            </a:r>
            <a:r>
              <a:rPr lang="uk-UA" dirty="0" err="1" smtClean="0"/>
              <a:t>hard</a:t>
            </a:r>
            <a:r>
              <a:rPr lang="uk-UA" dirty="0" smtClean="0"/>
              <a:t>, </a:t>
            </a:r>
            <a:r>
              <a:rPr lang="uk-UA" dirty="0" err="1" smtClean="0"/>
              <a:t>heavy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liquor                       hard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ÐÐ°ÑÑÐ¸Ð½ÐºÐ¸ Ð¿Ð¾ Ð·Ð°Ð¿ÑÐ¾ÑÑ Oxford Dictionary of Collocation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620688"/>
            <a:ext cx="201993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ÐÐ°ÑÑÐ¸Ð½ÐºÐ¸ Ð¿Ð¾ Ð·Ð°Ð¿ÑÐ¾ÑÑ he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768085" cy="432048"/>
          </a:xfrm>
          <a:prstGeom prst="rect">
            <a:avLst/>
          </a:prstGeom>
          <a:noFill/>
        </p:spPr>
      </p:pic>
      <p:pic>
        <p:nvPicPr>
          <p:cNvPr id="36868" name="Picture 4" descr="ÐÐ°ÑÑÐ¸Ð½ÐºÐ¸ Ð¿Ð¾ Ð·Ð°Ð¿ÑÐ¾ÑÑ 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907704" y="3140968"/>
            <a:ext cx="867420" cy="868088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he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437112"/>
            <a:ext cx="768085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policeman</a:t>
            </a:r>
            <a:endParaRPr lang="en-US" dirty="0" smtClean="0"/>
          </a:p>
          <a:p>
            <a:r>
              <a:rPr lang="uk-UA" dirty="0" err="1" smtClean="0"/>
              <a:t>cop</a:t>
            </a:r>
            <a:endParaRPr lang="en-US" dirty="0" smtClean="0"/>
          </a:p>
          <a:p>
            <a:r>
              <a:rPr lang="uk-UA" dirty="0" err="1" smtClean="0"/>
              <a:t>bobby</a:t>
            </a:r>
            <a:endParaRPr lang="en-US" dirty="0" smtClean="0"/>
          </a:p>
          <a:p>
            <a:r>
              <a:rPr lang="en-US" dirty="0" smtClean="0"/>
              <a:t>fuzz</a:t>
            </a:r>
          </a:p>
          <a:p>
            <a:r>
              <a:rPr lang="en-US" dirty="0" smtClean="0"/>
              <a:t>pig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7890" name="Picture 2" descr="ÐÐ°ÑÑÐ¸Ð½ÐºÐ¸ Ð¿Ð¾ Ð·Ð°Ð¿ÑÐ¾ÑÑ fuz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772816"/>
            <a:ext cx="3257550" cy="3476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uk-UA" sz="2700" dirty="0" smtClean="0">
                <a:solidFill>
                  <a:srgbClr val="002060"/>
                </a:solidFill>
              </a:rPr>
              <a:t>Табу</a:t>
            </a:r>
            <a:r>
              <a:rPr lang="uk-UA" sz="2400" dirty="0" smtClean="0">
                <a:solidFill>
                  <a:srgbClr val="002060"/>
                </a:solidFill>
              </a:rPr>
              <a:t/>
            </a:r>
            <a:br>
              <a:rPr lang="uk-UA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4" name="Picture 2" descr="ÐÐ°ÑÑÐ¸Ð½ÐºÐ¸ Ð¿Ð¾ Ð·Ð°Ð¿ÑÐ¾ÑÑ four-letter taboo wor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628800"/>
            <a:ext cx="3708129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uk-UA" sz="2400" dirty="0" smtClean="0">
                <a:solidFill>
                  <a:srgbClr val="002060"/>
                </a:solidFill>
              </a:rPr>
              <a:t>Евфемізми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to die - to pass away, go to sleep, leave for the better world</a:t>
            </a:r>
            <a:endParaRPr lang="ru-RU" dirty="0" smtClean="0"/>
          </a:p>
          <a:p>
            <a:r>
              <a:rPr lang="en-US" dirty="0" smtClean="0"/>
              <a:t>toilet - bathroom, washroom</a:t>
            </a:r>
            <a:endParaRPr lang="ru-RU" dirty="0" smtClean="0"/>
          </a:p>
          <a:p>
            <a:r>
              <a:rPr lang="en-US" dirty="0" smtClean="0"/>
              <a:t>prostitute -  girl, working girl, woman of the street</a:t>
            </a:r>
            <a:endParaRPr lang="ru-RU" dirty="0" smtClean="0"/>
          </a:p>
          <a:p>
            <a:r>
              <a:rPr lang="en-US" dirty="0" smtClean="0"/>
              <a:t>undertaker – funeral director</a:t>
            </a:r>
            <a:endParaRPr lang="ru-RU" dirty="0" smtClean="0"/>
          </a:p>
          <a:p>
            <a:r>
              <a:rPr lang="en-US" dirty="0" smtClean="0"/>
              <a:t>bribe – motivation</a:t>
            </a:r>
            <a:endParaRPr lang="ru-RU" dirty="0" smtClean="0"/>
          </a:p>
          <a:p>
            <a:r>
              <a:rPr lang="en-US" dirty="0" smtClean="0"/>
              <a:t>to sack – to make redundant</a:t>
            </a:r>
            <a:endParaRPr lang="ru-RU" dirty="0" smtClean="0"/>
          </a:p>
          <a:p>
            <a:r>
              <a:rPr lang="en-US" dirty="0" smtClean="0"/>
              <a:t>war – conflict</a:t>
            </a:r>
            <a:endParaRPr lang="ru-RU" dirty="0" smtClean="0"/>
          </a:p>
          <a:p>
            <a:r>
              <a:rPr lang="en-US" dirty="0" smtClean="0"/>
              <a:t>torture – enhanced interrogation</a:t>
            </a:r>
            <a:endParaRPr lang="ru-RU" dirty="0" smtClean="0"/>
          </a:p>
          <a:p>
            <a:r>
              <a:rPr lang="en-US" dirty="0" smtClean="0"/>
              <a:t>prison – correctional facility</a:t>
            </a:r>
            <a:endParaRPr lang="ru-RU" dirty="0" smtClean="0"/>
          </a:p>
          <a:p>
            <a:r>
              <a:rPr lang="en-US" dirty="0" smtClean="0"/>
              <a:t>invalid – differently-</a:t>
            </a:r>
            <a:r>
              <a:rPr lang="en-US" dirty="0" err="1" smtClean="0"/>
              <a:t>abled</a:t>
            </a:r>
            <a:endParaRPr lang="ru-RU" dirty="0" smtClean="0"/>
          </a:p>
          <a:p>
            <a:r>
              <a:rPr lang="en-US" dirty="0" smtClean="0"/>
              <a:t>dead – negative patient</a:t>
            </a:r>
            <a:endParaRPr lang="ru-RU" dirty="0" smtClean="0"/>
          </a:p>
          <a:p>
            <a:r>
              <a:rPr lang="en-US" dirty="0" smtClean="0"/>
              <a:t>abortion – pregnancy termination</a:t>
            </a:r>
            <a:endParaRPr lang="ru-RU" dirty="0" smtClean="0"/>
          </a:p>
          <a:p>
            <a:r>
              <a:rPr lang="en-US" dirty="0" smtClean="0"/>
              <a:t>homeless – on the streets</a:t>
            </a:r>
            <a:endParaRPr lang="ru-RU" dirty="0" smtClean="0"/>
          </a:p>
          <a:p>
            <a:r>
              <a:rPr lang="en-US" dirty="0" smtClean="0"/>
              <a:t>pornography – adult entertainment</a:t>
            </a:r>
            <a:endParaRPr lang="ru-RU" dirty="0" smtClean="0"/>
          </a:p>
          <a:p>
            <a:r>
              <a:rPr lang="en-US" dirty="0" smtClean="0"/>
              <a:t>unemployed – between jobs</a:t>
            </a:r>
            <a:endParaRPr lang="ru-RU" dirty="0" smtClean="0"/>
          </a:p>
          <a:p>
            <a:r>
              <a:rPr lang="en-US" dirty="0" smtClean="0"/>
              <a:t>to have sex – to sleep together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sz="2400" dirty="0" smtClean="0">
                <a:solidFill>
                  <a:srgbClr val="002060"/>
                </a:solidFill>
              </a:rPr>
              <a:t>Lexicon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ÐÐ°ÑÑÐ¸Ð½ÐºÐ¸ Ð¿Ð¾ Ð·Ð°Ð¿ÑÐ¾ÑÑ mental lex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44824"/>
            <a:ext cx="5076825" cy="3924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Що входить до лексикону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кореневі морфеми</a:t>
            </a:r>
          </a:p>
          <a:p>
            <a:r>
              <a:rPr lang="uk-UA" dirty="0" smtClean="0"/>
              <a:t>похідні основи</a:t>
            </a:r>
          </a:p>
          <a:p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язані</a:t>
            </a:r>
            <a:r>
              <a:rPr lang="uk-UA" dirty="0" smtClean="0"/>
              <a:t> морфеми (флексії, дериваційні афікси, </a:t>
            </a:r>
            <a:r>
              <a:rPr lang="uk-UA" dirty="0" err="1" smtClean="0"/>
              <a:t>клітики</a:t>
            </a:r>
            <a:r>
              <a:rPr lang="uk-UA" dirty="0" smtClean="0"/>
              <a:t>)</a:t>
            </a:r>
          </a:p>
          <a:p>
            <a:r>
              <a:rPr lang="uk-UA" dirty="0" smtClean="0"/>
              <a:t>нерегулярні флективні форми</a:t>
            </a:r>
          </a:p>
          <a:p>
            <a:r>
              <a:rPr lang="uk-UA" dirty="0" smtClean="0"/>
              <a:t>морфологічно складні слова</a:t>
            </a:r>
          </a:p>
          <a:p>
            <a:r>
              <a:rPr lang="uk-UA" dirty="0" smtClean="0"/>
              <a:t>ідіоми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Способи творення нових слів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 descr="ÐÐ°ÑÑÐ¸Ð½ÐºÐ¸ Ð¿Ð¾ Ð·Ð°Ð¿ÑÐ¾ÑÑ quark partic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76872"/>
            <a:ext cx="5119236" cy="2252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656541" cy="486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/>
            </a:r>
            <a:br>
              <a:rPr lang="uk-UA" sz="2400" b="1" dirty="0" smtClean="0">
                <a:solidFill>
                  <a:srgbClr val="002060"/>
                </a:solidFill>
              </a:rPr>
            </a:br>
            <a:r>
              <a:rPr lang="uk-UA" sz="2400" b="1" dirty="0" smtClean="0">
                <a:solidFill>
                  <a:srgbClr val="002060"/>
                </a:solidFill>
              </a:rPr>
              <a:t>Скорочення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(</a:t>
            </a:r>
            <a:r>
              <a:rPr lang="en-US" sz="2400" b="1" dirty="0">
                <a:solidFill>
                  <a:srgbClr val="002060"/>
                </a:solidFill>
              </a:rPr>
              <a:t>Clipping</a:t>
            </a:r>
            <a:r>
              <a:rPr lang="ru-RU" sz="2400" b="1" dirty="0">
                <a:solidFill>
                  <a:srgbClr val="002060"/>
                </a:solidFill>
              </a:rPr>
              <a:t>)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pub</a:t>
            </a:r>
            <a:r>
              <a:rPr lang="en-US" dirty="0"/>
              <a:t> </a:t>
            </a:r>
            <a:r>
              <a:rPr lang="uk-UA" dirty="0" smtClean="0"/>
              <a:t>	</a:t>
            </a:r>
            <a:r>
              <a:rPr lang="en-US" dirty="0" smtClean="0"/>
              <a:t>&lt; </a:t>
            </a:r>
            <a:r>
              <a:rPr lang="en-US" dirty="0"/>
              <a:t>public </a:t>
            </a:r>
            <a:r>
              <a:rPr lang="en-US" dirty="0" smtClean="0"/>
              <a:t>house</a:t>
            </a:r>
            <a:endParaRPr lang="uk-UA" dirty="0" smtClean="0"/>
          </a:p>
          <a:p>
            <a:pPr>
              <a:buNone/>
            </a:pPr>
            <a:r>
              <a:rPr lang="uk-UA" b="1" dirty="0" err="1" smtClean="0">
                <a:solidFill>
                  <a:srgbClr val="FF0000"/>
                </a:solidFill>
              </a:rPr>
              <a:t>fan</a:t>
            </a:r>
            <a:r>
              <a:rPr lang="uk-UA" dirty="0" smtClean="0"/>
              <a:t> 	&lt; </a:t>
            </a:r>
            <a:r>
              <a:rPr lang="uk-UA" dirty="0" err="1" smtClean="0"/>
              <a:t>fanatic</a:t>
            </a:r>
            <a:endParaRPr lang="uk-UA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fax</a:t>
            </a:r>
            <a:r>
              <a:rPr lang="en-US" dirty="0" smtClean="0"/>
              <a:t> </a:t>
            </a:r>
            <a:r>
              <a:rPr lang="uk-UA" dirty="0" smtClean="0"/>
              <a:t>	</a:t>
            </a:r>
            <a:r>
              <a:rPr lang="en-US" dirty="0" smtClean="0"/>
              <a:t>&lt; facsimile</a:t>
            </a:r>
            <a:endParaRPr lang="uk-UA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ad</a:t>
            </a:r>
            <a:r>
              <a:rPr lang="en-US" dirty="0" smtClean="0"/>
              <a:t> </a:t>
            </a:r>
            <a:r>
              <a:rPr lang="uk-UA" dirty="0" smtClean="0"/>
              <a:t>	</a:t>
            </a:r>
            <a:r>
              <a:rPr lang="en-US" dirty="0" smtClean="0"/>
              <a:t>&lt; advertisement</a:t>
            </a:r>
            <a:endParaRPr lang="uk-UA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flu</a:t>
            </a:r>
            <a:r>
              <a:rPr lang="en-US" dirty="0" smtClean="0"/>
              <a:t> </a:t>
            </a:r>
            <a:r>
              <a:rPr lang="uk-UA" dirty="0" smtClean="0"/>
              <a:t>	</a:t>
            </a:r>
            <a:r>
              <a:rPr lang="en-US" dirty="0" smtClean="0"/>
              <a:t>&lt; influenza</a:t>
            </a:r>
            <a:endParaRPr lang="uk-UA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Rob</a:t>
            </a:r>
            <a:r>
              <a:rPr lang="en-US" dirty="0" smtClean="0"/>
              <a:t> </a:t>
            </a:r>
            <a:r>
              <a:rPr lang="uk-UA" dirty="0" smtClean="0"/>
              <a:t>	</a:t>
            </a:r>
            <a:r>
              <a:rPr lang="en-US" dirty="0" smtClean="0"/>
              <a:t>&lt; Robert</a:t>
            </a:r>
            <a:endParaRPr lang="uk-UA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Sue</a:t>
            </a:r>
            <a:r>
              <a:rPr lang="en-US" dirty="0" smtClean="0"/>
              <a:t> </a:t>
            </a:r>
            <a:r>
              <a:rPr lang="uk-UA" dirty="0" smtClean="0"/>
              <a:t>	</a:t>
            </a:r>
            <a:r>
              <a:rPr lang="en-US" dirty="0" smtClean="0"/>
              <a:t>&lt; </a:t>
            </a:r>
            <a:r>
              <a:rPr lang="en-US" dirty="0"/>
              <a:t>Susan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/>
            </a:r>
            <a:br>
              <a:rPr lang="uk-UA" sz="2400" b="1" dirty="0" smtClean="0">
                <a:solidFill>
                  <a:srgbClr val="002060"/>
                </a:solidFill>
              </a:rPr>
            </a:br>
            <a:r>
              <a:rPr lang="uk-UA" sz="2700" b="1" dirty="0">
                <a:solidFill>
                  <a:srgbClr val="002060"/>
                </a:solidFill>
              </a:rPr>
              <a:t>Абревіація (</a:t>
            </a:r>
            <a:r>
              <a:rPr lang="en-US" sz="2700" b="1" dirty="0" err="1">
                <a:solidFill>
                  <a:srgbClr val="002060"/>
                </a:solidFill>
              </a:rPr>
              <a:t>Acronyming</a:t>
            </a:r>
            <a:r>
              <a:rPr lang="uk-UA" sz="2700" b="1" dirty="0">
                <a:solidFill>
                  <a:srgbClr val="002060"/>
                </a:solidFill>
              </a:rPr>
              <a:t>)</a:t>
            </a:r>
            <a:r>
              <a:rPr lang="ru-RU" sz="2700" dirty="0">
                <a:solidFill>
                  <a:srgbClr val="002060"/>
                </a:solidFill>
              </a:rPr>
              <a:t/>
            </a:r>
            <a:br>
              <a:rPr lang="ru-RU" sz="2700" dirty="0">
                <a:solidFill>
                  <a:srgbClr val="002060"/>
                </a:solidFill>
              </a:rPr>
            </a:br>
            <a:endParaRPr lang="ru-RU" sz="27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RAM</a:t>
            </a:r>
            <a:r>
              <a:rPr lang="en-US" dirty="0"/>
              <a:t> = random access memory</a:t>
            </a:r>
            <a:endParaRPr lang="ru-RU" dirty="0"/>
          </a:p>
          <a:p>
            <a:r>
              <a:rPr lang="en-US" b="1" dirty="0">
                <a:solidFill>
                  <a:srgbClr val="FF0000"/>
                </a:solidFill>
              </a:rPr>
              <a:t>ROM</a:t>
            </a:r>
            <a:r>
              <a:rPr lang="en-US" dirty="0"/>
              <a:t> = read only memory</a:t>
            </a:r>
            <a:endParaRPr lang="ru-RU" dirty="0"/>
          </a:p>
          <a:p>
            <a:r>
              <a:rPr lang="en-US" b="1" dirty="0">
                <a:solidFill>
                  <a:srgbClr val="FF0000"/>
                </a:solidFill>
              </a:rPr>
              <a:t>NASA</a:t>
            </a:r>
            <a:r>
              <a:rPr lang="en-US" dirty="0"/>
              <a:t> = National Aeronautics and Space Administration</a:t>
            </a:r>
            <a:endParaRPr lang="ru-RU" dirty="0"/>
          </a:p>
          <a:p>
            <a:r>
              <a:rPr lang="en-US" b="1" dirty="0">
                <a:solidFill>
                  <a:srgbClr val="FF0000"/>
                </a:solidFill>
              </a:rPr>
              <a:t>UNESCO</a:t>
            </a:r>
            <a:r>
              <a:rPr lang="en-US" dirty="0"/>
              <a:t> = United Nations Educational, Scientific and Cultural Organization</a:t>
            </a:r>
            <a:endParaRPr lang="ru-RU" dirty="0"/>
          </a:p>
          <a:p>
            <a:r>
              <a:rPr lang="en-US" b="1" dirty="0">
                <a:solidFill>
                  <a:srgbClr val="FF0000"/>
                </a:solidFill>
              </a:rPr>
              <a:t>AIDS</a:t>
            </a:r>
            <a:r>
              <a:rPr lang="en-US" dirty="0"/>
              <a:t> = Acquired Immune-Deficiency Syndrome</a:t>
            </a:r>
            <a:endParaRPr lang="ru-RU" dirty="0"/>
          </a:p>
          <a:p>
            <a:r>
              <a:rPr lang="en-US" b="1" dirty="0">
                <a:solidFill>
                  <a:srgbClr val="FF0000"/>
                </a:solidFill>
              </a:rPr>
              <a:t>laser</a:t>
            </a:r>
            <a:r>
              <a:rPr lang="en-US" dirty="0"/>
              <a:t> = light amplification by stimulated emission of radiation</a:t>
            </a:r>
            <a:endParaRPr lang="ru-RU" dirty="0"/>
          </a:p>
          <a:p>
            <a:r>
              <a:rPr lang="en-US" b="1" dirty="0">
                <a:solidFill>
                  <a:srgbClr val="FF0000"/>
                </a:solidFill>
              </a:rPr>
              <a:t>scuba</a:t>
            </a:r>
            <a:r>
              <a:rPr lang="en-US" dirty="0"/>
              <a:t> = self-contained underwater breathing apparatus</a:t>
            </a:r>
            <a:endParaRPr lang="ru-RU" dirty="0"/>
          </a:p>
          <a:p>
            <a:r>
              <a:rPr lang="en-US" b="1" dirty="0">
                <a:solidFill>
                  <a:srgbClr val="FF0000"/>
                </a:solidFill>
              </a:rPr>
              <a:t>radar</a:t>
            </a:r>
            <a:r>
              <a:rPr lang="en-US" dirty="0"/>
              <a:t> = radio detecting and ranging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/>
            </a:r>
            <a:br>
              <a:rPr lang="uk-UA" sz="2400" b="1" dirty="0" smtClean="0">
                <a:solidFill>
                  <a:srgbClr val="002060"/>
                </a:solidFill>
              </a:rPr>
            </a:br>
            <a:r>
              <a:rPr lang="uk-UA" sz="2700" b="1" dirty="0">
                <a:solidFill>
                  <a:srgbClr val="002060"/>
                </a:solidFill>
              </a:rPr>
              <a:t>Абревіація (</a:t>
            </a:r>
            <a:r>
              <a:rPr lang="en-US" sz="2700" b="1" dirty="0" err="1">
                <a:solidFill>
                  <a:srgbClr val="002060"/>
                </a:solidFill>
              </a:rPr>
              <a:t>Acronyming</a:t>
            </a:r>
            <a:r>
              <a:rPr lang="uk-UA" sz="2700" b="1" dirty="0">
                <a:solidFill>
                  <a:srgbClr val="002060"/>
                </a:solidFill>
              </a:rPr>
              <a:t>)</a:t>
            </a:r>
            <a:r>
              <a:rPr lang="ru-RU" sz="2700" dirty="0">
                <a:solidFill>
                  <a:srgbClr val="002060"/>
                </a:solidFill>
              </a:rPr>
              <a:t/>
            </a:r>
            <a:br>
              <a:rPr lang="ru-RU" sz="2700" dirty="0">
                <a:solidFill>
                  <a:srgbClr val="002060"/>
                </a:solidFill>
              </a:rPr>
            </a:br>
            <a:endParaRPr lang="ru-RU" sz="27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9458" name="Picture 2" descr="SNAFU - T-Shi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24744"/>
            <a:ext cx="4921027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400</Words>
  <Application>Microsoft Office PowerPoint</Application>
  <PresentationFormat>Екран (4:3)</PresentationFormat>
  <Paragraphs>145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28" baseType="lpstr">
      <vt:lpstr>Тема Office</vt:lpstr>
      <vt:lpstr>Лексичний фонд мови</vt:lpstr>
      <vt:lpstr>Dictionary</vt:lpstr>
      <vt:lpstr>Lexicon</vt:lpstr>
      <vt:lpstr>Що входить до лексикону</vt:lpstr>
      <vt:lpstr>Способи творення нових слів</vt:lpstr>
      <vt:lpstr>Слайд 6</vt:lpstr>
      <vt:lpstr> Скорочення (Clipping) </vt:lpstr>
      <vt:lpstr> Абревіація (Acronyming) </vt:lpstr>
      <vt:lpstr> Абревіація (Acronyming) </vt:lpstr>
      <vt:lpstr> Абревіація (Acronyming) </vt:lpstr>
      <vt:lpstr> Абревіація (Acronyming) </vt:lpstr>
      <vt:lpstr> Телескопія (Blending) </vt:lpstr>
      <vt:lpstr> Запозичення (Borrowing) </vt:lpstr>
      <vt:lpstr>  Новотворення (coinage) </vt:lpstr>
      <vt:lpstr> Афіксальний словотвір  (Derivation) </vt:lpstr>
      <vt:lpstr>Словоскладання (Compounding) </vt:lpstr>
      <vt:lpstr>Редуплікація (Reduplication)</vt:lpstr>
      <vt:lpstr>Зворотній словотвір (Backformation)</vt:lpstr>
      <vt:lpstr> Розширення значення (Meaning extension) </vt:lpstr>
      <vt:lpstr> Звуження значення (Meaning narrowing) </vt:lpstr>
      <vt:lpstr>Сталі вирази (ідіоми) </vt:lpstr>
      <vt:lpstr>Сталі вирази (ідіоми) </vt:lpstr>
      <vt:lpstr>Сталі вирази (ідіоми) </vt:lpstr>
      <vt:lpstr>Сполучуваність слів (collocation)</vt:lpstr>
      <vt:lpstr>Слайд 25</vt:lpstr>
      <vt:lpstr>Табу </vt:lpstr>
      <vt:lpstr>Евфемізми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</dc:creator>
  <cp:lastModifiedBy>Пользователь Windows</cp:lastModifiedBy>
  <cp:revision>17</cp:revision>
  <dcterms:created xsi:type="dcterms:W3CDTF">2018-09-29T11:42:47Z</dcterms:created>
  <dcterms:modified xsi:type="dcterms:W3CDTF">2019-09-26T09:28:32Z</dcterms:modified>
</cp:coreProperties>
</file>