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10/4/19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97D0BA7-4AE2-4176-B50E-DB7F2634AE6A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Seventh Outline LevelОбразец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10/4/19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4D8E36C-822A-4062-9614-692149F3A304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>
                <a:solidFill>
                  <a:srgbClr val="002060"/>
                </a:solidFill>
                <a:latin typeface="Calibri"/>
              </a:rPr>
              <a:t>Синтаксис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0000"/>
                </a:solidFill>
                <a:latin typeface="Calibri"/>
              </a:rPr>
              <a:t>Лекція 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561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Ієрархічна структура речень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C00000"/>
                </a:solidFill>
                <a:latin typeface="Calibri"/>
              </a:rPr>
              <a:t>The policeman </a:t>
            </a:r>
            <a:r>
              <a:rPr lang="ru-RU" sz="3200" i="1">
                <a:solidFill>
                  <a:srgbClr val="00B050"/>
                </a:solidFill>
                <a:latin typeface="Calibri"/>
              </a:rPr>
              <a:t>shot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 i="1">
                <a:solidFill>
                  <a:srgbClr val="0070C0"/>
                </a:solidFill>
                <a:latin typeface="Calibri"/>
              </a:rPr>
              <a:t>the man with a rifle</a:t>
            </a:r>
            <a:r>
              <a:rPr lang="ru-RU" sz="3200">
                <a:solidFill>
                  <a:srgbClr val="0070C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C00000"/>
                </a:solidFill>
                <a:latin typeface="Calibri"/>
              </a:rPr>
              <a:t>The policeman </a:t>
            </a:r>
            <a:r>
              <a:rPr lang="ru-RU" sz="3200" i="1">
                <a:solidFill>
                  <a:srgbClr val="00B050"/>
                </a:solidFill>
                <a:latin typeface="Calibri"/>
              </a:rPr>
              <a:t>shot</a:t>
            </a:r>
            <a:r>
              <a:rPr lang="ru-RU" sz="3200" i="1">
                <a:solidFill>
                  <a:srgbClr val="C00000"/>
                </a:solidFill>
                <a:latin typeface="Calibri"/>
              </a:rPr>
              <a:t> </a:t>
            </a:r>
            <a:r>
              <a:rPr lang="ru-RU" sz="3200" i="1">
                <a:solidFill>
                  <a:srgbClr val="0070C0"/>
                </a:solidFill>
                <a:latin typeface="Calibri"/>
              </a:rPr>
              <a:t>the man </a:t>
            </a:r>
            <a:r>
              <a:rPr lang="ru-RU" sz="3200" i="1">
                <a:solidFill>
                  <a:srgbClr val="7030A0"/>
                </a:solidFill>
                <a:latin typeface="Calibri"/>
              </a:rPr>
              <a:t>with a rifle</a:t>
            </a:r>
            <a:r>
              <a:rPr lang="ru-RU" sz="3200">
                <a:solidFill>
                  <a:srgbClr val="7030A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Синтаксичні одиниці</a:t>
            </a:r>
            <a:endParaRPr/>
          </a:p>
        </p:txBody>
      </p:sp>
      <p:graphicFrame>
        <p:nvGraphicFramePr>
          <p:cNvPr id="99" name="Table 2"/>
          <p:cNvGraphicFramePr/>
          <p:nvPr/>
        </p:nvGraphicFramePr>
        <p:xfrm>
          <a:off x="1331640" y="1412640"/>
          <a:ext cx="6336360" cy="3035880"/>
        </p:xfrm>
        <a:graphic>
          <a:graphicData uri="http://schemas.openxmlformats.org/drawingml/2006/table">
            <a:tbl>
              <a:tblPr/>
              <a:tblGrid>
                <a:gridCol w="633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</a:rPr>
                        <a:t>речення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</a:rPr>
                        <a:t>просте речення у складі складного речення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</a:rPr>
                        <a:t>словосполучення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</a:rPr>
                        <a:t>слово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</a:rPr>
                        <a:t>морфема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Синтаксичні одиниці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libri"/>
              </a:rPr>
              <a:t>Просте речення: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The fisherman hung the net on the fence.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libri"/>
              </a:rPr>
              <a:t>Складне речення: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The fisherman hung the net on the fence, and the farmer pulled the plough into the shed.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The car skidded when it hit the oil slick.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Синтаксичні одиниці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The fisherman hung the net on the fence.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                                         +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The fisherman made the fence last year.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                                        =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2060"/>
                </a:solidFill>
                <a:latin typeface="Calibri"/>
              </a:rPr>
              <a:t>The fisherman hung the net on the fence </a:t>
            </a:r>
            <a:r>
              <a:rPr lang="ru-RU" sz="3200" b="1" i="1">
                <a:solidFill>
                  <a:srgbClr val="FF0000"/>
                </a:solidFill>
                <a:latin typeface="Calibri"/>
              </a:rPr>
              <a:t>that</a:t>
            </a:r>
            <a:r>
              <a:rPr lang="ru-RU" sz="3200" b="1" i="1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i="1">
                <a:solidFill>
                  <a:srgbClr val="00B050"/>
                </a:solidFill>
                <a:latin typeface="Calibri"/>
              </a:rPr>
              <a:t>he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 made </a:t>
            </a:r>
            <a:r>
              <a:rPr lang="ru-RU" sz="3200" b="1" i="1">
                <a:solidFill>
                  <a:srgbClr val="7030A0"/>
                </a:solidFill>
                <a:latin typeface="Calibri"/>
              </a:rPr>
              <a:t>the</a:t>
            </a:r>
            <a:r>
              <a:rPr lang="ru-RU" sz="3200" i="1">
                <a:solidFill>
                  <a:srgbClr val="7030A0"/>
                </a:solidFill>
                <a:latin typeface="Calibri"/>
              </a:rPr>
              <a:t> </a:t>
            </a:r>
            <a:r>
              <a:rPr lang="ru-RU" sz="3200" b="1" i="1">
                <a:solidFill>
                  <a:srgbClr val="7030A0"/>
                </a:solidFill>
                <a:latin typeface="Calibri"/>
              </a:rPr>
              <a:t>fence</a:t>
            </a:r>
            <a:r>
              <a:rPr lang="ru-RU" sz="3200" i="1">
                <a:solidFill>
                  <a:srgbClr val="7030A0"/>
                </a:solidFill>
                <a:latin typeface="Calibri"/>
              </a:rPr>
              <a:t>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last year.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Синтаксичні одиниці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980640"/>
            <a:ext cx="8229240" cy="5544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b="1">
                <a:solidFill>
                  <a:srgbClr val="002060"/>
                </a:solidFill>
                <a:latin typeface="Calibri"/>
              </a:rPr>
              <a:t>Іменникові словосполучення  (NP)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i="1">
                <a:solidFill>
                  <a:srgbClr val="000000"/>
                </a:solidFill>
                <a:latin typeface="Calibri"/>
              </a:rPr>
              <a:t>the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train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, the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line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 through the mountains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b="1">
                <a:solidFill>
                  <a:srgbClr val="002060"/>
                </a:solidFill>
                <a:latin typeface="Calibri"/>
              </a:rPr>
              <a:t>Дієслівні словосполучення  (VP)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b="1" i="1">
                <a:solidFill>
                  <a:srgbClr val="000000"/>
                </a:solidFill>
                <a:latin typeface="Calibri"/>
              </a:rPr>
              <a:t>виконати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 доручення,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навчатися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 мови,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вірити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 людині,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писати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 на папері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b="1">
                <a:solidFill>
                  <a:srgbClr val="002060"/>
                </a:solidFill>
                <a:latin typeface="Calibri"/>
              </a:rPr>
              <a:t>Прикметникові словосполучення: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i="1">
                <a:solidFill>
                  <a:srgbClr val="000000"/>
                </a:solidFill>
                <a:latin typeface="Calibri"/>
              </a:rPr>
              <a:t>very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tall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, quite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rich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, somewhat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stupid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b="1">
                <a:solidFill>
                  <a:srgbClr val="002060"/>
                </a:solidFill>
                <a:latin typeface="Calibri"/>
              </a:rPr>
              <a:t>Прислівникові словосполучення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i="1">
                <a:solidFill>
                  <a:srgbClr val="000000"/>
                </a:solidFill>
                <a:latin typeface="Calibri"/>
              </a:rPr>
              <a:t>very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badly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, too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well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b="1">
                <a:solidFill>
                  <a:srgbClr val="002060"/>
                </a:solidFill>
                <a:latin typeface="Calibri"/>
              </a:rPr>
              <a:t>прийменникові словосполучення:</a:t>
            </a:r>
            <a:endParaRPr/>
          </a:p>
          <a:p>
            <a:pPr>
              <a:lnSpc>
                <a:spcPct val="100000"/>
              </a:lnSpc>
            </a:pPr>
            <a:r>
              <a:rPr lang="ru-RU" sz="2600" b="1" i="1">
                <a:solidFill>
                  <a:srgbClr val="000000"/>
                </a:solidFill>
                <a:latin typeface="Calibri"/>
              </a:rPr>
              <a:t>along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 the line, </a:t>
            </a:r>
            <a:r>
              <a:rPr lang="ru-RU" sz="2600" b="1" i="1">
                <a:solidFill>
                  <a:srgbClr val="000000"/>
                </a:solidFill>
                <a:latin typeface="Calibri"/>
              </a:rPr>
              <a:t>through</a:t>
            </a:r>
            <a:r>
              <a:rPr lang="ru-RU" sz="2600" i="1">
                <a:solidFill>
                  <a:srgbClr val="000000"/>
                </a:solidFill>
                <a:latin typeface="Calibri"/>
              </a:rPr>
              <a:t> the mountains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Синтаксичні одиниці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980640"/>
            <a:ext cx="8229240" cy="5544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libri"/>
              </a:rPr>
              <a:t>Embedding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FF0000"/>
                </a:solidFill>
                <a:latin typeface="Calibri"/>
              </a:rPr>
              <a:t>the    new    president’s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flight    </a:t>
            </a:r>
            <a:r>
              <a:rPr lang="ru-RU" sz="2400">
                <a:solidFill>
                  <a:srgbClr val="00B050"/>
                </a:solidFill>
                <a:latin typeface="Calibri"/>
              </a:rPr>
              <a:t>to    the    Arctic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libri"/>
              </a:rPr>
              <a:t>Conjoining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from the cities and from the towns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old men and women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an instruction booklet and the necessary cables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Граматичні ролі
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u="sng">
                <a:solidFill>
                  <a:srgbClr val="002060"/>
                </a:solidFill>
                <a:latin typeface="Calibri"/>
              </a:rPr>
              <a:t>Експерієнційні ролі (experiential roles)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000000"/>
                </a:solidFill>
                <a:latin typeface="Calibri"/>
              </a:rPr>
              <a:t>NP - Агенс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(1)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The train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is leaving </a:t>
            </a:r>
            <a:r>
              <a:rPr lang="ru-RU" sz="3200" i="1">
                <a:solidFill>
                  <a:srgbClr val="00B050"/>
                </a:solidFill>
                <a:latin typeface="Calibri"/>
              </a:rPr>
              <a:t>from platform two.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(2)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Is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the train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leaving </a:t>
            </a:r>
            <a:r>
              <a:rPr lang="ru-RU" sz="3200" i="1">
                <a:solidFill>
                  <a:srgbClr val="00B050"/>
                </a:solidFill>
                <a:latin typeface="Calibri"/>
              </a:rPr>
              <a:t>from platform two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?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(3) </a:t>
            </a:r>
            <a:r>
              <a:rPr lang="ru-RU" sz="3200" i="1">
                <a:solidFill>
                  <a:srgbClr val="00B050"/>
                </a:solidFill>
                <a:latin typeface="Calibri"/>
              </a:rPr>
              <a:t>On platform two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the train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is leaving.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Граматичні ролі
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u="sng">
                <a:solidFill>
                  <a:srgbClr val="002060"/>
                </a:solidFill>
                <a:latin typeface="Calibri"/>
              </a:rPr>
              <a:t>Експерієнційні ролі (experiential roles)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000000"/>
                </a:solidFill>
                <a:latin typeface="Calibri"/>
              </a:rPr>
              <a:t>NP - Пацієнс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(4) </a:t>
            </a:r>
            <a:r>
              <a:rPr lang="ru-RU" sz="3200" i="1">
                <a:solidFill>
                  <a:srgbClr val="C00000"/>
                </a:solidFill>
                <a:latin typeface="Calibri"/>
              </a:rPr>
              <a:t>The train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was shunted from platform two.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(5) Was </a:t>
            </a:r>
            <a:r>
              <a:rPr lang="ru-RU" sz="3200" i="1">
                <a:solidFill>
                  <a:srgbClr val="C00000"/>
                </a:solidFill>
                <a:latin typeface="Calibri"/>
              </a:rPr>
              <a:t>the train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shunted from platform two?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1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566160" y="5120640"/>
            <a:ext cx="2543400" cy="190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Граматичні ролі
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u="sng">
                <a:solidFill>
                  <a:srgbClr val="002060"/>
                </a:solidFill>
                <a:latin typeface="Calibri"/>
              </a:rPr>
              <a:t>Експерієнційні ролі (experiential roles)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000000"/>
                </a:solidFill>
                <a:latin typeface="Calibri"/>
              </a:rPr>
              <a:t>NP - Агенс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FF0000"/>
                </a:solidFill>
                <a:latin typeface="Calibri"/>
              </a:rPr>
              <a:t>The famous linguist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died.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FF0000"/>
                </a:solidFill>
                <a:latin typeface="Calibri"/>
              </a:rPr>
              <a:t>The famous linguist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climbed the mountain.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Граматичні ролі
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u="sng">
                <a:solidFill>
                  <a:srgbClr val="002060"/>
                </a:solidFill>
                <a:latin typeface="Calibri"/>
              </a:rPr>
              <a:t>Синтаксичні функції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(1)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The sniper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shot the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tourist.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(2)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The tourist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was shot by the sniper.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2060"/>
                </a:solidFill>
                <a:latin typeface="Calibri"/>
              </a:rPr>
              <a:t>Саймон Дік (Simon Dik):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C00000"/>
                </a:solidFill>
                <a:latin typeface="Calibri"/>
              </a:rPr>
              <a:t>підмет</a:t>
            </a:r>
            <a:r>
              <a:rPr lang="ru-RU" sz="2600">
                <a:solidFill>
                  <a:srgbClr val="000000"/>
                </a:solidFill>
                <a:latin typeface="Calibri"/>
              </a:rPr>
              <a:t> речення -точка, яка задає перспективу всього речення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2060"/>
                </a:solidFill>
                <a:latin typeface="Calibri"/>
              </a:rPr>
              <a:t>Майкл Халлідей (Michael Halliday):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C00000"/>
                </a:solidFill>
                <a:latin typeface="Calibri"/>
              </a:rPr>
              <a:t>підмет</a:t>
            </a:r>
            <a:r>
              <a:rPr lang="ru-RU" sz="2600">
                <a:solidFill>
                  <a:srgbClr val="000000"/>
                </a:solidFill>
                <a:latin typeface="Calibri"/>
              </a:rPr>
              <a:t> представляє собою річ/особу, по відношенню до якої правдивість твердження може бути підтверджена або заперечена.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Граматичність / значущість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>
                <a:solidFill>
                  <a:srgbClr val="00B050"/>
                </a:solidFill>
                <a:latin typeface="Calibri"/>
              </a:rPr>
              <a:t>The fisherman hung the net on the fence</a:t>
            </a:r>
            <a:r>
              <a:rPr lang="ru-RU" sz="3200" b="1">
                <a:solidFill>
                  <a:srgbClr val="00B050"/>
                </a:solidFill>
                <a:latin typeface="Calibri"/>
              </a:rPr>
              <a:t> 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b="1" i="1">
                <a:solidFill>
                  <a:srgbClr val="FF0000"/>
                </a:solidFill>
                <a:latin typeface="Calibri"/>
              </a:rPr>
              <a:t>*Fence the on net the hung fisherman the.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*Fisherman hanged net on fence.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Граматичні ролі
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C00000"/>
                </a:solidFill>
                <a:latin typeface="Calibri"/>
              </a:rPr>
              <a:t>Додаток</a:t>
            </a:r>
            <a:r>
              <a:rPr lang="ru-RU" sz="3200" b="1">
                <a:solidFill>
                  <a:srgbClr val="000000"/>
                </a:solidFill>
                <a:latin typeface="Calibri"/>
              </a:rPr>
              <a:t> - вторинне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 джерело перспективи речення.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The teacher will give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the pupil </a:t>
            </a:r>
            <a:r>
              <a:rPr lang="ru-RU" sz="3200" i="1">
                <a:solidFill>
                  <a:srgbClr val="0070C0"/>
                </a:solidFill>
                <a:latin typeface="Calibri"/>
              </a:rPr>
              <a:t>a gift.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The teacher will give </a:t>
            </a:r>
            <a:r>
              <a:rPr lang="ru-RU" sz="3200" i="1">
                <a:solidFill>
                  <a:srgbClr val="0070C0"/>
                </a:solidFill>
                <a:latin typeface="Calibri"/>
              </a:rPr>
              <a:t>a gift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to the pupil.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Граматичні ролі
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libri"/>
              </a:rPr>
              <a:t>Актуальне членування речення, або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libri"/>
              </a:rPr>
              <a:t>тема-рематична організація речення: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(1)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Der Priester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traf den Bischof.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(2)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Den Bischof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traf der Priester in Hamburg am nächsten Tag.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(3)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Am nächsten Tag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traf der Priester den Bischof in Hamburg.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(4)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In Hamburg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traf der Priester den Bischof am nächsten Tag.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b="1">
                <a:solidFill>
                  <a:srgbClr val="FF0000"/>
                </a:solidFill>
                <a:latin typeface="Calibri"/>
              </a:rPr>
              <a:t>ТЕМА</a:t>
            </a:r>
            <a:r>
              <a:rPr lang="ru-RU" sz="3200" b="1">
                <a:solidFill>
                  <a:srgbClr val="000000"/>
                </a:solidFill>
                <a:latin typeface="Calibri"/>
              </a:rPr>
              <a:t> - </a:t>
            </a:r>
            <a:r>
              <a:rPr lang="ru-RU" sz="3200" b="1">
                <a:solidFill>
                  <a:srgbClr val="002060"/>
                </a:solidFill>
                <a:latin typeface="Calibri"/>
              </a:rPr>
              <a:t>РЕМА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Граматичність / значущість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Ноам Хомський (Noam Chomsky) (1928-)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2060"/>
                </a:solidFill>
                <a:latin typeface="Calibri"/>
              </a:rPr>
              <a:t>Colourless green ideas sleep furiously.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804360" y="2277000"/>
            <a:ext cx="2095200" cy="260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41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Граматичність / значущість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052640"/>
            <a:ext cx="8229240" cy="5472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alibri"/>
              </a:rPr>
              <a:t>Jabberwocky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by Lewis Carroll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’Twas brillig, and the slithy toves 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      Did gyre and gimble in the wabe: 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All mimsy were the borogoves, 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      And the mome raths outgrabe. 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alibri"/>
              </a:rPr>
              <a:t> 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alibri"/>
              </a:rPr>
              <a:t> 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alibri"/>
              </a:rPr>
              <a:t>Жербельковт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Смажнілось, і мляскі хвірки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Вихросверделили в часві.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Мізрешно псулись хабрюки,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Пихраючи в чужві.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(</a:t>
            </a:r>
            <a:r>
              <a:rPr lang="ru-RU" i="1" dirty="0">
                <a:solidFill>
                  <a:srgbClr val="000000"/>
                </a:solidFill>
                <a:latin typeface="Calibri"/>
              </a:rPr>
              <a:t>Переклад Сергія Ковальчука,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зроблений для кінофільму Т. Бартона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(«Аліса в Країні Чудес» (2010)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3600" dirty="0">
                <a:solidFill>
                  <a:srgbClr val="000000"/>
                </a:solidFill>
                <a:latin typeface="Calibri"/>
              </a:rPr>
              <a:t> 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8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860000" y="2709000"/>
            <a:ext cx="3672000" cy="2161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Ієрархічна структура речень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The train </a:t>
            </a:r>
            <a:r>
              <a:rPr lang="ru-RU" sz="3200" i="1">
                <a:solidFill>
                  <a:srgbClr val="00B050"/>
                </a:solidFill>
                <a:latin typeface="Calibri"/>
              </a:rPr>
              <a:t>chugged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along the line through the mountains.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Ієрархічна структура речень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B09535-5553-448E-B52C-A7322B941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" y="143982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4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Ієрархічна структура речень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libri"/>
              </a:rPr>
              <a:t>Критерії групування слів у реченнях: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рухомість (movability)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стисливість (contractibility)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смисл (meaning differences)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561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Ієрархічна структура речень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(1) The fisherman hung the net on the fence.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(2)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On the fence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the fisherman hung the net.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(3) It was </a:t>
            </a:r>
            <a:r>
              <a:rPr lang="ru-RU" sz="3200" i="1">
                <a:solidFill>
                  <a:srgbClr val="FF0000"/>
                </a:solidFill>
                <a:latin typeface="Calibri"/>
              </a:rPr>
              <a:t>on the fence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that the fisherman hung the net.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(4)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The net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was hung on the fence by </a:t>
            </a:r>
            <a:r>
              <a:rPr lang="ru-RU" sz="3200" i="1">
                <a:solidFill>
                  <a:srgbClr val="00B050"/>
                </a:solidFill>
                <a:latin typeface="Calibri"/>
              </a:rPr>
              <a:t>the fisherman.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(5) It was </a:t>
            </a:r>
            <a:r>
              <a:rPr lang="ru-RU" sz="3200" i="1">
                <a:solidFill>
                  <a:srgbClr val="00B050"/>
                </a:solidFill>
                <a:latin typeface="Calibri"/>
              </a:rPr>
              <a:t>the fisherman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who hung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the net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on the fence.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(6) It was </a:t>
            </a:r>
            <a:r>
              <a:rPr lang="ru-RU" sz="3200" i="1">
                <a:solidFill>
                  <a:srgbClr val="002060"/>
                </a:solidFill>
                <a:latin typeface="Calibri"/>
              </a:rPr>
              <a:t>the net 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that was hung on the fence by </a:t>
            </a:r>
            <a:r>
              <a:rPr lang="ru-RU" sz="3200" i="1">
                <a:solidFill>
                  <a:srgbClr val="00B050"/>
                </a:solidFill>
                <a:latin typeface="Calibri"/>
              </a:rPr>
              <a:t>the fisherman.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C00000"/>
                </a:solidFill>
                <a:latin typeface="Calibri"/>
              </a:rPr>
              <a:t>*The hung fisherman the net on the fence.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561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  <a:latin typeface="Calibri"/>
              </a:rPr>
              <a:t>Ієрархічна структура речень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The fisherman hung the net on the fence.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He                     hung      it           out / up.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764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StarSymbol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svsyd</cp:lastModifiedBy>
  <cp:revision>2</cp:revision>
  <dcterms:modified xsi:type="dcterms:W3CDTF">2020-10-15T15:41:57Z</dcterms:modified>
</cp:coreProperties>
</file>