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99123-3CB4-46F4-861D-7E5E6395C57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8F5CF-107A-4BEF-BFD4-CCBE04D7C7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Значення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Лекція 6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Омонімія та полісемія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"</a:t>
            </a:r>
            <a:r>
              <a:rPr lang="uk-UA" sz="2400" dirty="0" err="1"/>
              <a:t>How</a:t>
            </a:r>
            <a:r>
              <a:rPr lang="uk-UA" sz="2400" dirty="0"/>
              <a:t> </a:t>
            </a:r>
            <a:r>
              <a:rPr lang="uk-UA" sz="2400" dirty="0" err="1"/>
              <a:t>is</a:t>
            </a:r>
            <a:r>
              <a:rPr lang="uk-UA" sz="2400" dirty="0"/>
              <a:t> </a:t>
            </a:r>
            <a:r>
              <a:rPr lang="uk-UA" sz="2400" dirty="0" err="1"/>
              <a:t>bread</a:t>
            </a:r>
            <a:r>
              <a:rPr lang="uk-UA" sz="2400" dirty="0"/>
              <a:t> </a:t>
            </a:r>
            <a:r>
              <a:rPr lang="uk-UA" sz="2400" dirty="0" err="1"/>
              <a:t>made</a:t>
            </a:r>
            <a:r>
              <a:rPr lang="uk-UA" sz="2400" dirty="0"/>
              <a:t>?"</a:t>
            </a:r>
            <a:endParaRPr lang="ru-RU" sz="2400" dirty="0"/>
          </a:p>
          <a:p>
            <a:pPr>
              <a:buNone/>
            </a:pPr>
            <a:r>
              <a:rPr lang="uk-UA" sz="2400" dirty="0"/>
              <a:t> </a:t>
            </a:r>
            <a:r>
              <a:rPr lang="uk-UA" sz="2400" dirty="0" smtClean="0"/>
              <a:t>"</a:t>
            </a:r>
            <a:r>
              <a:rPr lang="uk-UA" sz="2400" dirty="0"/>
              <a:t>I </a:t>
            </a:r>
            <a:r>
              <a:rPr lang="uk-UA" sz="2400" dirty="0" err="1"/>
              <a:t>know</a:t>
            </a:r>
            <a:r>
              <a:rPr lang="uk-UA" sz="2400" dirty="0"/>
              <a:t> </a:t>
            </a:r>
            <a:r>
              <a:rPr lang="uk-UA" sz="2400" dirty="0" err="1"/>
              <a:t>that</a:t>
            </a:r>
            <a:r>
              <a:rPr lang="uk-UA" sz="2400" dirty="0"/>
              <a:t>!" </a:t>
            </a:r>
            <a:r>
              <a:rPr lang="uk-UA" sz="2400" dirty="0" err="1"/>
              <a:t>Alice</a:t>
            </a:r>
            <a:r>
              <a:rPr lang="uk-UA" sz="2400" dirty="0"/>
              <a:t> </a:t>
            </a:r>
            <a:r>
              <a:rPr lang="uk-UA" sz="2400" dirty="0" err="1"/>
              <a:t>cried</a:t>
            </a:r>
            <a:r>
              <a:rPr lang="uk-UA" sz="2400" dirty="0"/>
              <a:t> </a:t>
            </a:r>
            <a:r>
              <a:rPr lang="uk-UA" sz="2400" dirty="0" err="1"/>
              <a:t>eagerly</a:t>
            </a:r>
            <a:r>
              <a:rPr lang="uk-UA" sz="2400" dirty="0"/>
              <a:t>. "</a:t>
            </a:r>
            <a:r>
              <a:rPr lang="uk-UA" sz="2400" dirty="0" err="1"/>
              <a:t>You</a:t>
            </a:r>
            <a:r>
              <a:rPr lang="uk-UA" sz="2400" dirty="0"/>
              <a:t> </a:t>
            </a:r>
            <a:r>
              <a:rPr lang="uk-UA" sz="2400" dirty="0" err="1"/>
              <a:t>take</a:t>
            </a:r>
            <a:r>
              <a:rPr lang="uk-UA" sz="2400" dirty="0"/>
              <a:t> </a:t>
            </a:r>
            <a:r>
              <a:rPr lang="uk-UA" sz="2400" dirty="0" err="1"/>
              <a:t>some</a:t>
            </a:r>
            <a:r>
              <a:rPr lang="uk-UA" sz="2400" dirty="0"/>
              <a:t> </a:t>
            </a:r>
            <a:r>
              <a:rPr lang="uk-UA" sz="2400" b="1" dirty="0" err="1"/>
              <a:t>flour</a:t>
            </a:r>
            <a:r>
              <a:rPr lang="uk-UA" sz="2400" dirty="0"/>
              <a:t> – "</a:t>
            </a:r>
            <a:endParaRPr lang="ru-RU" sz="2400" dirty="0"/>
          </a:p>
          <a:p>
            <a:pPr>
              <a:buNone/>
            </a:pPr>
            <a:r>
              <a:rPr lang="uk-UA" sz="2400" dirty="0"/>
              <a:t>"</a:t>
            </a:r>
            <a:r>
              <a:rPr lang="uk-UA" sz="2400" dirty="0" err="1"/>
              <a:t>Where</a:t>
            </a:r>
            <a:r>
              <a:rPr lang="uk-UA" sz="2400" dirty="0"/>
              <a:t> </a:t>
            </a:r>
            <a:r>
              <a:rPr lang="uk-UA" sz="2400" dirty="0" err="1"/>
              <a:t>do</a:t>
            </a:r>
            <a:r>
              <a:rPr lang="uk-UA" sz="2400" dirty="0"/>
              <a:t> </a:t>
            </a:r>
            <a:r>
              <a:rPr lang="uk-UA" sz="2400" dirty="0" err="1"/>
              <a:t>you</a:t>
            </a:r>
            <a:r>
              <a:rPr lang="uk-UA" sz="2400" dirty="0"/>
              <a:t> </a:t>
            </a:r>
            <a:r>
              <a:rPr lang="uk-UA" sz="2400" dirty="0" err="1"/>
              <a:t>pick</a:t>
            </a:r>
            <a:r>
              <a:rPr lang="uk-UA" sz="2400" dirty="0"/>
              <a:t> </a:t>
            </a:r>
            <a:r>
              <a:rPr lang="uk-UA" sz="2400" dirty="0" err="1"/>
              <a:t>the</a:t>
            </a:r>
            <a:r>
              <a:rPr lang="uk-UA" sz="2400" dirty="0"/>
              <a:t> </a:t>
            </a:r>
            <a:r>
              <a:rPr lang="uk-UA" sz="2400" b="1" dirty="0" err="1"/>
              <a:t>flower</a:t>
            </a:r>
            <a:r>
              <a:rPr lang="uk-UA" sz="2400" dirty="0"/>
              <a:t>?" </a:t>
            </a:r>
            <a:r>
              <a:rPr lang="uk-UA" sz="2400" dirty="0" err="1"/>
              <a:t>the</a:t>
            </a:r>
            <a:r>
              <a:rPr lang="uk-UA" sz="2400" dirty="0"/>
              <a:t> </a:t>
            </a:r>
            <a:r>
              <a:rPr lang="uk-UA" sz="2400" dirty="0" err="1"/>
              <a:t>White</a:t>
            </a:r>
            <a:r>
              <a:rPr lang="uk-UA" sz="2400" dirty="0"/>
              <a:t> </a:t>
            </a:r>
            <a:r>
              <a:rPr lang="uk-UA" sz="2400" dirty="0" err="1"/>
              <a:t>Queen</a:t>
            </a:r>
            <a:r>
              <a:rPr lang="uk-UA" sz="2400" dirty="0"/>
              <a:t> </a:t>
            </a:r>
            <a:r>
              <a:rPr lang="uk-UA" sz="2400" dirty="0" err="1"/>
              <a:t>asked</a:t>
            </a:r>
            <a:r>
              <a:rPr lang="uk-UA" sz="2400" dirty="0"/>
              <a:t>. </a:t>
            </a:r>
            <a:r>
              <a:rPr lang="uk-UA" sz="2400" dirty="0" err="1"/>
              <a:t>'In</a:t>
            </a:r>
            <a:r>
              <a:rPr lang="uk-UA" sz="2400" dirty="0"/>
              <a:t> a </a:t>
            </a:r>
            <a:r>
              <a:rPr lang="uk-UA" sz="2400" dirty="0" err="1"/>
              <a:t>garden</a:t>
            </a:r>
            <a:r>
              <a:rPr lang="uk-UA" sz="2400" dirty="0"/>
              <a:t> </a:t>
            </a:r>
            <a:r>
              <a:rPr lang="uk-UA" sz="2400" dirty="0" err="1"/>
              <a:t>or</a:t>
            </a:r>
            <a:r>
              <a:rPr lang="uk-UA" sz="2400" dirty="0"/>
              <a:t> </a:t>
            </a:r>
            <a:r>
              <a:rPr lang="uk-UA" sz="2400" dirty="0" err="1"/>
              <a:t>in</a:t>
            </a:r>
            <a:r>
              <a:rPr lang="uk-UA" sz="2400" dirty="0"/>
              <a:t> </a:t>
            </a:r>
            <a:r>
              <a:rPr lang="uk-UA" sz="2400" dirty="0" err="1"/>
              <a:t>the</a:t>
            </a:r>
            <a:r>
              <a:rPr lang="uk-UA" sz="2400" dirty="0"/>
              <a:t> </a:t>
            </a:r>
            <a:r>
              <a:rPr lang="uk-UA" sz="2400" dirty="0" err="1"/>
              <a:t>hedges</a:t>
            </a:r>
            <a:r>
              <a:rPr lang="uk-UA" sz="2400" dirty="0"/>
              <a:t>?"</a:t>
            </a:r>
            <a:endParaRPr lang="ru-RU" sz="2400" dirty="0"/>
          </a:p>
          <a:p>
            <a:pPr>
              <a:buNone/>
            </a:pPr>
            <a:r>
              <a:rPr lang="uk-UA" sz="2400" dirty="0"/>
              <a:t>"</a:t>
            </a:r>
            <a:r>
              <a:rPr lang="uk-UA" sz="2400" dirty="0" err="1"/>
              <a:t>Well</a:t>
            </a:r>
            <a:r>
              <a:rPr lang="uk-UA" sz="2400" dirty="0"/>
              <a:t>, </a:t>
            </a:r>
            <a:r>
              <a:rPr lang="uk-UA" sz="2400" dirty="0" err="1"/>
              <a:t>it</a:t>
            </a:r>
            <a:r>
              <a:rPr lang="uk-UA" sz="2400" dirty="0"/>
              <a:t> </a:t>
            </a:r>
            <a:r>
              <a:rPr lang="uk-UA" sz="2400" dirty="0" err="1"/>
              <a:t>isn't</a:t>
            </a:r>
            <a:r>
              <a:rPr lang="uk-UA" sz="2400" dirty="0"/>
              <a:t> </a:t>
            </a:r>
            <a:r>
              <a:rPr lang="uk-UA" sz="2400" dirty="0" err="1"/>
              <a:t>picked</a:t>
            </a:r>
            <a:r>
              <a:rPr lang="uk-UA" sz="2400" dirty="0"/>
              <a:t> </a:t>
            </a:r>
            <a:r>
              <a:rPr lang="uk-UA" sz="2400" dirty="0" err="1"/>
              <a:t>at</a:t>
            </a:r>
            <a:r>
              <a:rPr lang="uk-UA" sz="2400" dirty="0"/>
              <a:t> </a:t>
            </a:r>
            <a:r>
              <a:rPr lang="uk-UA" sz="2400" dirty="0" err="1"/>
              <a:t>all</a:t>
            </a:r>
            <a:r>
              <a:rPr lang="uk-UA" sz="2400" dirty="0"/>
              <a:t>," </a:t>
            </a:r>
            <a:r>
              <a:rPr lang="uk-UA" sz="2400" dirty="0" err="1"/>
              <a:t>Alice</a:t>
            </a:r>
            <a:r>
              <a:rPr lang="uk-UA" sz="2400" dirty="0"/>
              <a:t> </a:t>
            </a:r>
            <a:r>
              <a:rPr lang="uk-UA" sz="2400" dirty="0" err="1"/>
              <a:t>explained</a:t>
            </a:r>
            <a:r>
              <a:rPr lang="uk-UA" sz="2400" dirty="0"/>
              <a:t>: "</a:t>
            </a:r>
            <a:r>
              <a:rPr lang="uk-UA" sz="2400" dirty="0" err="1"/>
              <a:t>it's</a:t>
            </a:r>
            <a:r>
              <a:rPr lang="uk-UA" sz="2400" dirty="0"/>
              <a:t> </a:t>
            </a:r>
            <a:r>
              <a:rPr lang="uk-UA" sz="2400" b="1" dirty="0" err="1"/>
              <a:t>ground</a:t>
            </a:r>
            <a:r>
              <a:rPr lang="uk-UA" sz="2400" dirty="0"/>
              <a:t> – "</a:t>
            </a:r>
            <a:endParaRPr lang="ru-RU" sz="2400" dirty="0"/>
          </a:p>
          <a:p>
            <a:pPr>
              <a:buNone/>
            </a:pPr>
            <a:r>
              <a:rPr lang="uk-UA" sz="2400" dirty="0"/>
              <a:t>"</a:t>
            </a:r>
            <a:r>
              <a:rPr lang="uk-UA" sz="2400" dirty="0" err="1"/>
              <a:t>How</a:t>
            </a:r>
            <a:r>
              <a:rPr lang="uk-UA" sz="2400" dirty="0"/>
              <a:t> </a:t>
            </a:r>
            <a:r>
              <a:rPr lang="uk-UA" sz="2400" dirty="0" err="1"/>
              <a:t>many</a:t>
            </a:r>
            <a:r>
              <a:rPr lang="uk-UA" sz="2400" dirty="0"/>
              <a:t> </a:t>
            </a:r>
            <a:r>
              <a:rPr lang="uk-UA" sz="2400" dirty="0" err="1"/>
              <a:t>acres</a:t>
            </a:r>
            <a:r>
              <a:rPr lang="uk-UA" sz="2400" dirty="0"/>
              <a:t> </a:t>
            </a:r>
            <a:r>
              <a:rPr lang="uk-UA" sz="2400" dirty="0" err="1"/>
              <a:t>of</a:t>
            </a:r>
            <a:r>
              <a:rPr lang="uk-UA" sz="2400" dirty="0"/>
              <a:t> </a:t>
            </a:r>
            <a:r>
              <a:rPr lang="uk-UA" sz="2400" b="1" dirty="0" err="1"/>
              <a:t>ground</a:t>
            </a:r>
            <a:r>
              <a:rPr lang="uk-UA" sz="2400" dirty="0"/>
              <a:t>?" </a:t>
            </a:r>
            <a:r>
              <a:rPr lang="uk-UA" sz="2400" dirty="0" err="1"/>
              <a:t>said</a:t>
            </a:r>
            <a:r>
              <a:rPr lang="uk-UA" sz="2400" dirty="0"/>
              <a:t> </a:t>
            </a:r>
            <a:r>
              <a:rPr lang="uk-UA" sz="2400" dirty="0" err="1"/>
              <a:t>the</a:t>
            </a:r>
            <a:r>
              <a:rPr lang="uk-UA" sz="2400" dirty="0"/>
              <a:t> </a:t>
            </a:r>
            <a:r>
              <a:rPr lang="uk-UA" sz="2400" dirty="0" err="1"/>
              <a:t>White</a:t>
            </a:r>
            <a:r>
              <a:rPr lang="uk-UA" sz="2400" dirty="0"/>
              <a:t> </a:t>
            </a:r>
            <a:r>
              <a:rPr lang="uk-UA" sz="2400" dirty="0" err="1"/>
              <a:t>Queen</a:t>
            </a:r>
            <a:r>
              <a:rPr lang="uk-UA" sz="2400" dirty="0"/>
              <a:t>. "</a:t>
            </a:r>
            <a:r>
              <a:rPr lang="uk-UA" sz="2400" dirty="0" err="1"/>
              <a:t>You</a:t>
            </a:r>
            <a:r>
              <a:rPr lang="uk-UA" sz="2400" dirty="0"/>
              <a:t> </a:t>
            </a:r>
            <a:r>
              <a:rPr lang="uk-UA" sz="2400" dirty="0" err="1"/>
              <a:t>mustn't</a:t>
            </a:r>
            <a:r>
              <a:rPr lang="uk-UA" sz="2400" dirty="0"/>
              <a:t> </a:t>
            </a:r>
            <a:r>
              <a:rPr lang="uk-UA" sz="2400" dirty="0" err="1"/>
              <a:t>leave</a:t>
            </a:r>
            <a:r>
              <a:rPr lang="uk-UA" sz="2400" dirty="0"/>
              <a:t> </a:t>
            </a:r>
            <a:r>
              <a:rPr lang="uk-UA" sz="2400" dirty="0" err="1"/>
              <a:t>out</a:t>
            </a:r>
            <a:r>
              <a:rPr lang="uk-UA" sz="2400" dirty="0"/>
              <a:t> </a:t>
            </a:r>
            <a:r>
              <a:rPr lang="uk-UA" sz="2400" dirty="0" err="1"/>
              <a:t>so</a:t>
            </a:r>
            <a:r>
              <a:rPr lang="uk-UA" sz="2400" dirty="0"/>
              <a:t> </a:t>
            </a:r>
            <a:r>
              <a:rPr lang="uk-UA" sz="2400" dirty="0" err="1"/>
              <a:t>many</a:t>
            </a:r>
            <a:r>
              <a:rPr lang="uk-UA" sz="2400" dirty="0"/>
              <a:t> </a:t>
            </a:r>
            <a:r>
              <a:rPr lang="uk-UA" sz="2400" dirty="0" err="1"/>
              <a:t>things</a:t>
            </a:r>
            <a:r>
              <a:rPr lang="uk-UA" sz="2400" dirty="0" err="1" smtClean="0"/>
              <a:t>.“</a:t>
            </a:r>
            <a:endParaRPr lang="uk-UA" sz="2400" dirty="0" smtClean="0"/>
          </a:p>
          <a:p>
            <a:pPr>
              <a:buNone/>
            </a:pPr>
            <a:r>
              <a:rPr lang="uk-UA" sz="1800" i="1" dirty="0" smtClean="0"/>
              <a:t>(</a:t>
            </a:r>
            <a:r>
              <a:rPr lang="uk-UA" sz="1800" i="1" dirty="0" err="1"/>
              <a:t>Lewis</a:t>
            </a:r>
            <a:r>
              <a:rPr lang="uk-UA" sz="1800" i="1" dirty="0"/>
              <a:t> </a:t>
            </a:r>
            <a:r>
              <a:rPr lang="uk-UA" sz="1800" i="1" dirty="0" err="1"/>
              <a:t>Carroll</a:t>
            </a:r>
            <a:r>
              <a:rPr lang="uk-UA" sz="1800" i="1" dirty="0"/>
              <a:t>. </a:t>
            </a:r>
            <a:r>
              <a:rPr lang="en-US" sz="1800" i="1" dirty="0"/>
              <a:t>Through the </a:t>
            </a:r>
            <a:r>
              <a:rPr lang="uk-UA" sz="1800" i="1" dirty="0"/>
              <a:t>Looking-Glass)</a:t>
            </a:r>
            <a:endParaRPr lang="ru-RU" sz="1800" i="1" dirty="0"/>
          </a:p>
        </p:txBody>
      </p:sp>
      <p:pic>
        <p:nvPicPr>
          <p:cNvPr id="20482" name="Picture 2" descr="ÐÐ°ÑÑÐ¸Ð½ÐºÐ¸ Ð¿Ð¾ Ð·Ð°Ð¿ÑÐ¾ÑÑ Alice and the Qu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52875"/>
            <a:ext cx="381000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Омонімія та полісемія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i="1" dirty="0"/>
              <a:t>(1) </a:t>
            </a:r>
            <a:r>
              <a:rPr lang="en-US" sz="2400" i="1" dirty="0"/>
              <a:t>I put </a:t>
            </a:r>
            <a:r>
              <a:rPr lang="en-US" sz="2400" i="1" dirty="0" err="1"/>
              <a:t>cottonwool</a:t>
            </a:r>
            <a:r>
              <a:rPr lang="en-US" sz="2400" i="1" dirty="0"/>
              <a:t> in my </a:t>
            </a:r>
            <a:r>
              <a:rPr lang="en-US" sz="2400" i="1" dirty="0">
                <a:solidFill>
                  <a:srgbClr val="FF0000"/>
                </a:solidFill>
              </a:rPr>
              <a:t>ear</a:t>
            </a:r>
            <a:r>
              <a:rPr lang="uk-UA" sz="2400" i="1" dirty="0"/>
              <a:t>.</a:t>
            </a:r>
            <a:endParaRPr lang="ru-RU" sz="2400" dirty="0"/>
          </a:p>
          <a:p>
            <a:pPr>
              <a:buNone/>
            </a:pPr>
            <a:r>
              <a:rPr lang="en-US" sz="2400" i="1" dirty="0"/>
              <a:t>(2) He listened to their difficulties with an impatient </a:t>
            </a:r>
            <a:r>
              <a:rPr lang="en-US" sz="2400" i="1" dirty="0">
                <a:solidFill>
                  <a:srgbClr val="FF0000"/>
                </a:solidFill>
              </a:rPr>
              <a:t>ear</a:t>
            </a:r>
            <a:r>
              <a:rPr lang="en-US" sz="2400" i="1" dirty="0"/>
              <a:t>.</a:t>
            </a:r>
            <a:endParaRPr lang="ru-RU" sz="2400" dirty="0"/>
          </a:p>
          <a:p>
            <a:pPr>
              <a:buNone/>
            </a:pPr>
            <a:r>
              <a:rPr lang="en-US" sz="2400" i="1" dirty="0"/>
              <a:t>(3) That phonetician has a good </a:t>
            </a:r>
            <a:r>
              <a:rPr lang="en-US" sz="2400" i="1" dirty="0">
                <a:solidFill>
                  <a:srgbClr val="FF0000"/>
                </a:solidFill>
              </a:rPr>
              <a:t>ear</a:t>
            </a:r>
            <a:r>
              <a:rPr lang="en-US" sz="2400" i="1" dirty="0"/>
              <a:t> for tone.</a:t>
            </a:r>
            <a:endParaRPr lang="ru-RU" sz="2400" dirty="0"/>
          </a:p>
          <a:p>
            <a:pPr>
              <a:buNone/>
            </a:pPr>
            <a:r>
              <a:rPr lang="en-US" sz="2400" i="1" dirty="0"/>
              <a:t>(4) I tried to get her </a:t>
            </a:r>
            <a:r>
              <a:rPr lang="en-US" sz="2400" i="1" dirty="0">
                <a:solidFill>
                  <a:srgbClr val="FF0000"/>
                </a:solidFill>
              </a:rPr>
              <a:t>ear</a:t>
            </a:r>
            <a:r>
              <a:rPr lang="en-US" sz="2400" i="1" dirty="0" smtClean="0"/>
              <a:t>.</a:t>
            </a:r>
            <a:endParaRPr lang="uk-UA" sz="2400" i="1" dirty="0" smtClean="0"/>
          </a:p>
          <a:p>
            <a:pPr>
              <a:buNone/>
            </a:pPr>
            <a:endParaRPr lang="uk-UA" sz="2400" i="1" dirty="0"/>
          </a:p>
          <a:p>
            <a:pPr>
              <a:buNone/>
            </a:pPr>
            <a:endParaRPr lang="uk-UA" sz="2400" i="1" dirty="0" smtClean="0"/>
          </a:p>
          <a:p>
            <a:pPr>
              <a:buNone/>
            </a:pPr>
            <a:r>
              <a:rPr lang="en-US" sz="2400" i="1" dirty="0"/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ear</a:t>
            </a:r>
            <a:r>
              <a:rPr lang="en-US" sz="2400" i="1" dirty="0"/>
              <a:t> withered on the corn plant.</a:t>
            </a:r>
            <a:endParaRPr lang="ru-RU" sz="2400" dirty="0"/>
          </a:p>
        </p:txBody>
      </p:sp>
      <p:pic>
        <p:nvPicPr>
          <p:cNvPr id="5" name="Рисунок 4" descr="ÐÐ°ÑÑÐ¸Ð½ÐºÐ¸ Ð¿Ð¾ Ð·Ð°Ð¿ÑÐ¾ÑÑ corn e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140968"/>
            <a:ext cx="1800200" cy="21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Синонімія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hide – </a:t>
            </a:r>
            <a:r>
              <a:rPr lang="en-US" sz="2400" dirty="0" smtClean="0"/>
              <a:t>conceal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truck </a:t>
            </a:r>
            <a:r>
              <a:rPr lang="en-US" sz="2400" dirty="0"/>
              <a:t>– </a:t>
            </a:r>
            <a:r>
              <a:rPr lang="en-US" sz="2400" dirty="0" smtClean="0"/>
              <a:t>lorry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mother </a:t>
            </a:r>
            <a:r>
              <a:rPr lang="en-US" sz="2400" dirty="0"/>
              <a:t>– </a:t>
            </a:r>
            <a:r>
              <a:rPr lang="en-US" sz="2400" dirty="0" smtClean="0"/>
              <a:t>mum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car </a:t>
            </a:r>
            <a:r>
              <a:rPr lang="en-US" sz="2400" dirty="0"/>
              <a:t>–</a:t>
            </a:r>
            <a:r>
              <a:rPr lang="en-US" sz="2400" dirty="0" smtClean="0"/>
              <a:t>automobile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rich </a:t>
            </a:r>
            <a:r>
              <a:rPr lang="en-US" sz="2400" dirty="0"/>
              <a:t>– </a:t>
            </a:r>
            <a:r>
              <a:rPr lang="en-US" sz="2400" dirty="0" smtClean="0"/>
              <a:t>wealthy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dear </a:t>
            </a:r>
            <a:r>
              <a:rPr lang="en-US" sz="2400" dirty="0"/>
              <a:t>– expensive</a:t>
            </a:r>
            <a:endParaRPr lang="ru-RU" sz="2400" dirty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horse</a:t>
            </a:r>
            <a:r>
              <a:rPr lang="en-US" sz="2400" dirty="0"/>
              <a:t> (neutral) – </a:t>
            </a:r>
            <a:r>
              <a:rPr lang="en-US" sz="2400" dirty="0">
                <a:solidFill>
                  <a:srgbClr val="002060"/>
                </a:solidFill>
              </a:rPr>
              <a:t>steed</a:t>
            </a:r>
            <a:r>
              <a:rPr lang="en-US" sz="2400" dirty="0"/>
              <a:t> (literary) – </a:t>
            </a:r>
            <a:r>
              <a:rPr lang="en-US" sz="2400" dirty="0">
                <a:solidFill>
                  <a:srgbClr val="002060"/>
                </a:solidFill>
              </a:rPr>
              <a:t>charger</a:t>
            </a:r>
            <a:r>
              <a:rPr lang="en-US" sz="2400" dirty="0"/>
              <a:t> (literary) – </a:t>
            </a:r>
            <a:r>
              <a:rPr lang="en-US" sz="2400" dirty="0">
                <a:solidFill>
                  <a:srgbClr val="002060"/>
                </a:solidFill>
              </a:rPr>
              <a:t>nag</a:t>
            </a:r>
            <a:r>
              <a:rPr lang="en-US" sz="2400" dirty="0"/>
              <a:t> (slang)</a:t>
            </a:r>
            <a:endParaRPr lang="ru-RU" sz="2400" dirty="0"/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idiot</a:t>
            </a:r>
            <a:r>
              <a:rPr lang="en-US" sz="2400" dirty="0"/>
              <a:t> (neutral) – </a:t>
            </a:r>
            <a:r>
              <a:rPr lang="en-US" sz="2400" dirty="0">
                <a:solidFill>
                  <a:srgbClr val="002060"/>
                </a:solidFill>
              </a:rPr>
              <a:t>blockhead</a:t>
            </a:r>
            <a:r>
              <a:rPr lang="en-US" sz="2400" dirty="0"/>
              <a:t> (old-fashioned informal) – </a:t>
            </a:r>
            <a:r>
              <a:rPr lang="en-US" sz="2400" dirty="0">
                <a:solidFill>
                  <a:srgbClr val="002060"/>
                </a:solidFill>
              </a:rPr>
              <a:t>moron</a:t>
            </a:r>
            <a:r>
              <a:rPr lang="en-US" sz="2400" dirty="0"/>
              <a:t> (informal) – </a:t>
            </a:r>
            <a:r>
              <a:rPr lang="uk-UA" sz="2400" dirty="0" err="1">
                <a:solidFill>
                  <a:srgbClr val="002060"/>
                </a:solidFill>
              </a:rPr>
              <a:t>jerk</a:t>
            </a:r>
            <a:r>
              <a:rPr lang="uk-UA" sz="2400" dirty="0"/>
              <a:t> (</a:t>
            </a:r>
            <a:r>
              <a:rPr lang="uk-UA" sz="2400" dirty="0" err="1"/>
              <a:t>informal</a:t>
            </a:r>
            <a:r>
              <a:rPr lang="uk-UA" sz="2400" dirty="0"/>
              <a:t>) - </a:t>
            </a:r>
            <a:r>
              <a:rPr lang="en-US" sz="2400" dirty="0">
                <a:solidFill>
                  <a:srgbClr val="002060"/>
                </a:solidFill>
              </a:rPr>
              <a:t>cretin</a:t>
            </a:r>
            <a:r>
              <a:rPr lang="en-US" sz="2400" dirty="0"/>
              <a:t> (informal) – </a:t>
            </a:r>
            <a:r>
              <a:rPr lang="en-US" sz="2400" dirty="0">
                <a:solidFill>
                  <a:srgbClr val="002060"/>
                </a:solidFill>
              </a:rPr>
              <a:t>kook</a:t>
            </a:r>
            <a:r>
              <a:rPr lang="en-US" sz="2400" dirty="0"/>
              <a:t> (</a:t>
            </a:r>
            <a:r>
              <a:rPr lang="en-US" sz="2400" dirty="0" err="1"/>
              <a:t>AmE</a:t>
            </a:r>
            <a:r>
              <a:rPr lang="en-US" sz="2400" dirty="0"/>
              <a:t> informal) – </a:t>
            </a:r>
            <a:r>
              <a:rPr lang="en-US" sz="2400" dirty="0">
                <a:solidFill>
                  <a:srgbClr val="002060"/>
                </a:solidFill>
              </a:rPr>
              <a:t>mug</a:t>
            </a:r>
            <a:r>
              <a:rPr lang="en-US" sz="2400" dirty="0"/>
              <a:t> (</a:t>
            </a:r>
            <a:r>
              <a:rPr lang="en-US" sz="2400" dirty="0" err="1"/>
              <a:t>BrE</a:t>
            </a:r>
            <a:r>
              <a:rPr lang="en-US" sz="2400" dirty="0"/>
              <a:t> spoken)</a:t>
            </a:r>
            <a:endParaRPr lang="ru-RU" sz="2400" dirty="0"/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face</a:t>
            </a:r>
            <a:r>
              <a:rPr lang="en-US" sz="2400" dirty="0"/>
              <a:t> (neutral) – </a:t>
            </a:r>
            <a:r>
              <a:rPr lang="en-US" sz="2400" dirty="0">
                <a:solidFill>
                  <a:srgbClr val="002060"/>
                </a:solidFill>
              </a:rPr>
              <a:t>visage</a:t>
            </a:r>
            <a:r>
              <a:rPr lang="en-US" sz="2400" dirty="0"/>
              <a:t> (literary) – </a:t>
            </a:r>
            <a:r>
              <a:rPr lang="en-US" sz="2400" dirty="0">
                <a:solidFill>
                  <a:srgbClr val="002060"/>
                </a:solidFill>
              </a:rPr>
              <a:t>mug</a:t>
            </a:r>
            <a:r>
              <a:rPr lang="en-US" sz="2400" dirty="0"/>
              <a:t> (informal)</a:t>
            </a:r>
            <a:endParaRPr lang="ru-RU" sz="2400" dirty="0"/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biscuit</a:t>
            </a:r>
            <a:r>
              <a:rPr lang="en-US" sz="2400" dirty="0"/>
              <a:t> (</a:t>
            </a:r>
            <a:r>
              <a:rPr lang="en-US" sz="2400" dirty="0" err="1"/>
              <a:t>BrE</a:t>
            </a:r>
            <a:r>
              <a:rPr lang="en-US" sz="2400" dirty="0"/>
              <a:t>) – </a:t>
            </a:r>
            <a:r>
              <a:rPr lang="en-US" sz="2400" dirty="0">
                <a:solidFill>
                  <a:srgbClr val="002060"/>
                </a:solidFill>
              </a:rPr>
              <a:t>cookie</a:t>
            </a:r>
            <a:r>
              <a:rPr lang="en-US" sz="2400" dirty="0"/>
              <a:t> (</a:t>
            </a:r>
            <a:r>
              <a:rPr lang="en-US" sz="2400" dirty="0" err="1"/>
              <a:t>AmE</a:t>
            </a:r>
            <a:r>
              <a:rPr lang="en-US" sz="2400" dirty="0"/>
              <a:t>)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Синонімія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err="1"/>
              <a:t>he</a:t>
            </a:r>
            <a:r>
              <a:rPr lang="uk-UA" sz="2400" dirty="0"/>
              <a:t> </a:t>
            </a:r>
            <a:r>
              <a:rPr lang="uk-UA" sz="2400" dirty="0" err="1"/>
              <a:t>has</a:t>
            </a:r>
            <a:r>
              <a:rPr lang="uk-UA" sz="2400" dirty="0"/>
              <a:t> </a:t>
            </a:r>
            <a:r>
              <a:rPr lang="uk-UA" sz="2400" b="1" dirty="0" err="1">
                <a:solidFill>
                  <a:srgbClr val="FF0000"/>
                </a:solidFill>
              </a:rPr>
              <a:t>strong</a:t>
            </a:r>
            <a:r>
              <a:rPr lang="uk-UA" sz="2400" dirty="0"/>
              <a:t> </a:t>
            </a:r>
            <a:r>
              <a:rPr lang="uk-UA" sz="2400" dirty="0" err="1"/>
              <a:t>arms</a:t>
            </a:r>
            <a:r>
              <a:rPr lang="uk-UA" sz="2400" dirty="0"/>
              <a:t>  </a:t>
            </a:r>
            <a:endParaRPr lang="uk-UA" sz="2400" dirty="0" smtClean="0"/>
          </a:p>
          <a:p>
            <a:pPr>
              <a:buNone/>
            </a:pPr>
            <a:r>
              <a:rPr lang="uk-UA" sz="2400" dirty="0" err="1" smtClean="0"/>
              <a:t>he</a:t>
            </a:r>
            <a:r>
              <a:rPr lang="uk-UA" sz="2400" dirty="0" smtClean="0"/>
              <a:t> </a:t>
            </a:r>
            <a:r>
              <a:rPr lang="uk-UA" sz="2400" dirty="0" err="1"/>
              <a:t>has</a:t>
            </a:r>
            <a:r>
              <a:rPr lang="uk-UA" sz="2400" dirty="0"/>
              <a:t> </a:t>
            </a:r>
            <a:r>
              <a:rPr lang="uk-UA" sz="2400" b="1" dirty="0" err="1">
                <a:solidFill>
                  <a:srgbClr val="FF0000"/>
                </a:solidFill>
              </a:rPr>
              <a:t>powerful</a:t>
            </a:r>
            <a:r>
              <a:rPr lang="uk-UA" sz="2400" dirty="0"/>
              <a:t> </a:t>
            </a:r>
            <a:r>
              <a:rPr lang="uk-UA" sz="2400" dirty="0" err="1"/>
              <a:t>arms</a:t>
            </a:r>
            <a:endParaRPr lang="ru-RU" sz="2400" dirty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Але</a:t>
            </a:r>
            <a:r>
              <a:rPr lang="uk-UA" sz="2400" dirty="0"/>
              <a:t>: </a:t>
            </a:r>
            <a:endParaRPr lang="uk-UA" sz="2400" dirty="0" smtClean="0"/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strong</a:t>
            </a:r>
            <a:r>
              <a:rPr lang="en-US" sz="2400" dirty="0"/>
              <a:t> arm of the law – </a:t>
            </a:r>
            <a:r>
              <a:rPr lang="uk-UA" sz="2400" dirty="0"/>
              <a:t>*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powerful</a:t>
            </a:r>
            <a:r>
              <a:rPr lang="en-US" sz="2400" dirty="0"/>
              <a:t> arm of the law</a:t>
            </a:r>
            <a:endParaRPr lang="ru-RU" sz="2400" dirty="0"/>
          </a:p>
          <a:p>
            <a:pPr>
              <a:buNone/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strong</a:t>
            </a:r>
            <a:r>
              <a:rPr lang="en-US" sz="2400" dirty="0"/>
              <a:t> head for alcohol </a:t>
            </a:r>
            <a:r>
              <a:rPr lang="uk-UA" sz="2400" dirty="0"/>
              <a:t>- </a:t>
            </a:r>
            <a:r>
              <a:rPr lang="en-US" sz="2400" dirty="0"/>
              <a:t>*a </a:t>
            </a:r>
            <a:r>
              <a:rPr lang="en-US" sz="2400" b="1" dirty="0">
                <a:solidFill>
                  <a:srgbClr val="FF0000"/>
                </a:solidFill>
              </a:rPr>
              <a:t>powerful</a:t>
            </a:r>
            <a:r>
              <a:rPr lang="en-US" sz="2400" dirty="0"/>
              <a:t> head for alcohol 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Антонімія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400" dirty="0">
                <a:solidFill>
                  <a:srgbClr val="002060"/>
                </a:solidFill>
              </a:rPr>
              <a:t>1) з проміжними ступенями вияву </a:t>
            </a:r>
            <a:r>
              <a:rPr lang="uk-UA" sz="2400" dirty="0" smtClean="0">
                <a:solidFill>
                  <a:srgbClr val="002060"/>
                </a:solidFill>
              </a:rPr>
              <a:t>якостей: 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400" b="1" dirty="0">
                <a:solidFill>
                  <a:srgbClr val="FF0000"/>
                </a:solidFill>
              </a:rPr>
              <a:t>гарячий</a:t>
            </a:r>
            <a:r>
              <a:rPr lang="uk-UA" sz="2400" dirty="0"/>
              <a:t> — гаряченький — теплий — тепленький — теплуватий — прохолодний — холоднуватий — холодний — </a:t>
            </a:r>
            <a:r>
              <a:rPr lang="uk-UA" sz="2400" b="1" dirty="0" smtClean="0">
                <a:solidFill>
                  <a:srgbClr val="FF0000"/>
                </a:solidFill>
              </a:rPr>
              <a:t>крижаний</a:t>
            </a:r>
            <a:r>
              <a:rPr lang="uk-UA" sz="2400" dirty="0" smtClean="0"/>
              <a:t> </a:t>
            </a:r>
            <a:endParaRPr lang="ru-RU" sz="2400" dirty="0"/>
          </a:p>
          <a:p>
            <a:pPr>
              <a:buNone/>
            </a:pPr>
            <a:r>
              <a:rPr lang="uk-UA" sz="2400" b="1" dirty="0">
                <a:solidFill>
                  <a:srgbClr val="FF0000"/>
                </a:solidFill>
              </a:rPr>
              <a:t>світло</a:t>
            </a:r>
            <a:r>
              <a:rPr lang="uk-UA" sz="2400" dirty="0"/>
              <a:t> — сутінки — </a:t>
            </a:r>
            <a:r>
              <a:rPr lang="uk-UA" sz="2400" b="1" dirty="0">
                <a:solidFill>
                  <a:srgbClr val="FF0000"/>
                </a:solidFill>
              </a:rPr>
              <a:t>темрява</a:t>
            </a:r>
            <a:r>
              <a:rPr lang="uk-UA" sz="2400" dirty="0"/>
              <a:t>;</a:t>
            </a:r>
            <a:endParaRPr lang="ru-RU" sz="2400" dirty="0"/>
          </a:p>
          <a:p>
            <a:pPr>
              <a:buNone/>
            </a:pPr>
            <a:r>
              <a:rPr lang="uk-UA" sz="2400" dirty="0">
                <a:solidFill>
                  <a:srgbClr val="002060"/>
                </a:solidFill>
              </a:rPr>
              <a:t>2) без проміжних ступенів вияву якостей: 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400" dirty="0">
                <a:solidFill>
                  <a:srgbClr val="FF0000"/>
                </a:solidFill>
              </a:rPr>
              <a:t>життя — смерть, перемога — поразка, присутній — відсутній, лівий — правий, однаковий </a:t>
            </a:r>
            <a:r>
              <a:rPr lang="uk-UA" sz="2400" dirty="0" err="1">
                <a:solidFill>
                  <a:srgbClr val="FF0000"/>
                </a:solidFill>
              </a:rPr>
              <a:t>—різний</a:t>
            </a:r>
            <a:r>
              <a:rPr lang="uk-UA" sz="2400" dirty="0">
                <a:solidFill>
                  <a:srgbClr val="FF0000"/>
                </a:solidFill>
              </a:rPr>
              <a:t>, множити — ділити, наступи ти — відступати, нападати — захищатися, купувати — продавати, говорити — мовчати, всередині — зовні, вгору — </a:t>
            </a:r>
            <a:r>
              <a:rPr lang="uk-UA" sz="2400" dirty="0" smtClean="0">
                <a:solidFill>
                  <a:srgbClr val="FF0000"/>
                </a:solidFill>
              </a:rPr>
              <a:t>вниз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400" dirty="0" err="1" smtClean="0">
                <a:solidFill>
                  <a:srgbClr val="002060"/>
                </a:solidFill>
              </a:rPr>
              <a:t>reverses</a:t>
            </a:r>
            <a:r>
              <a:rPr lang="uk-UA" sz="2400" b="1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(укр. векторні антоніми)</a:t>
            </a:r>
            <a:r>
              <a:rPr lang="uk-UA" sz="2400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uk-UA" sz="2400" dirty="0" err="1" smtClean="0">
                <a:solidFill>
                  <a:srgbClr val="FF0000"/>
                </a:solidFill>
              </a:rPr>
              <a:t>push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>
                <a:solidFill>
                  <a:srgbClr val="FF0000"/>
                </a:solidFill>
              </a:rPr>
              <a:t>– </a:t>
            </a:r>
            <a:r>
              <a:rPr lang="uk-UA" sz="2400" dirty="0" err="1">
                <a:solidFill>
                  <a:srgbClr val="FF0000"/>
                </a:solidFill>
              </a:rPr>
              <a:t>pull</a:t>
            </a:r>
            <a:r>
              <a:rPr lang="uk-UA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come</a:t>
            </a:r>
            <a:r>
              <a:rPr lang="uk-UA" sz="2400" dirty="0">
                <a:solidFill>
                  <a:srgbClr val="FF0000"/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go</a:t>
            </a:r>
            <a:r>
              <a:rPr lang="uk-UA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rise</a:t>
            </a:r>
            <a:r>
              <a:rPr lang="uk-UA" sz="2400" dirty="0">
                <a:solidFill>
                  <a:srgbClr val="FF0000"/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fall</a:t>
            </a:r>
            <a:r>
              <a:rPr lang="uk-UA" sz="2400" dirty="0">
                <a:solidFill>
                  <a:srgbClr val="FF0000"/>
                </a:solidFill>
              </a:rPr>
              <a:t>, </a:t>
            </a:r>
            <a:endParaRPr lang="uk-U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400" dirty="0" err="1" smtClean="0">
                <a:solidFill>
                  <a:srgbClr val="FF0000"/>
                </a:solidFill>
              </a:rPr>
              <a:t>tie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>
                <a:solidFill>
                  <a:srgbClr val="FF0000"/>
                </a:solidFill>
              </a:rPr>
              <a:t>– </a:t>
            </a:r>
            <a:r>
              <a:rPr lang="uk-UA" sz="2400" dirty="0" err="1">
                <a:solidFill>
                  <a:srgbClr val="FF0000"/>
                </a:solidFill>
              </a:rPr>
              <a:t>untie</a:t>
            </a:r>
            <a:r>
              <a:rPr lang="uk-UA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pack</a:t>
            </a:r>
            <a:r>
              <a:rPr lang="uk-UA" sz="2400" dirty="0">
                <a:solidFill>
                  <a:srgbClr val="FF0000"/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unpack</a:t>
            </a:r>
            <a:r>
              <a:rPr lang="uk-UA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inflate</a:t>
            </a:r>
            <a:r>
              <a:rPr lang="uk-UA" sz="2400" dirty="0">
                <a:solidFill>
                  <a:srgbClr val="FF0000"/>
                </a:solidFill>
              </a:rPr>
              <a:t> – </a:t>
            </a:r>
            <a:r>
              <a:rPr lang="en-US" sz="2400" dirty="0" smtClean="0">
                <a:solidFill>
                  <a:srgbClr val="FF0000"/>
                </a:solidFill>
              </a:rPr>
              <a:t>deflate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400" dirty="0" err="1" smtClean="0">
                <a:solidFill>
                  <a:srgbClr val="002060"/>
                </a:solidFill>
              </a:rPr>
              <a:t>конверсивні</a:t>
            </a:r>
            <a:r>
              <a:rPr lang="uk-UA" sz="2400" dirty="0" smtClean="0">
                <a:solidFill>
                  <a:srgbClr val="002060"/>
                </a:solidFill>
              </a:rPr>
              <a:t> антоніми: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to </a:t>
            </a:r>
            <a:r>
              <a:rPr lang="en-US" sz="2400" i="1" dirty="0">
                <a:solidFill>
                  <a:srgbClr val="FF0000"/>
                </a:solidFill>
              </a:rPr>
              <a:t>own</a:t>
            </a:r>
            <a:r>
              <a:rPr lang="uk-UA" sz="2400" i="1" dirty="0">
                <a:solidFill>
                  <a:srgbClr val="FF0000"/>
                </a:solidFill>
              </a:rPr>
              <a:t> – </a:t>
            </a:r>
            <a:r>
              <a:rPr lang="en-US" sz="2400" i="1" dirty="0">
                <a:solidFill>
                  <a:srgbClr val="FF0000"/>
                </a:solidFill>
              </a:rPr>
              <a:t>to belong</a:t>
            </a:r>
            <a:r>
              <a:rPr lang="uk-UA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to like</a:t>
            </a:r>
            <a:r>
              <a:rPr lang="uk-UA" sz="2400" i="1" dirty="0">
                <a:solidFill>
                  <a:srgbClr val="FF0000"/>
                </a:solidFill>
              </a:rPr>
              <a:t> – </a:t>
            </a:r>
            <a:r>
              <a:rPr lang="en-US" sz="2400" i="1" dirty="0">
                <a:solidFill>
                  <a:srgbClr val="FF0000"/>
                </a:solidFill>
              </a:rPr>
              <a:t>to please</a:t>
            </a:r>
            <a:r>
              <a:rPr lang="uk-UA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to give</a:t>
            </a:r>
            <a:r>
              <a:rPr lang="uk-UA" sz="2400" i="1" dirty="0">
                <a:solidFill>
                  <a:srgbClr val="FF0000"/>
                </a:solidFill>
              </a:rPr>
              <a:t> – </a:t>
            </a:r>
            <a:r>
              <a:rPr lang="en-US" sz="2400" i="1" dirty="0">
                <a:solidFill>
                  <a:srgbClr val="FF0000"/>
                </a:solidFill>
              </a:rPr>
              <a:t>to receive</a:t>
            </a:r>
            <a:r>
              <a:rPr lang="uk-UA" sz="2400" i="1" dirty="0">
                <a:solidFill>
                  <a:srgbClr val="FF0000"/>
                </a:solidFill>
              </a:rPr>
              <a:t>, </a:t>
            </a:r>
            <a:endParaRPr lang="uk-UA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above</a:t>
            </a:r>
            <a:r>
              <a:rPr lang="uk-UA" sz="2400" i="1" dirty="0" smtClean="0">
                <a:solidFill>
                  <a:srgbClr val="FF0000"/>
                </a:solidFill>
              </a:rPr>
              <a:t> </a:t>
            </a:r>
            <a:r>
              <a:rPr lang="uk-UA" sz="2400" i="1" dirty="0">
                <a:solidFill>
                  <a:srgbClr val="FF0000"/>
                </a:solidFill>
              </a:rPr>
              <a:t>– </a:t>
            </a:r>
            <a:r>
              <a:rPr lang="en-US" sz="2400" i="1" dirty="0" smtClean="0">
                <a:solidFill>
                  <a:srgbClr val="FF0000"/>
                </a:solidFill>
              </a:rPr>
              <a:t>below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Гіпонімія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Гіперонім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Гіпонім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tool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hammer</a:t>
                      </a:r>
                      <a:r>
                        <a:rPr lang="uk-UA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saw</a:t>
                      </a:r>
                      <a:r>
                        <a:rPr lang="uk-UA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chisel</a:t>
                      </a:r>
                      <a:r>
                        <a:rPr lang="uk-UA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screwdriver </a:t>
                      </a:r>
                      <a:endParaRPr lang="ru-RU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animal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/>
                        <a:t>dog, cat, squirrel</a:t>
                      </a:r>
                      <a:endParaRPr lang="ru-RU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hit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/>
                        <a:t>slap, punch</a:t>
                      </a:r>
                      <a:endParaRPr lang="ru-RU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vegetable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carrot</a:t>
                      </a:r>
                      <a:r>
                        <a:rPr lang="uk-UA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tomato</a:t>
                      </a:r>
                      <a:r>
                        <a:rPr lang="uk-UA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potato </a:t>
                      </a:r>
                      <a:endParaRPr lang="ru-RU" sz="240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Меронімія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door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window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uk-UA" dirty="0"/>
              <a:t>є </a:t>
            </a:r>
            <a:r>
              <a:rPr lang="uk-UA" dirty="0" err="1"/>
              <a:t>меронімами</a:t>
            </a:r>
            <a:r>
              <a:rPr lang="uk-UA" dirty="0"/>
              <a:t> до </a:t>
            </a:r>
            <a:r>
              <a:rPr lang="en-US" i="1" dirty="0">
                <a:solidFill>
                  <a:srgbClr val="002060"/>
                </a:solidFill>
              </a:rPr>
              <a:t>room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handlebar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pedal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uk-UA" dirty="0"/>
              <a:t>є </a:t>
            </a:r>
            <a:r>
              <a:rPr lang="uk-UA" dirty="0" err="1"/>
              <a:t>меронімами</a:t>
            </a:r>
            <a:r>
              <a:rPr lang="uk-UA" dirty="0"/>
              <a:t> до </a:t>
            </a:r>
            <a:r>
              <a:rPr lang="en-US" i="1" dirty="0">
                <a:solidFill>
                  <a:srgbClr val="002060"/>
                </a:solidFill>
              </a:rPr>
              <a:t>bicycle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hand, face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uk-UA" dirty="0"/>
              <a:t>є </a:t>
            </a:r>
            <a:r>
              <a:rPr lang="uk-UA" dirty="0" err="1"/>
              <a:t>меронімами</a:t>
            </a:r>
            <a:r>
              <a:rPr lang="uk-UA" dirty="0"/>
              <a:t> до </a:t>
            </a:r>
            <a:r>
              <a:rPr lang="en-US" i="1" dirty="0">
                <a:solidFill>
                  <a:srgbClr val="002060"/>
                </a:solidFill>
              </a:rPr>
              <a:t>clock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Гіпонімія</a:t>
            </a:r>
            <a:r>
              <a:rPr lang="uk-UA" sz="2400" dirty="0" smtClean="0">
                <a:solidFill>
                  <a:srgbClr val="002060"/>
                </a:solidFill>
              </a:rPr>
              <a:t> / </a:t>
            </a:r>
            <a:r>
              <a:rPr lang="uk-UA" sz="2400" dirty="0" err="1" smtClean="0">
                <a:solidFill>
                  <a:srgbClr val="002060"/>
                </a:solidFill>
              </a:rPr>
              <a:t>Меронімія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Alsatian</a:t>
            </a:r>
            <a:r>
              <a:rPr lang="uk-UA" dirty="0"/>
              <a:t> є </a:t>
            </a:r>
            <a:r>
              <a:rPr lang="uk-UA" dirty="0" err="1"/>
              <a:t>гіпонімом</a:t>
            </a:r>
            <a:r>
              <a:rPr lang="uk-UA" dirty="0"/>
              <a:t> до </a:t>
            </a:r>
            <a:r>
              <a:rPr lang="uk-UA" i="1" dirty="0" err="1">
                <a:solidFill>
                  <a:srgbClr val="FF0000"/>
                </a:solidFill>
              </a:rPr>
              <a:t>dog</a:t>
            </a:r>
            <a:r>
              <a:rPr lang="uk-UA" dirty="0"/>
              <a:t>, яке в свою чергу є </a:t>
            </a:r>
            <a:r>
              <a:rPr lang="uk-UA" dirty="0" err="1"/>
              <a:t>гіпонімом</a:t>
            </a:r>
            <a:r>
              <a:rPr lang="uk-UA" dirty="0"/>
              <a:t> до </a:t>
            </a:r>
            <a:r>
              <a:rPr lang="uk-UA" i="1" dirty="0" err="1">
                <a:solidFill>
                  <a:srgbClr val="FF0000"/>
                </a:solidFill>
              </a:rPr>
              <a:t>animal</a:t>
            </a:r>
            <a:r>
              <a:rPr lang="uk-UA" dirty="0"/>
              <a:t>. </a:t>
            </a:r>
            <a:r>
              <a:rPr lang="en-US" dirty="0"/>
              <a:t>&gt;&gt;&gt; </a:t>
            </a:r>
            <a:r>
              <a:rPr lang="en-US" i="1" dirty="0">
                <a:solidFill>
                  <a:srgbClr val="FF0000"/>
                </a:solidFill>
              </a:rPr>
              <a:t>Alsatian</a:t>
            </a:r>
            <a:r>
              <a:rPr lang="en-US" dirty="0"/>
              <a:t> </a:t>
            </a:r>
            <a:r>
              <a:rPr lang="uk-UA" dirty="0"/>
              <a:t>є також </a:t>
            </a:r>
            <a:r>
              <a:rPr lang="uk-UA" dirty="0" err="1"/>
              <a:t>гіпонімом</a:t>
            </a:r>
            <a:r>
              <a:rPr lang="uk-UA" dirty="0"/>
              <a:t> до </a:t>
            </a:r>
            <a:r>
              <a:rPr lang="uk-UA" i="1" dirty="0" err="1">
                <a:solidFill>
                  <a:srgbClr val="FF0000"/>
                </a:solidFill>
              </a:rPr>
              <a:t>animal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 smtClean="0"/>
              <a:t>АЛЕ:</a:t>
            </a: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nostril</a:t>
            </a:r>
            <a:r>
              <a:rPr lang="en-US" dirty="0"/>
              <a:t> </a:t>
            </a:r>
            <a:r>
              <a:rPr lang="uk-UA" dirty="0"/>
              <a:t>є </a:t>
            </a:r>
            <a:r>
              <a:rPr lang="uk-UA" dirty="0" err="1"/>
              <a:t>мєронімом</a:t>
            </a:r>
            <a:r>
              <a:rPr lang="uk-UA" dirty="0"/>
              <a:t> до </a:t>
            </a:r>
            <a:r>
              <a:rPr lang="en-US" i="1" dirty="0">
                <a:solidFill>
                  <a:srgbClr val="FF0000"/>
                </a:solidFill>
              </a:rPr>
              <a:t>nose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але </a:t>
            </a:r>
            <a:r>
              <a:rPr lang="uk-UA" dirty="0"/>
              <a:t>не до</a:t>
            </a:r>
            <a:r>
              <a:rPr lang="ru-RU" dirty="0"/>
              <a:t>  </a:t>
            </a:r>
            <a:r>
              <a:rPr lang="en-US" i="1" dirty="0">
                <a:solidFill>
                  <a:srgbClr val="FF0000"/>
                </a:solidFill>
              </a:rPr>
              <a:t>face</a:t>
            </a:r>
            <a:endParaRPr lang="uk-UA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ÐÐ°ÑÑÐ¸Ð½ÐºÐ¸ Ð¿Ð¾ Ð·Ð°Ð¿ÑÐ¾ÑÑ Alsatia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852936"/>
            <a:ext cx="2515572" cy="16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mother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uk-UA" i="1" dirty="0" err="1" smtClean="0"/>
              <a:t>woman</a:t>
            </a:r>
            <a:endParaRPr lang="en-US" i="1" dirty="0" smtClean="0"/>
          </a:p>
          <a:p>
            <a:r>
              <a:rPr lang="uk-UA" i="1" dirty="0" err="1" smtClean="0"/>
              <a:t>female</a:t>
            </a:r>
            <a:endParaRPr lang="en-US" i="1" dirty="0" smtClean="0"/>
          </a:p>
          <a:p>
            <a:r>
              <a:rPr lang="uk-UA" i="1" dirty="0" err="1" smtClean="0"/>
              <a:t>father</a:t>
            </a:r>
            <a:endParaRPr lang="en-US" i="1" dirty="0" smtClean="0"/>
          </a:p>
          <a:p>
            <a:r>
              <a:rPr lang="uk-UA" i="1" dirty="0" err="1" smtClean="0"/>
              <a:t>child</a:t>
            </a:r>
            <a:endParaRPr lang="en-US" i="1" dirty="0" smtClean="0"/>
          </a:p>
          <a:p>
            <a:r>
              <a:rPr lang="uk-UA" i="1" dirty="0" err="1" smtClean="0"/>
              <a:t>parent</a:t>
            </a:r>
            <a:endParaRPr lang="ru-RU" dirty="0"/>
          </a:p>
          <a:p>
            <a:r>
              <a:rPr lang="en-US" i="1" dirty="0"/>
              <a:t>The earth is mother of us all.</a:t>
            </a:r>
            <a:r>
              <a:rPr lang="uk-UA" i="1" dirty="0"/>
              <a:t> </a:t>
            </a:r>
            <a:endParaRPr lang="en-US" i="1" dirty="0" smtClean="0"/>
          </a:p>
          <a:p>
            <a:r>
              <a:rPr lang="uk-UA" i="1" dirty="0" smtClean="0"/>
              <a:t>S</a:t>
            </a:r>
            <a:r>
              <a:rPr lang="en-US" i="1" dirty="0"/>
              <a:t>he is my mother by adoption. </a:t>
            </a:r>
            <a:endParaRPr lang="en-US" i="1" dirty="0" smtClean="0"/>
          </a:p>
          <a:p>
            <a:r>
              <a:rPr lang="en-US" i="1" dirty="0" smtClean="0"/>
              <a:t>Necessity </a:t>
            </a:r>
            <a:r>
              <a:rPr lang="en-US" i="1" dirty="0"/>
              <a:t>is the mother of invention.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ÐÐ°ÑÑÐ¸Ð½ÐºÐ¸ Ð¿Ð¾ Ð·Ð°Ð¿ÑÐ¾ÑÑ mo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84784"/>
            <a:ext cx="3725649" cy="2469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метод</a:t>
            </a:r>
            <a:r>
              <a:rPr lang="uk-UA" sz="2400" dirty="0">
                <a:solidFill>
                  <a:srgbClr val="002060"/>
                </a:solidFill>
              </a:rPr>
              <a:t> </a:t>
            </a:r>
            <a:r>
              <a:rPr lang="uk-UA" sz="2400" b="1" dirty="0">
                <a:solidFill>
                  <a:srgbClr val="002060"/>
                </a:solidFill>
              </a:rPr>
              <a:t>компонентного аналізу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6624736" cy="290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ÐÐ°ÑÑÐ¸Ð½ÐºÐ¸ Ð¿Ð¾ Ð·Ð°Ð¿ÑÐ¾ÑÑ speech chai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935" y="1715431"/>
            <a:ext cx="6120130" cy="34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uk-UA" sz="2400" dirty="0" smtClean="0">
                <a:solidFill>
                  <a:srgbClr val="002060"/>
                </a:solidFill>
              </a:rPr>
              <a:t>Прагматика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ÐÐ°ÑÑÐ¸Ð½ÐºÐ¸ Ð¿Ð¾ Ð·Ð°Ð¿ÑÐ¾ÑÑ Ð±ÐµÐ»ÑÐ¹ ÑÑÐµÑÐ³Ð¾Ð»ÑÐ½Ð¸Ðº Ð½Ð° ÑÑÐµÑ ÑÐµÑÐ½ÑÑ ÐºÑÑÐ³Ð°Ñ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600400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400" dirty="0" err="1">
                <a:solidFill>
                  <a:srgbClr val="002060"/>
                </a:solidFill>
              </a:rPr>
              <a:t>Перформативи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apologize</a:t>
            </a:r>
            <a:r>
              <a:rPr lang="en-US" i="1" dirty="0"/>
              <a:t>.</a:t>
            </a:r>
            <a:endParaRPr lang="ru-RU" dirty="0"/>
          </a:p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pronounce</a:t>
            </a:r>
            <a:r>
              <a:rPr lang="en-US" i="1" dirty="0"/>
              <a:t> you man and wife.</a:t>
            </a:r>
            <a:endParaRPr lang="ru-RU" dirty="0"/>
          </a:p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order</a:t>
            </a:r>
            <a:r>
              <a:rPr lang="en-US" i="1" dirty="0"/>
              <a:t> you to leave the premises.</a:t>
            </a:r>
            <a:endParaRPr lang="ru-RU" dirty="0"/>
          </a:p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promise</a:t>
            </a:r>
            <a:r>
              <a:rPr lang="en-US" i="1" dirty="0"/>
              <a:t> to go tomorrow.</a:t>
            </a:r>
            <a:endParaRPr lang="ru-RU" dirty="0"/>
          </a:p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inform</a:t>
            </a:r>
            <a:r>
              <a:rPr lang="en-US" i="1" dirty="0"/>
              <a:t> you about the possible consequences. </a:t>
            </a:r>
            <a:endParaRPr lang="ru-RU" dirty="0"/>
          </a:p>
          <a:p>
            <a:pPr>
              <a:buNone/>
            </a:pPr>
            <a:r>
              <a:rPr lang="en-US" i="1" dirty="0"/>
              <a:t>I </a:t>
            </a:r>
            <a:r>
              <a:rPr lang="en-US" b="1" i="1" dirty="0"/>
              <a:t>request</a:t>
            </a:r>
            <a:r>
              <a:rPr lang="en-US" i="1" dirty="0"/>
              <a:t> permission to speak.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92696"/>
          <a:ext cx="7920879" cy="4565103"/>
        </p:xfrm>
        <a:graphic>
          <a:graphicData uri="http://schemas.openxmlformats.org/drawingml/2006/table">
            <a:tbl>
              <a:tblPr/>
              <a:tblGrid>
                <a:gridCol w="2639757"/>
                <a:gridCol w="2640561"/>
                <a:gridCol w="2640561"/>
              </a:tblGrid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Синтаксична форма (структура)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Calibri"/>
                          <a:cs typeface="Times New Roman"/>
                        </a:rPr>
                        <a:t>Іллокутивна</a:t>
                      </a: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uk-UA" sz="2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сила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You are energetic this evening.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розповідне речення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твердження</a:t>
                      </a:r>
                      <a:endParaRPr lang="ru-RU" sz="24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Are you energetic this evening?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питальне </a:t>
                      </a:r>
                      <a:endParaRPr lang="uk-UA" sz="24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речення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питання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Be energetic this evening!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спонукальне речення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наказ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How energetic you are this evening!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окличне </a:t>
                      </a:r>
                      <a:endParaRPr lang="uk-UA" sz="24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речення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вигук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err="1">
                <a:solidFill>
                  <a:srgbClr val="002060"/>
                </a:solidFill>
              </a:rPr>
              <a:t>Can</a:t>
            </a: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 err="1">
                <a:solidFill>
                  <a:srgbClr val="002060"/>
                </a:solidFill>
              </a:rPr>
              <a:t>you</a:t>
            </a: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 err="1">
                <a:solidFill>
                  <a:srgbClr val="002060"/>
                </a:solidFill>
              </a:rPr>
              <a:t>pass</a:t>
            </a: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 err="1">
                <a:solidFill>
                  <a:srgbClr val="002060"/>
                </a:solidFill>
              </a:rPr>
              <a:t>the</a:t>
            </a: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 err="1">
                <a:solidFill>
                  <a:srgbClr val="002060"/>
                </a:solidFill>
              </a:rPr>
              <a:t>salt</a:t>
            </a:r>
            <a:r>
              <a:rPr lang="uk-UA" i="1" dirty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i="1" dirty="0">
                <a:solidFill>
                  <a:srgbClr val="002060"/>
                </a:solidFill>
              </a:rPr>
              <a:t>Pass the salt!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i="1" dirty="0">
                <a:solidFill>
                  <a:srgbClr val="002060"/>
                </a:solidFill>
              </a:rPr>
              <a:t>Give me the salt!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i="1" dirty="0">
                <a:solidFill>
                  <a:srgbClr val="002060"/>
                </a:solidFill>
              </a:rPr>
              <a:t>I am ordering you to pass the salt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5842" name="Picture 2" descr="ÐÐ°ÑÑÐ¸Ð½ÐºÐ¸ Ð¿Ð¾ Ð·Ð°Ð¿ÑÐ¾ÑÑ pass the s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48680"/>
            <a:ext cx="3960440" cy="2663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Умови успішності мовленнєвих актів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ctr">
              <a:buNone/>
            </a:pPr>
            <a:r>
              <a:rPr lang="uk-UA" dirty="0">
                <a:solidFill>
                  <a:srgbClr val="FF0000"/>
                </a:solidFill>
              </a:rPr>
              <a:t>I </a:t>
            </a:r>
            <a:r>
              <a:rPr lang="uk-UA" dirty="0" err="1">
                <a:solidFill>
                  <a:srgbClr val="FF0000"/>
                </a:solidFill>
              </a:rPr>
              <a:t>pronounce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you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husband </a:t>
            </a:r>
            <a:r>
              <a:rPr lang="uk-UA" dirty="0" err="1" smtClean="0">
                <a:solidFill>
                  <a:srgbClr val="FF0000"/>
                </a:solidFill>
              </a:rPr>
              <a:t>and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wife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6866" name="Picture 2" descr="ÐÐ°ÑÑÐ¸Ð½ÐºÐ¸ Ð¿Ð¾ Ð·Ð°Ð¿ÑÐ¾ÑÑ I pronounce you man and w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23999"/>
            <a:ext cx="3160914" cy="4425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>
                <a:solidFill>
                  <a:srgbClr val="002060"/>
                </a:solidFill>
              </a:rPr>
              <a:t/>
            </a:r>
            <a:br>
              <a:rPr lang="uk-UA" sz="2700" dirty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Пол </a:t>
            </a:r>
            <a:r>
              <a:rPr lang="uk-UA" sz="2700" dirty="0" err="1">
                <a:solidFill>
                  <a:srgbClr val="002060"/>
                </a:solidFill>
              </a:rPr>
              <a:t>Грайс</a:t>
            </a:r>
            <a:r>
              <a:rPr lang="uk-UA" sz="2700" dirty="0">
                <a:solidFill>
                  <a:srgbClr val="002060"/>
                </a:solidFill>
              </a:rPr>
              <a:t> (</a:t>
            </a:r>
            <a:r>
              <a:rPr lang="uk-UA" sz="2700" dirty="0" smtClean="0">
                <a:solidFill>
                  <a:srgbClr val="002060"/>
                </a:solidFill>
              </a:rPr>
              <a:t>1913-1988): принцип </a:t>
            </a:r>
            <a:r>
              <a:rPr lang="uk-UA" sz="2700" dirty="0">
                <a:solidFill>
                  <a:srgbClr val="002060"/>
                </a:solidFill>
              </a:rPr>
              <a:t>кооперації в </a:t>
            </a:r>
            <a:r>
              <a:rPr lang="uk-UA" sz="2700" dirty="0" smtClean="0">
                <a:solidFill>
                  <a:srgbClr val="002060"/>
                </a:solidFill>
              </a:rPr>
              <a:t>комунікації</a:t>
            </a: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err="1" smtClean="0"/>
              <a:t>Make</a:t>
            </a:r>
            <a:r>
              <a:rPr lang="uk-UA" i="1" dirty="0" smtClean="0"/>
              <a:t> </a:t>
            </a:r>
            <a:r>
              <a:rPr lang="uk-UA" i="1" dirty="0" err="1" smtClean="0"/>
              <a:t>your</a:t>
            </a:r>
            <a:r>
              <a:rPr lang="uk-UA" i="1" dirty="0" smtClean="0"/>
              <a:t> </a:t>
            </a:r>
            <a:r>
              <a:rPr lang="uk-UA" i="1" dirty="0" err="1" smtClean="0"/>
              <a:t>contribution</a:t>
            </a:r>
            <a:r>
              <a:rPr lang="uk-UA" i="1" dirty="0" smtClean="0"/>
              <a:t> </a:t>
            </a:r>
            <a:r>
              <a:rPr lang="uk-UA" i="1" dirty="0" err="1" smtClean="0"/>
              <a:t>such</a:t>
            </a:r>
            <a:r>
              <a:rPr lang="uk-UA" i="1" dirty="0" smtClean="0"/>
              <a:t> </a:t>
            </a:r>
            <a:r>
              <a:rPr lang="uk-UA" i="1" dirty="0" err="1" smtClean="0"/>
              <a:t>as</a:t>
            </a:r>
            <a:r>
              <a:rPr lang="uk-UA" i="1" dirty="0" smtClean="0"/>
              <a:t> </a:t>
            </a:r>
            <a:r>
              <a:rPr lang="uk-UA" i="1" dirty="0" err="1" smtClean="0"/>
              <a:t>it</a:t>
            </a:r>
            <a:r>
              <a:rPr lang="uk-UA" i="1" dirty="0" smtClean="0"/>
              <a:t> </a:t>
            </a:r>
            <a:r>
              <a:rPr lang="uk-UA" i="1" dirty="0" err="1" smtClean="0"/>
              <a:t>is</a:t>
            </a:r>
            <a:r>
              <a:rPr lang="uk-UA" i="1" dirty="0" smtClean="0"/>
              <a:t> </a:t>
            </a:r>
            <a:r>
              <a:rPr lang="uk-UA" i="1" dirty="0" err="1" smtClean="0"/>
              <a:t>required</a:t>
            </a:r>
            <a:r>
              <a:rPr lang="uk-UA" i="1" dirty="0" smtClean="0"/>
              <a:t>, </a:t>
            </a:r>
            <a:r>
              <a:rPr lang="uk-UA" i="1" dirty="0" err="1" smtClean="0"/>
              <a:t>at</a:t>
            </a:r>
            <a:r>
              <a:rPr lang="uk-UA" i="1" dirty="0" smtClean="0"/>
              <a:t>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stage</a:t>
            </a:r>
            <a:r>
              <a:rPr lang="uk-UA" i="1" dirty="0" smtClean="0"/>
              <a:t> </a:t>
            </a:r>
            <a:r>
              <a:rPr lang="uk-UA" i="1" dirty="0" err="1" smtClean="0"/>
              <a:t>at</a:t>
            </a:r>
            <a:r>
              <a:rPr lang="uk-UA" i="1" dirty="0" smtClean="0"/>
              <a:t> </a:t>
            </a:r>
            <a:r>
              <a:rPr lang="uk-UA" i="1" dirty="0" err="1" smtClean="0"/>
              <a:t>which</a:t>
            </a:r>
            <a:r>
              <a:rPr lang="uk-UA" i="1" dirty="0" smtClean="0"/>
              <a:t> </a:t>
            </a:r>
            <a:r>
              <a:rPr lang="uk-UA" i="1" dirty="0" err="1" smtClean="0"/>
              <a:t>it</a:t>
            </a:r>
            <a:r>
              <a:rPr lang="uk-UA" i="1" dirty="0" smtClean="0"/>
              <a:t> </a:t>
            </a:r>
            <a:r>
              <a:rPr lang="uk-UA" i="1" dirty="0" err="1" smtClean="0"/>
              <a:t>occurs</a:t>
            </a:r>
            <a:r>
              <a:rPr lang="uk-UA" i="1" dirty="0" smtClean="0"/>
              <a:t>, </a:t>
            </a:r>
            <a:r>
              <a:rPr lang="uk-UA" i="1" dirty="0" err="1" smtClean="0"/>
              <a:t>by</a:t>
            </a:r>
            <a:r>
              <a:rPr lang="uk-UA" i="1" dirty="0" smtClean="0"/>
              <a:t>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accepted</a:t>
            </a:r>
            <a:r>
              <a:rPr lang="uk-UA" i="1" dirty="0" smtClean="0"/>
              <a:t> </a:t>
            </a:r>
            <a:r>
              <a:rPr lang="uk-UA" i="1" dirty="0" err="1" smtClean="0"/>
              <a:t>purpose</a:t>
            </a:r>
            <a:r>
              <a:rPr lang="uk-UA" i="1" dirty="0" smtClean="0"/>
              <a:t> </a:t>
            </a:r>
            <a:r>
              <a:rPr lang="uk-UA" i="1" dirty="0" err="1" smtClean="0"/>
              <a:t>or</a:t>
            </a:r>
            <a:r>
              <a:rPr lang="uk-UA" i="1" dirty="0" smtClean="0"/>
              <a:t> </a:t>
            </a:r>
            <a:r>
              <a:rPr lang="uk-UA" i="1" dirty="0" err="1" smtClean="0"/>
              <a:t>direction</a:t>
            </a:r>
            <a:r>
              <a:rPr lang="uk-UA" i="1" dirty="0" smtClean="0"/>
              <a:t>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talk</a:t>
            </a:r>
            <a:r>
              <a:rPr lang="uk-UA" i="1" dirty="0" smtClean="0"/>
              <a:t> </a:t>
            </a:r>
            <a:r>
              <a:rPr lang="uk-UA" i="1" dirty="0" err="1" smtClean="0"/>
              <a:t>exchange</a:t>
            </a:r>
            <a:r>
              <a:rPr lang="uk-UA" i="1" dirty="0" smtClean="0"/>
              <a:t> </a:t>
            </a:r>
            <a:r>
              <a:rPr lang="uk-UA" i="1" dirty="0" err="1" smtClean="0"/>
              <a:t>in</a:t>
            </a:r>
            <a:r>
              <a:rPr lang="uk-UA" i="1" dirty="0" smtClean="0"/>
              <a:t> </a:t>
            </a:r>
            <a:r>
              <a:rPr lang="uk-UA" i="1" dirty="0" err="1" smtClean="0"/>
              <a:t>which</a:t>
            </a:r>
            <a:r>
              <a:rPr lang="uk-UA" i="1" dirty="0" smtClean="0"/>
              <a:t> </a:t>
            </a:r>
            <a:r>
              <a:rPr lang="uk-UA" i="1" dirty="0" err="1" smtClean="0"/>
              <a:t>you</a:t>
            </a:r>
            <a:r>
              <a:rPr lang="uk-UA" i="1" dirty="0" smtClean="0"/>
              <a:t> </a:t>
            </a:r>
            <a:r>
              <a:rPr lang="uk-UA" i="1" dirty="0" err="1" smtClean="0"/>
              <a:t>are</a:t>
            </a:r>
            <a:r>
              <a:rPr lang="uk-UA" i="1" dirty="0" smtClean="0"/>
              <a:t> </a:t>
            </a:r>
            <a:r>
              <a:rPr lang="uk-UA" i="1" dirty="0" err="1" smtClean="0"/>
              <a:t>engaged</a:t>
            </a:r>
            <a:r>
              <a:rPr lang="uk-UA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>
                <a:solidFill>
                  <a:srgbClr val="002060"/>
                </a:solidFill>
              </a:rPr>
              <a:t/>
            </a:r>
            <a:br>
              <a:rPr lang="uk-UA" sz="2700" dirty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Пол </a:t>
            </a:r>
            <a:r>
              <a:rPr lang="uk-UA" sz="2700" dirty="0" err="1">
                <a:solidFill>
                  <a:srgbClr val="002060"/>
                </a:solidFill>
              </a:rPr>
              <a:t>Грайс</a:t>
            </a:r>
            <a:r>
              <a:rPr lang="uk-UA" sz="2700" dirty="0">
                <a:solidFill>
                  <a:srgbClr val="002060"/>
                </a:solidFill>
              </a:rPr>
              <a:t> (</a:t>
            </a:r>
            <a:r>
              <a:rPr lang="uk-UA" sz="2700" dirty="0" smtClean="0">
                <a:solidFill>
                  <a:srgbClr val="002060"/>
                </a:solidFill>
              </a:rPr>
              <a:t>1913-1988): принцип </a:t>
            </a:r>
            <a:r>
              <a:rPr lang="uk-UA" sz="2700" dirty="0">
                <a:solidFill>
                  <a:srgbClr val="002060"/>
                </a:solidFill>
              </a:rPr>
              <a:t>кооперації в </a:t>
            </a:r>
            <a:r>
              <a:rPr lang="uk-UA" sz="2700" dirty="0" smtClean="0">
                <a:solidFill>
                  <a:srgbClr val="002060"/>
                </a:solidFill>
              </a:rPr>
              <a:t>комунікації</a:t>
            </a: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максима кількості</a:t>
            </a:r>
            <a:r>
              <a:rPr lang="uk-UA" sz="2400" dirty="0">
                <a:solidFill>
                  <a:srgbClr val="002060"/>
                </a:solidFill>
              </a:rPr>
              <a:t>: </a:t>
            </a:r>
            <a:r>
              <a:rPr lang="uk-UA" sz="2400" dirty="0"/>
              <a:t>твоє висловлення повинне містити не менше  і не більше інформації, ніж </a:t>
            </a:r>
            <a:r>
              <a:rPr lang="uk-UA" sz="2400" dirty="0" smtClean="0"/>
              <a:t>потрібно</a:t>
            </a:r>
          </a:p>
          <a:p>
            <a:endParaRPr lang="ru-RU" sz="2400" dirty="0"/>
          </a:p>
          <a:p>
            <a:r>
              <a:rPr lang="uk-UA" sz="2400" b="1" dirty="0">
                <a:solidFill>
                  <a:srgbClr val="002060"/>
                </a:solidFill>
              </a:rPr>
              <a:t>максима якості</a:t>
            </a:r>
            <a:r>
              <a:rPr lang="uk-UA" sz="2400" dirty="0"/>
              <a:t>: намагайся, щоб твоє висловлення було щирим. Не кажи того, що вважаєш помилковим і не кажи того, для чого в тебе немає достатніх </a:t>
            </a:r>
            <a:r>
              <a:rPr lang="uk-UA" sz="2400" dirty="0" smtClean="0"/>
              <a:t>підстав</a:t>
            </a:r>
          </a:p>
          <a:p>
            <a:endParaRPr lang="ru-RU" sz="2400" dirty="0"/>
          </a:p>
          <a:p>
            <a:r>
              <a:rPr lang="uk-UA" sz="2400" b="1" dirty="0">
                <a:solidFill>
                  <a:srgbClr val="002060"/>
                </a:solidFill>
              </a:rPr>
              <a:t>максима </a:t>
            </a:r>
            <a:r>
              <a:rPr lang="uk-UA" sz="2400" b="1" dirty="0" err="1">
                <a:solidFill>
                  <a:srgbClr val="002060"/>
                </a:solidFill>
              </a:rPr>
              <a:t>релевантності</a:t>
            </a:r>
            <a:r>
              <a:rPr lang="uk-UA" sz="2400" dirty="0"/>
              <a:t>: не відхиляйся від </a:t>
            </a:r>
            <a:r>
              <a:rPr lang="uk-UA" sz="2400" dirty="0" smtClean="0"/>
              <a:t>теми</a:t>
            </a:r>
          </a:p>
          <a:p>
            <a:endParaRPr lang="ru-RU" sz="2400" dirty="0"/>
          </a:p>
          <a:p>
            <a:r>
              <a:rPr lang="uk-UA" sz="2400" b="1" dirty="0">
                <a:solidFill>
                  <a:srgbClr val="002060"/>
                </a:solidFill>
              </a:rPr>
              <a:t>максима манери</a:t>
            </a:r>
            <a:r>
              <a:rPr lang="uk-UA" sz="2400" dirty="0"/>
              <a:t>: виражайся ясно, уникай незрозумілих виражень, багатослів’я, плутанини, неоднозначності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>
                <a:solidFill>
                  <a:srgbClr val="002060"/>
                </a:solidFill>
              </a:rPr>
              <a:t/>
            </a:r>
            <a:br>
              <a:rPr lang="uk-UA" sz="2700" dirty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Пол </a:t>
            </a:r>
            <a:r>
              <a:rPr lang="uk-UA" sz="2700" dirty="0" err="1">
                <a:solidFill>
                  <a:srgbClr val="002060"/>
                </a:solidFill>
              </a:rPr>
              <a:t>Грайс</a:t>
            </a:r>
            <a:r>
              <a:rPr lang="uk-UA" sz="2700" dirty="0">
                <a:solidFill>
                  <a:srgbClr val="002060"/>
                </a:solidFill>
              </a:rPr>
              <a:t> (</a:t>
            </a:r>
            <a:r>
              <a:rPr lang="uk-UA" sz="2700" dirty="0" smtClean="0">
                <a:solidFill>
                  <a:srgbClr val="002060"/>
                </a:solidFill>
              </a:rPr>
              <a:t>1913-1988): принцип </a:t>
            </a:r>
            <a:r>
              <a:rPr lang="uk-UA" sz="2700" dirty="0">
                <a:solidFill>
                  <a:srgbClr val="002060"/>
                </a:solidFill>
              </a:rPr>
              <a:t>кооперації в </a:t>
            </a:r>
            <a:r>
              <a:rPr lang="uk-UA" sz="2700" dirty="0" smtClean="0">
                <a:solidFill>
                  <a:srgbClr val="002060"/>
                </a:solidFill>
              </a:rPr>
              <a:t>комунікації</a:t>
            </a: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uk-UA" i="1" dirty="0" smtClean="0"/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Carol</a:t>
            </a:r>
            <a:r>
              <a:rPr lang="uk-UA" i="1" dirty="0"/>
              <a:t>:</a:t>
            </a:r>
            <a:r>
              <a:rPr lang="en-US" i="1" dirty="0"/>
              <a:t> Did you see the new Spielberg movie on TV last night?</a:t>
            </a:r>
            <a:endParaRPr lang="ru-RU" dirty="0"/>
          </a:p>
          <a:p>
            <a:pPr>
              <a:buNone/>
            </a:pPr>
            <a:r>
              <a:rPr lang="en-US" i="1" dirty="0">
                <a:solidFill>
                  <a:srgbClr val="002060"/>
                </a:solidFill>
              </a:rPr>
              <a:t>Barry</a:t>
            </a:r>
            <a:r>
              <a:rPr lang="en-US" i="1" dirty="0"/>
              <a:t>: Is the Pope a Catholic?</a:t>
            </a:r>
            <a:endParaRPr lang="ru-RU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Пресупозиція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US" i="1" dirty="0"/>
              <a:t>(1) The bus driver managed to stop in time.</a:t>
            </a:r>
            <a:endParaRPr lang="ru-RU" dirty="0"/>
          </a:p>
          <a:p>
            <a:pPr>
              <a:buNone/>
            </a:pPr>
            <a:r>
              <a:rPr lang="en-US" i="1" dirty="0"/>
              <a:t>(2) The bus driver tried to stop.</a:t>
            </a:r>
            <a:endParaRPr lang="ru-RU" dirty="0"/>
          </a:p>
          <a:p>
            <a:pPr>
              <a:buNone/>
            </a:pPr>
            <a:r>
              <a:rPr lang="en-US" i="1" dirty="0"/>
              <a:t> </a:t>
            </a:r>
            <a:endParaRPr lang="ru-RU" dirty="0"/>
          </a:p>
          <a:p>
            <a:pPr>
              <a:buNone/>
            </a:pPr>
            <a:r>
              <a:rPr lang="en-US" i="1" dirty="0"/>
              <a:t>(1) The baby has stopped crying.</a:t>
            </a:r>
            <a:endParaRPr lang="ru-RU" dirty="0"/>
          </a:p>
          <a:p>
            <a:pPr>
              <a:buNone/>
            </a:pPr>
            <a:r>
              <a:rPr lang="en-US" i="1" dirty="0"/>
              <a:t>(2) The baby was crying previously.</a:t>
            </a:r>
            <a:endParaRPr lang="ru-RU" dirty="0"/>
          </a:p>
          <a:p>
            <a:pPr>
              <a:buNone/>
            </a:pPr>
            <a:r>
              <a:rPr lang="en-US" i="1" dirty="0"/>
              <a:t> </a:t>
            </a:r>
            <a:endParaRPr lang="ru-RU" dirty="0"/>
          </a:p>
          <a:p>
            <a:pPr>
              <a:buNone/>
            </a:pPr>
            <a:r>
              <a:rPr lang="en-US" i="1" dirty="0"/>
              <a:t>(1) I regretted giving them the donation.</a:t>
            </a:r>
            <a:endParaRPr lang="ru-RU" dirty="0"/>
          </a:p>
          <a:p>
            <a:pPr>
              <a:buNone/>
            </a:pPr>
            <a:r>
              <a:rPr lang="en-US" i="1" dirty="0"/>
              <a:t>(2) I gave them the donation.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Пресупозиція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uk-UA" sz="2400" i="1" dirty="0" err="1"/>
              <a:t>Take</a:t>
            </a:r>
            <a:r>
              <a:rPr lang="uk-UA" sz="2400" i="1" dirty="0"/>
              <a:t> </a:t>
            </a:r>
            <a:r>
              <a:rPr lang="uk-UA" sz="2400" i="1" dirty="0" err="1"/>
              <a:t>some</a:t>
            </a:r>
            <a:r>
              <a:rPr lang="uk-UA" sz="2400" i="1" dirty="0"/>
              <a:t> </a:t>
            </a:r>
            <a:r>
              <a:rPr lang="uk-UA" sz="2400" b="1" i="1" dirty="0" err="1"/>
              <a:t>more</a:t>
            </a:r>
            <a:r>
              <a:rPr lang="uk-UA" sz="2400" i="1" dirty="0"/>
              <a:t> </a:t>
            </a:r>
            <a:r>
              <a:rPr lang="uk-UA" sz="2400" i="1" dirty="0" err="1"/>
              <a:t>tea</a:t>
            </a:r>
            <a:r>
              <a:rPr lang="uk-UA" sz="2400" i="1" dirty="0"/>
              <a:t>," </a:t>
            </a:r>
            <a:r>
              <a:rPr lang="uk-UA" sz="2400" i="1" dirty="0" err="1"/>
              <a:t>the</a:t>
            </a:r>
            <a:r>
              <a:rPr lang="uk-UA" sz="2400" i="1" dirty="0"/>
              <a:t> </a:t>
            </a:r>
            <a:r>
              <a:rPr lang="uk-UA" sz="2400" i="1" dirty="0" err="1"/>
              <a:t>March</a:t>
            </a:r>
            <a:r>
              <a:rPr lang="uk-UA" sz="2400" i="1" dirty="0"/>
              <a:t> </a:t>
            </a:r>
            <a:r>
              <a:rPr lang="uk-UA" sz="2400" i="1" dirty="0" err="1"/>
              <a:t>Hare</a:t>
            </a:r>
            <a:r>
              <a:rPr lang="uk-UA" sz="2400" i="1" dirty="0"/>
              <a:t> </a:t>
            </a:r>
            <a:r>
              <a:rPr lang="uk-UA" sz="2400" i="1" dirty="0" err="1"/>
              <a:t>said</a:t>
            </a:r>
            <a:r>
              <a:rPr lang="uk-UA" sz="2400" i="1" dirty="0"/>
              <a:t> </a:t>
            </a:r>
            <a:r>
              <a:rPr lang="uk-UA" sz="2400" i="1" dirty="0" err="1"/>
              <a:t>to</a:t>
            </a:r>
            <a:r>
              <a:rPr lang="uk-UA" sz="2400" i="1" dirty="0"/>
              <a:t> </a:t>
            </a:r>
            <a:r>
              <a:rPr lang="uk-UA" sz="2400" i="1" dirty="0" err="1"/>
              <a:t>Alice</a:t>
            </a:r>
            <a:r>
              <a:rPr lang="uk-UA" sz="2400" i="1" dirty="0"/>
              <a:t>, </a:t>
            </a:r>
            <a:r>
              <a:rPr lang="uk-UA" sz="2400" i="1" dirty="0" err="1"/>
              <a:t>very</a:t>
            </a:r>
            <a:r>
              <a:rPr lang="uk-UA" sz="2400" i="1" dirty="0"/>
              <a:t> </a:t>
            </a:r>
            <a:r>
              <a:rPr lang="uk-UA" sz="2400" i="1" dirty="0" err="1"/>
              <a:t>earnestly</a:t>
            </a:r>
            <a:r>
              <a:rPr lang="uk-UA" sz="2400" i="1" dirty="0"/>
              <a:t>.</a:t>
            </a:r>
            <a:endParaRPr lang="ru-RU" sz="2400" dirty="0"/>
          </a:p>
          <a:p>
            <a:pPr>
              <a:buNone/>
            </a:pPr>
            <a:r>
              <a:rPr lang="uk-UA" sz="2400" i="1" dirty="0"/>
              <a:t>"</a:t>
            </a:r>
            <a:r>
              <a:rPr lang="uk-UA" sz="2400" i="1" dirty="0" err="1"/>
              <a:t>I've</a:t>
            </a:r>
            <a:r>
              <a:rPr lang="uk-UA" sz="2400" i="1" dirty="0"/>
              <a:t> </a:t>
            </a:r>
            <a:r>
              <a:rPr lang="uk-UA" sz="2400" i="1" dirty="0" err="1"/>
              <a:t>had</a:t>
            </a:r>
            <a:r>
              <a:rPr lang="uk-UA" sz="2400" i="1" dirty="0"/>
              <a:t> </a:t>
            </a:r>
            <a:r>
              <a:rPr lang="uk-UA" sz="2400" i="1" dirty="0" err="1"/>
              <a:t>nothing</a:t>
            </a:r>
            <a:r>
              <a:rPr lang="uk-UA" sz="2400" i="1" dirty="0"/>
              <a:t> </a:t>
            </a:r>
            <a:r>
              <a:rPr lang="uk-UA" sz="2400" i="1" dirty="0" err="1"/>
              <a:t>yet</a:t>
            </a:r>
            <a:r>
              <a:rPr lang="uk-UA" sz="2400" i="1" dirty="0"/>
              <a:t>," </a:t>
            </a:r>
            <a:r>
              <a:rPr lang="uk-UA" sz="2400" i="1" dirty="0" err="1"/>
              <a:t>Alice</a:t>
            </a:r>
            <a:r>
              <a:rPr lang="uk-UA" sz="2400" i="1" dirty="0"/>
              <a:t> </a:t>
            </a:r>
            <a:r>
              <a:rPr lang="uk-UA" sz="2400" i="1" dirty="0" err="1"/>
              <a:t>replied</a:t>
            </a:r>
            <a:r>
              <a:rPr lang="uk-UA" sz="2400" i="1" dirty="0"/>
              <a:t> </a:t>
            </a:r>
            <a:r>
              <a:rPr lang="uk-UA" sz="2400" i="1" dirty="0" err="1"/>
              <a:t>in</a:t>
            </a:r>
            <a:r>
              <a:rPr lang="uk-UA" sz="2400" i="1" dirty="0"/>
              <a:t> </a:t>
            </a:r>
            <a:r>
              <a:rPr lang="uk-UA" sz="2400" i="1" dirty="0" err="1"/>
              <a:t>an</a:t>
            </a:r>
            <a:r>
              <a:rPr lang="uk-UA" sz="2400" i="1" dirty="0"/>
              <a:t> </a:t>
            </a:r>
            <a:r>
              <a:rPr lang="uk-UA" sz="2400" i="1" dirty="0" err="1"/>
              <a:t>offended</a:t>
            </a:r>
            <a:r>
              <a:rPr lang="uk-UA" sz="2400" i="1" dirty="0"/>
              <a:t> </a:t>
            </a:r>
            <a:r>
              <a:rPr lang="uk-UA" sz="2400" i="1" dirty="0" err="1"/>
              <a:t>tone</a:t>
            </a:r>
            <a:r>
              <a:rPr lang="uk-UA" sz="2400" i="1" dirty="0"/>
              <a:t>, "</a:t>
            </a:r>
            <a:r>
              <a:rPr lang="uk-UA" sz="2400" i="1" dirty="0" err="1"/>
              <a:t>so</a:t>
            </a:r>
            <a:r>
              <a:rPr lang="uk-UA" sz="2400" i="1" dirty="0"/>
              <a:t> I </a:t>
            </a:r>
            <a:r>
              <a:rPr lang="uk-UA" sz="2400" i="1" dirty="0" err="1"/>
              <a:t>can't</a:t>
            </a:r>
            <a:r>
              <a:rPr lang="uk-UA" sz="2400" i="1" dirty="0"/>
              <a:t> </a:t>
            </a:r>
            <a:r>
              <a:rPr lang="uk-UA" sz="2400" i="1" dirty="0" err="1"/>
              <a:t>take</a:t>
            </a:r>
            <a:r>
              <a:rPr lang="uk-UA" sz="2400" i="1" dirty="0"/>
              <a:t> </a:t>
            </a:r>
            <a:r>
              <a:rPr lang="uk-UA" sz="2400" i="1" dirty="0" err="1"/>
              <a:t>more</a:t>
            </a:r>
            <a:r>
              <a:rPr lang="uk-UA" sz="2400" i="1" dirty="0"/>
              <a:t>."</a:t>
            </a:r>
            <a:endParaRPr lang="ru-RU" sz="2400" dirty="0"/>
          </a:p>
          <a:p>
            <a:pPr>
              <a:buNone/>
            </a:pPr>
            <a:r>
              <a:rPr lang="uk-UA" sz="2400" i="1" dirty="0"/>
              <a:t>"</a:t>
            </a:r>
            <a:r>
              <a:rPr lang="uk-UA" sz="2400" i="1" dirty="0" err="1"/>
              <a:t>You</a:t>
            </a:r>
            <a:r>
              <a:rPr lang="uk-UA" sz="2400" i="1" dirty="0"/>
              <a:t> </a:t>
            </a:r>
            <a:r>
              <a:rPr lang="uk-UA" sz="2400" i="1" dirty="0" err="1"/>
              <a:t>mean</a:t>
            </a:r>
            <a:r>
              <a:rPr lang="uk-UA" sz="2400" i="1" dirty="0"/>
              <a:t> </a:t>
            </a:r>
            <a:r>
              <a:rPr lang="uk-UA" sz="2400" i="1" dirty="0" err="1"/>
              <a:t>you</a:t>
            </a:r>
            <a:r>
              <a:rPr lang="uk-UA" sz="2400" i="1" dirty="0"/>
              <a:t> </a:t>
            </a:r>
            <a:r>
              <a:rPr lang="uk-UA" sz="2400" i="1" dirty="0" err="1"/>
              <a:t>can't</a:t>
            </a:r>
            <a:r>
              <a:rPr lang="uk-UA" sz="2400" i="1" dirty="0"/>
              <a:t> </a:t>
            </a:r>
            <a:r>
              <a:rPr lang="uk-UA" sz="2400" i="1" dirty="0" err="1"/>
              <a:t>take</a:t>
            </a:r>
            <a:r>
              <a:rPr lang="uk-UA" sz="2400" i="1" dirty="0"/>
              <a:t> </a:t>
            </a:r>
            <a:r>
              <a:rPr lang="uk-UA" sz="2400" i="1" dirty="0" err="1"/>
              <a:t>less</a:t>
            </a:r>
            <a:r>
              <a:rPr lang="uk-UA" sz="2400" i="1" dirty="0"/>
              <a:t>," </a:t>
            </a:r>
            <a:r>
              <a:rPr lang="uk-UA" sz="2400" i="1" dirty="0" err="1"/>
              <a:t>said</a:t>
            </a:r>
            <a:r>
              <a:rPr lang="uk-UA" sz="2400" i="1" dirty="0"/>
              <a:t> </a:t>
            </a:r>
            <a:r>
              <a:rPr lang="uk-UA" sz="2400" i="1" dirty="0" err="1"/>
              <a:t>the</a:t>
            </a:r>
            <a:r>
              <a:rPr lang="uk-UA" sz="2400" i="1" dirty="0"/>
              <a:t> </a:t>
            </a:r>
            <a:r>
              <a:rPr lang="uk-UA" sz="2400" i="1" dirty="0" err="1"/>
              <a:t>Hatter</a:t>
            </a:r>
            <a:r>
              <a:rPr lang="uk-UA" sz="2400" i="1" dirty="0"/>
              <a:t>: "</a:t>
            </a:r>
            <a:r>
              <a:rPr lang="uk-UA" sz="2400" i="1" dirty="0" err="1"/>
              <a:t>it's</a:t>
            </a:r>
            <a:r>
              <a:rPr lang="uk-UA" sz="2400" i="1" dirty="0"/>
              <a:t> </a:t>
            </a:r>
            <a:r>
              <a:rPr lang="uk-UA" sz="2400" i="1" dirty="0" err="1"/>
              <a:t>very</a:t>
            </a:r>
            <a:r>
              <a:rPr lang="uk-UA" sz="2400" i="1" dirty="0"/>
              <a:t> </a:t>
            </a:r>
            <a:r>
              <a:rPr lang="uk-UA" sz="2400" i="1" dirty="0" err="1"/>
              <a:t>easy</a:t>
            </a:r>
            <a:r>
              <a:rPr lang="uk-UA" sz="2400" i="1" dirty="0"/>
              <a:t> </a:t>
            </a:r>
            <a:r>
              <a:rPr lang="uk-UA" sz="2400" i="1" dirty="0" err="1"/>
              <a:t>to</a:t>
            </a:r>
            <a:r>
              <a:rPr lang="uk-UA" sz="2400" i="1" dirty="0"/>
              <a:t> </a:t>
            </a:r>
            <a:r>
              <a:rPr lang="uk-UA" sz="2400" i="1" dirty="0" err="1"/>
              <a:t>take</a:t>
            </a:r>
            <a:r>
              <a:rPr lang="uk-UA" sz="2400" i="1" dirty="0"/>
              <a:t> </a:t>
            </a:r>
            <a:r>
              <a:rPr lang="uk-UA" sz="2400" i="1" dirty="0" err="1"/>
              <a:t>more</a:t>
            </a:r>
            <a:r>
              <a:rPr lang="uk-UA" sz="2400" i="1" dirty="0"/>
              <a:t> </a:t>
            </a:r>
            <a:r>
              <a:rPr lang="uk-UA" sz="2400" i="1" dirty="0" err="1"/>
              <a:t>than</a:t>
            </a:r>
            <a:r>
              <a:rPr lang="uk-UA" sz="2400" i="1" dirty="0"/>
              <a:t> </a:t>
            </a:r>
            <a:r>
              <a:rPr lang="uk-UA" sz="2400" i="1" dirty="0" err="1"/>
              <a:t>nothing</a:t>
            </a:r>
            <a:r>
              <a:rPr lang="uk-UA" sz="2400" i="1" dirty="0"/>
              <a:t>."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  <p:pic>
        <p:nvPicPr>
          <p:cNvPr id="37890" name="Picture 2" descr="ÐÐ°ÑÑÐ¸Ð½ÐºÐ¸ Ð¿Ð¾ Ð·Ð°Ð¿ÑÐ¾ÑÑ March H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437112"/>
            <a:ext cx="319535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обличчя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денотативне значення</a:t>
            </a:r>
            <a:r>
              <a:rPr lang="uk-UA" sz="2400" dirty="0" smtClean="0"/>
              <a:t>: </a:t>
            </a:r>
          </a:p>
          <a:p>
            <a:pPr>
              <a:buNone/>
            </a:pPr>
            <a:r>
              <a:rPr lang="uk-UA" sz="2400" dirty="0" err="1" smtClean="0"/>
              <a:t>“передня</a:t>
            </a:r>
            <a:r>
              <a:rPr lang="uk-UA" sz="2400" dirty="0" smtClean="0"/>
              <a:t> </a:t>
            </a:r>
            <a:r>
              <a:rPr lang="uk-UA" sz="2400" dirty="0"/>
              <a:t>частина голови </a:t>
            </a:r>
            <a:r>
              <a:rPr lang="uk-UA" sz="2400" dirty="0" err="1" smtClean="0"/>
              <a:t>людини”</a:t>
            </a:r>
            <a:endParaRPr lang="uk-UA" sz="2400" dirty="0" smtClean="0"/>
          </a:p>
          <a:p>
            <a:pPr>
              <a:buNone/>
            </a:pPr>
            <a:r>
              <a:rPr lang="uk-UA" sz="2400" dirty="0">
                <a:solidFill>
                  <a:srgbClr val="002060"/>
                </a:solidFill>
              </a:rPr>
              <a:t>конотативне значення </a:t>
            </a:r>
            <a:r>
              <a:rPr lang="uk-UA" sz="2400" i="1" dirty="0"/>
              <a:t>(від лат. </a:t>
            </a:r>
            <a:r>
              <a:rPr lang="uk-UA" sz="2400" i="1" dirty="0" err="1"/>
              <a:t>con</a:t>
            </a:r>
            <a:r>
              <a:rPr lang="uk-UA" sz="2400" i="1" dirty="0"/>
              <a:t> "разом із" і </a:t>
            </a:r>
            <a:r>
              <a:rPr lang="uk-UA" sz="2400" i="1" dirty="0" err="1"/>
              <a:t>notatio</a:t>
            </a:r>
            <a:r>
              <a:rPr lang="uk-UA" sz="2400" i="1" dirty="0"/>
              <a:t> "позначення</a:t>
            </a:r>
            <a:r>
              <a:rPr lang="uk-UA" sz="2400" i="1" dirty="0" smtClean="0"/>
              <a:t>")</a:t>
            </a:r>
            <a:r>
              <a:rPr lang="uk-UA" sz="2400" dirty="0" smtClean="0"/>
              <a:t>: емоційні</a:t>
            </a:r>
            <a:r>
              <a:rPr lang="uk-UA" sz="2400" dirty="0"/>
              <a:t>, експресивні, стилістичні "додатки" до основного значення. </a:t>
            </a:r>
            <a:endParaRPr lang="uk-UA" sz="2400" dirty="0" smtClean="0"/>
          </a:p>
          <a:p>
            <a:pPr algn="ctr">
              <a:buNone/>
            </a:pPr>
            <a:r>
              <a:rPr lang="uk-UA" sz="2400" i="1" dirty="0">
                <a:solidFill>
                  <a:srgbClr val="FF0000"/>
                </a:solidFill>
              </a:rPr>
              <a:t>морда, пика, фізіономія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3330156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Чарльз </a:t>
            </a:r>
            <a:r>
              <a:rPr lang="uk-UA" sz="2700" dirty="0" err="1"/>
              <a:t>Огден</a:t>
            </a:r>
            <a:r>
              <a:rPr lang="uk-UA" sz="2700" dirty="0"/>
              <a:t> та </a:t>
            </a:r>
            <a:r>
              <a:rPr lang="uk-UA" sz="2700" dirty="0" err="1"/>
              <a:t>Айвор</a:t>
            </a:r>
            <a:r>
              <a:rPr lang="uk-UA" sz="2700" dirty="0"/>
              <a:t> </a:t>
            </a:r>
            <a:r>
              <a:rPr lang="uk-UA" sz="2700" dirty="0" err="1"/>
              <a:t>Річардс</a:t>
            </a:r>
            <a:r>
              <a:rPr lang="uk-UA" sz="2700" dirty="0"/>
              <a:t> </a:t>
            </a:r>
            <a:r>
              <a:rPr lang="uk-UA" sz="2700" dirty="0" smtClean="0"/>
              <a:t> 1923 </a:t>
            </a:r>
            <a:r>
              <a:rPr lang="uk-UA" sz="2700" dirty="0"/>
              <a:t>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ÐÐ°ÑÑÐ¸Ð½ÐºÐ¸ Ð¿Ð¾ Ð·Ð°Ð¿ÑÐ¾ÑÑ Ogden Richards triang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935" y="1344823"/>
            <a:ext cx="6120130" cy="41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Метафора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Belgian drivers are cowboys</a:t>
            </a:r>
            <a:r>
              <a:rPr lang="en-US" dirty="0"/>
              <a:t> 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6386" name="Picture 2" descr="ÐÐ°ÑÑÐ¸Ð½ÐºÐ¸ Ð¿Ð¾ Ð·Ð°Ð¿ÑÐ¾ÑÑ metaph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4355976" cy="3079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Метонімія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He is fond of the bottle</a:t>
            </a:r>
            <a:r>
              <a:rPr lang="uk-UA" dirty="0"/>
              <a:t>. </a:t>
            </a:r>
            <a:endParaRPr lang="ru-RU" dirty="0"/>
          </a:p>
        </p:txBody>
      </p:sp>
      <p:pic>
        <p:nvPicPr>
          <p:cNvPr id="18434" name="Picture 2" descr="ÐÐ°ÑÑÐ¸Ð½ÐºÐ¸ Ð¿Ð¾ Ð·Ð°Ð¿ÑÐ¾ÑÑ he is fond of the bot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4898" y="3212976"/>
            <a:ext cx="335446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uk-UA" sz="2400" dirty="0" smtClean="0">
                <a:solidFill>
                  <a:srgbClr val="002060"/>
                </a:solidFill>
              </a:rPr>
              <a:t>Синекдоха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ÐÐ°ÑÑÐ¸Ð½ÐºÐ¸ Ð¿Ð¾ Ð·Ð°Ð¿ÑÐ¾ÑÑ synecdo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53799"/>
            <a:ext cx="4608512" cy="3840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Значення речення та висловлювання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en-US" i="1" dirty="0">
                <a:solidFill>
                  <a:srgbClr val="FF0000"/>
                </a:solidFill>
              </a:rPr>
              <a:t>The car broke down yesterday.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(</a:t>
            </a:r>
            <a:r>
              <a:rPr lang="uk-UA" i="1" dirty="0"/>
              <a:t>1) </a:t>
            </a:r>
            <a:r>
              <a:rPr lang="en-US" i="1" dirty="0">
                <a:solidFill>
                  <a:srgbClr val="002060"/>
                </a:solidFill>
              </a:rPr>
              <a:t>Carol</a:t>
            </a:r>
            <a:r>
              <a:rPr lang="en-US" i="1" dirty="0"/>
              <a:t>: What’s been happening while I’ve been away?</a:t>
            </a:r>
            <a:endParaRPr lang="ru-RU" dirty="0"/>
          </a:p>
          <a:p>
            <a:pPr>
              <a:buNone/>
            </a:pPr>
            <a:r>
              <a:rPr lang="en-US" i="1" dirty="0"/>
              <a:t>     </a:t>
            </a:r>
            <a:r>
              <a:rPr lang="en-US" i="1" dirty="0">
                <a:solidFill>
                  <a:srgbClr val="002060"/>
                </a:solidFill>
              </a:rPr>
              <a:t>Barry</a:t>
            </a:r>
            <a:r>
              <a:rPr lang="en-US" i="1" dirty="0"/>
              <a:t>: The car broke down yesterday.</a:t>
            </a:r>
            <a:endParaRPr lang="ru-RU" dirty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/>
              <a:t>2) </a:t>
            </a:r>
            <a:r>
              <a:rPr lang="en-US" i="1" dirty="0">
                <a:solidFill>
                  <a:srgbClr val="002060"/>
                </a:solidFill>
              </a:rPr>
              <a:t>Carol</a:t>
            </a:r>
            <a:r>
              <a:rPr lang="en-US" i="1" dirty="0"/>
              <a:t>: Do you feel like going out tonight?</a:t>
            </a:r>
            <a:endParaRPr lang="ru-RU" dirty="0"/>
          </a:p>
          <a:p>
            <a:pPr>
              <a:buNone/>
            </a:pPr>
            <a:r>
              <a:rPr lang="en-US" i="1" dirty="0"/>
              <a:t>     </a:t>
            </a:r>
            <a:r>
              <a:rPr lang="en-US" i="1" dirty="0">
                <a:solidFill>
                  <a:srgbClr val="002060"/>
                </a:solidFill>
              </a:rPr>
              <a:t>Barry</a:t>
            </a:r>
            <a:r>
              <a:rPr lang="en-US" i="1" dirty="0"/>
              <a:t>: The car broke down yesterday.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Омонімія та полісемія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600" dirty="0">
                <a:solidFill>
                  <a:srgbClr val="002060"/>
                </a:solidFill>
              </a:rPr>
              <a:t>Повні омоніми: </a:t>
            </a:r>
            <a:endParaRPr lang="uk-UA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600" dirty="0" err="1" smtClean="0">
                <a:solidFill>
                  <a:srgbClr val="FF0000"/>
                </a:solidFill>
              </a:rPr>
              <a:t>port</a:t>
            </a:r>
            <a:r>
              <a:rPr lang="uk-UA" sz="2600" dirty="0" smtClean="0"/>
              <a:t> </a:t>
            </a:r>
            <a:r>
              <a:rPr lang="uk-UA" sz="2600" dirty="0"/>
              <a:t>«порт» – </a:t>
            </a:r>
            <a:r>
              <a:rPr lang="uk-UA" sz="2600" dirty="0" err="1">
                <a:solidFill>
                  <a:srgbClr val="FF0000"/>
                </a:solidFill>
              </a:rPr>
              <a:t>port</a:t>
            </a:r>
            <a:r>
              <a:rPr lang="uk-UA" sz="2600" dirty="0"/>
              <a:t> «портвейн» – </a:t>
            </a:r>
            <a:r>
              <a:rPr lang="en-US" sz="2600" dirty="0">
                <a:solidFill>
                  <a:srgbClr val="FF0000"/>
                </a:solidFill>
              </a:rPr>
              <a:t>port</a:t>
            </a:r>
            <a:r>
              <a:rPr lang="en-US" sz="2600" dirty="0"/>
              <a:t> </a:t>
            </a:r>
            <a:r>
              <a:rPr lang="uk-UA" sz="2600" dirty="0"/>
              <a:t>(</a:t>
            </a:r>
            <a:r>
              <a:rPr lang="uk-UA" sz="2600" dirty="0" err="1"/>
              <a:t>австрал</a:t>
            </a:r>
            <a:r>
              <a:rPr lang="uk-UA" sz="2600" dirty="0"/>
              <a:t>.) «дорожня сумка»</a:t>
            </a:r>
            <a:endParaRPr lang="ru-RU" sz="2600" dirty="0"/>
          </a:p>
          <a:p>
            <a:pPr>
              <a:buNone/>
            </a:pPr>
            <a:r>
              <a:rPr lang="en-US" sz="2600" dirty="0">
                <a:solidFill>
                  <a:srgbClr val="FF0000"/>
                </a:solidFill>
              </a:rPr>
              <a:t>bank</a:t>
            </a:r>
            <a:r>
              <a:rPr lang="uk-UA" sz="2600" dirty="0"/>
              <a:t> «банк»</a:t>
            </a:r>
            <a:r>
              <a:rPr lang="ru-RU" sz="2600" dirty="0"/>
              <a:t> – </a:t>
            </a:r>
            <a:r>
              <a:rPr lang="en-US" sz="2600" dirty="0">
                <a:solidFill>
                  <a:srgbClr val="FF0000"/>
                </a:solidFill>
              </a:rPr>
              <a:t>bank</a:t>
            </a:r>
            <a:r>
              <a:rPr lang="en-US" sz="2600" dirty="0"/>
              <a:t> </a:t>
            </a:r>
            <a:r>
              <a:rPr lang="uk-UA" sz="2600" dirty="0"/>
              <a:t>«берег»</a:t>
            </a:r>
            <a:endParaRPr lang="ru-RU" sz="2600" dirty="0"/>
          </a:p>
          <a:p>
            <a:pPr>
              <a:buNone/>
            </a:pPr>
            <a:endParaRPr lang="uk-UA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600" dirty="0" smtClean="0">
                <a:solidFill>
                  <a:srgbClr val="002060"/>
                </a:solidFill>
              </a:rPr>
              <a:t>Омофони</a:t>
            </a:r>
            <a:r>
              <a:rPr lang="uk-UA" sz="2600" dirty="0" smtClean="0"/>
              <a:t>: </a:t>
            </a:r>
          </a:p>
          <a:p>
            <a:pPr>
              <a:buNone/>
            </a:pPr>
            <a:r>
              <a:rPr lang="uk-UA" sz="2600" dirty="0" err="1" smtClean="0">
                <a:solidFill>
                  <a:srgbClr val="FF0000"/>
                </a:solidFill>
              </a:rPr>
              <a:t>boy</a:t>
            </a:r>
            <a:r>
              <a:rPr lang="uk-UA" sz="2600" dirty="0" smtClean="0"/>
              <a:t> </a:t>
            </a:r>
            <a:r>
              <a:rPr lang="uk-UA" sz="2600" dirty="0"/>
              <a:t>– </a:t>
            </a:r>
            <a:r>
              <a:rPr lang="uk-UA" sz="2600" dirty="0" err="1">
                <a:solidFill>
                  <a:srgbClr val="FF0000"/>
                </a:solidFill>
              </a:rPr>
              <a:t>buoy</a:t>
            </a:r>
            <a:r>
              <a:rPr lang="uk-UA" sz="2600" dirty="0"/>
              <a:t> «буй, бакен</a:t>
            </a:r>
            <a:r>
              <a:rPr lang="uk-UA" sz="2600" dirty="0" smtClean="0"/>
              <a:t>»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meet</a:t>
            </a:r>
            <a:r>
              <a:rPr lang="uk-UA" sz="2600" dirty="0" smtClean="0">
                <a:solidFill>
                  <a:srgbClr val="FF0000"/>
                </a:solidFill>
              </a:rPr>
              <a:t> </a:t>
            </a:r>
            <a:r>
              <a:rPr lang="uk-UA" sz="2600" dirty="0">
                <a:solidFill>
                  <a:srgbClr val="FF0000"/>
                </a:solidFill>
              </a:rPr>
              <a:t>- </a:t>
            </a:r>
            <a:r>
              <a:rPr lang="en-US" sz="2600" dirty="0">
                <a:solidFill>
                  <a:srgbClr val="FF0000"/>
                </a:solidFill>
              </a:rPr>
              <a:t>meat</a:t>
            </a:r>
            <a:endParaRPr lang="ru-RU" sz="2600" dirty="0">
              <a:solidFill>
                <a:srgbClr val="FF0000"/>
              </a:solidFill>
            </a:endParaRPr>
          </a:p>
          <a:p>
            <a:pPr>
              <a:buNone/>
            </a:pPr>
            <a:endParaRPr lang="uk-UA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600" dirty="0" smtClean="0">
                <a:solidFill>
                  <a:srgbClr val="002060"/>
                </a:solidFill>
              </a:rPr>
              <a:t>Омографи</a:t>
            </a:r>
            <a:r>
              <a:rPr lang="uk-UA" sz="2600" dirty="0"/>
              <a:t>: </a:t>
            </a:r>
            <a:endParaRPr lang="uk-UA" sz="2600" dirty="0" smtClean="0"/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lead</a:t>
            </a:r>
            <a:r>
              <a:rPr lang="en-US" sz="2600" dirty="0" smtClean="0"/>
              <a:t> </a:t>
            </a:r>
            <a:r>
              <a:rPr lang="uk-UA" sz="2600" dirty="0"/>
              <a:t>«вести» - </a:t>
            </a:r>
            <a:r>
              <a:rPr lang="en-US" sz="2600" dirty="0">
                <a:solidFill>
                  <a:srgbClr val="FF0000"/>
                </a:solidFill>
              </a:rPr>
              <a:t>lead</a:t>
            </a:r>
            <a:r>
              <a:rPr lang="uk-UA" sz="2600" dirty="0"/>
              <a:t> «свинець</a:t>
            </a:r>
            <a:r>
              <a:rPr lang="uk-UA" sz="2600" dirty="0" smtClean="0"/>
              <a:t>»</a:t>
            </a:r>
          </a:p>
          <a:p>
            <a:pPr>
              <a:buNone/>
            </a:pPr>
            <a:r>
              <a:rPr lang="uk-UA" sz="2600" dirty="0" smtClean="0">
                <a:solidFill>
                  <a:srgbClr val="FF0000"/>
                </a:solidFill>
              </a:rPr>
              <a:t>b</a:t>
            </a:r>
            <a:r>
              <a:rPr lang="en-US" sz="2600" dirty="0" err="1"/>
              <a:t>ow</a:t>
            </a:r>
            <a:r>
              <a:rPr lang="en-US" sz="2600" dirty="0"/>
              <a:t> </a:t>
            </a:r>
            <a:r>
              <a:rPr lang="uk-UA" sz="2600" dirty="0"/>
              <a:t>«вклонятися» - </a:t>
            </a:r>
            <a:r>
              <a:rPr lang="en-US" sz="2600" dirty="0">
                <a:solidFill>
                  <a:srgbClr val="FF0000"/>
                </a:solidFill>
              </a:rPr>
              <a:t>bow</a:t>
            </a:r>
            <a:r>
              <a:rPr lang="uk-UA" sz="2600" dirty="0"/>
              <a:t> «лук</a:t>
            </a:r>
            <a:r>
              <a:rPr lang="uk-UA" sz="2600" dirty="0" smtClean="0"/>
              <a:t>»</a:t>
            </a:r>
          </a:p>
          <a:p>
            <a:pPr>
              <a:buNone/>
            </a:pPr>
            <a:r>
              <a:rPr lang="uk-UA" sz="2600" dirty="0" err="1" smtClean="0">
                <a:solidFill>
                  <a:srgbClr val="FF0000"/>
                </a:solidFill>
              </a:rPr>
              <a:t>live</a:t>
            </a:r>
            <a:r>
              <a:rPr lang="uk-UA" sz="2600" dirty="0" smtClean="0"/>
              <a:t> </a:t>
            </a:r>
            <a:r>
              <a:rPr lang="uk-UA" sz="2600" dirty="0"/>
              <a:t>«вживу» - </a:t>
            </a:r>
            <a:r>
              <a:rPr lang="uk-UA" sz="2600" dirty="0" err="1">
                <a:solidFill>
                  <a:srgbClr val="FF0000"/>
                </a:solidFill>
              </a:rPr>
              <a:t>live</a:t>
            </a:r>
            <a:r>
              <a:rPr lang="uk-UA" sz="2600" dirty="0"/>
              <a:t> «жити»</a:t>
            </a:r>
            <a:endParaRPr lang="ru-RU" sz="2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973</Words>
  <Application>Microsoft Office PowerPoint</Application>
  <PresentationFormat>Экран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Значення</vt:lpstr>
      <vt:lpstr>Слайд 2</vt:lpstr>
      <vt:lpstr>обличчя</vt:lpstr>
      <vt:lpstr> Чарльз Огден та Айвор Річардс  1923 р. </vt:lpstr>
      <vt:lpstr>Метафора</vt:lpstr>
      <vt:lpstr>Метонімія</vt:lpstr>
      <vt:lpstr>Синекдоха</vt:lpstr>
      <vt:lpstr>Значення речення та висловлювання </vt:lpstr>
      <vt:lpstr>Омонімія та полісемія</vt:lpstr>
      <vt:lpstr>Омонімія та полісемія</vt:lpstr>
      <vt:lpstr>Омонімія та полісемія</vt:lpstr>
      <vt:lpstr>Синонімія</vt:lpstr>
      <vt:lpstr>Синонімія</vt:lpstr>
      <vt:lpstr>Антонімія</vt:lpstr>
      <vt:lpstr>Гіпонімія</vt:lpstr>
      <vt:lpstr>Меронімія</vt:lpstr>
      <vt:lpstr>Гіпонімія / Меронімія</vt:lpstr>
      <vt:lpstr>mother</vt:lpstr>
      <vt:lpstr>метод компонентного аналізу</vt:lpstr>
      <vt:lpstr>Прагматика</vt:lpstr>
      <vt:lpstr>Перформативи </vt:lpstr>
      <vt:lpstr>Слайд 22</vt:lpstr>
      <vt:lpstr>Слайд 23</vt:lpstr>
      <vt:lpstr>Умови успішності мовленнєвих актів</vt:lpstr>
      <vt:lpstr>   Пол Грайс (1913-1988): принцип кооперації в комунікації  </vt:lpstr>
      <vt:lpstr>   Пол Грайс (1913-1988): принцип кооперації в комунікації  </vt:lpstr>
      <vt:lpstr>   Пол Грайс (1913-1988): принцип кооперації в комунікації  </vt:lpstr>
      <vt:lpstr>Пресупозиція</vt:lpstr>
      <vt:lpstr>Пресупозиція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</dc:title>
  <dc:creator>Komp</dc:creator>
  <cp:lastModifiedBy>Komp</cp:lastModifiedBy>
  <cp:revision>16</cp:revision>
  <dcterms:created xsi:type="dcterms:W3CDTF">2018-10-05T18:05:13Z</dcterms:created>
  <dcterms:modified xsi:type="dcterms:W3CDTF">2018-10-05T19:10:10Z</dcterms:modified>
</cp:coreProperties>
</file>