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0058-EF99-4793-BDCC-5F848931DC12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8703-29E2-48AE-8DE9-776167536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Соціолінгвістика: </a:t>
            </a:r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мова </a:t>
            </a:r>
            <a:r>
              <a:rPr lang="uk-UA" b="1" dirty="0">
                <a:solidFill>
                  <a:srgbClr val="002060"/>
                </a:solidFill>
              </a:rPr>
              <a:t>в соціальному контексті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Лекція 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Інші виміри варіативності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/>
              <a:t>вік</a:t>
            </a:r>
          </a:p>
          <a:p>
            <a:r>
              <a:rPr lang="uk-UA" sz="2800" dirty="0" smtClean="0"/>
              <a:t>етнічна приналежність </a:t>
            </a:r>
          </a:p>
          <a:p>
            <a:r>
              <a:rPr lang="uk-UA" sz="2800" dirty="0" smtClean="0"/>
              <a:t>віросповідання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Акомодація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endParaRPr lang="uk-UA" sz="2800" dirty="0" smtClean="0"/>
          </a:p>
          <a:p>
            <a:pPr>
              <a:buNone/>
            </a:pPr>
            <a:endParaRPr lang="uk-UA" sz="2800" b="1" dirty="0" smtClean="0"/>
          </a:p>
          <a:p>
            <a:pPr>
              <a:buNone/>
            </a:pPr>
            <a:r>
              <a:rPr lang="uk-UA" sz="2800" b="1" dirty="0" smtClean="0"/>
              <a:t>Мовленнєва акомодація </a:t>
            </a:r>
            <a:r>
              <a:rPr lang="uk-UA" sz="2800" dirty="0" smtClean="0"/>
              <a:t>– наближення свого</a:t>
            </a:r>
            <a:endParaRPr lang="uk-UA" sz="2800" dirty="0"/>
          </a:p>
          <a:p>
            <a:pPr>
              <a:buNone/>
            </a:pPr>
            <a:r>
              <a:rPr lang="uk-UA" sz="2800" dirty="0" smtClean="0"/>
              <a:t>варіанту </a:t>
            </a:r>
            <a:r>
              <a:rPr lang="uk-UA" sz="2800" dirty="0"/>
              <a:t>мовлення до варіанту мовлення свого співрозмовника.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Функціональна варіативність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Майкл </a:t>
            </a:r>
            <a:r>
              <a:rPr lang="uk-UA" sz="2800" dirty="0" err="1"/>
              <a:t>Халлідей</a:t>
            </a:r>
            <a:r>
              <a:rPr lang="uk-UA" sz="2800" dirty="0"/>
              <a:t> (</a:t>
            </a:r>
            <a:r>
              <a:rPr lang="uk-UA" sz="2800" dirty="0" err="1"/>
              <a:t>Mich</a:t>
            </a:r>
            <a:r>
              <a:rPr lang="en-US" sz="2800" dirty="0" err="1"/>
              <a:t>ae</a:t>
            </a:r>
            <a:r>
              <a:rPr lang="uk-UA" sz="2800" dirty="0"/>
              <a:t>l </a:t>
            </a:r>
            <a:r>
              <a:rPr lang="uk-UA" sz="2800" dirty="0" err="1"/>
              <a:t>Halliday</a:t>
            </a:r>
            <a:r>
              <a:rPr lang="uk-UA" sz="2800" dirty="0"/>
              <a:t>, 1925-2018) виокремив три фактори, які є суттєвими для визначення регістра мовлення:</a:t>
            </a:r>
            <a:endParaRPr lang="ru-RU" sz="2800" dirty="0"/>
          </a:p>
          <a:p>
            <a:r>
              <a:rPr lang="uk-UA" sz="2800" b="1" dirty="0"/>
              <a:t>тема дискурсу </a:t>
            </a:r>
            <a:r>
              <a:rPr lang="uk-UA" sz="2800" dirty="0"/>
              <a:t>– про що йдеться;</a:t>
            </a:r>
            <a:endParaRPr lang="ru-RU" sz="2800" dirty="0"/>
          </a:p>
          <a:p>
            <a:r>
              <a:rPr lang="uk-UA" sz="2800" b="1" dirty="0"/>
              <a:t>відносини між учасниками дискурсу </a:t>
            </a:r>
            <a:r>
              <a:rPr lang="uk-UA" sz="2800" dirty="0"/>
              <a:t>– наприклад, наскільки формальними вони є;</a:t>
            </a:r>
            <a:endParaRPr lang="ru-RU" sz="2800" dirty="0"/>
          </a:p>
          <a:p>
            <a:r>
              <a:rPr lang="uk-UA" sz="2800" b="1" dirty="0"/>
              <a:t>канал комунікації </a:t>
            </a:r>
            <a:r>
              <a:rPr lang="uk-UA" sz="2800" dirty="0"/>
              <a:t>– наприклад, писемне чи усне мовлення, розмова телефоном тощо.</a:t>
            </a:r>
            <a:endParaRPr lang="uk-UA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Функціональна варіативність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/>
              <a:t>Регістри мовлення</a:t>
            </a:r>
          </a:p>
        </p:txBody>
      </p:sp>
      <p:pic>
        <p:nvPicPr>
          <p:cNvPr id="4" name="Рисунок 3" descr="ÐÐ°ÑÑÐ¸Ð½ÐºÐ¸ Ð¿Ð¾ Ð·Ð°Ð¿ÑÐ¾ÑÑ speech registe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2879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Функціональна варіативність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/>
              <a:t>Стиль мовлення  </a:t>
            </a:r>
            <a:r>
              <a:rPr lang="uk-UA" sz="2800" dirty="0"/>
              <a:t>– це різновид мовлення, що асоціюється з певним соціальним контекстом мовлення. Стилі мовлення відрізняються один від одного за ступенем формальності – від офіційного, формального до розмовного, побутового.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Функціональна варіативність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/>
              <a:t>Професійні регістри мовлення</a:t>
            </a:r>
            <a:r>
              <a:rPr lang="uk-UA" sz="2800" dirty="0"/>
              <a:t> </a:t>
            </a:r>
            <a:r>
              <a:rPr lang="uk-UA" sz="2800" dirty="0" smtClean="0"/>
              <a:t>(професійні жаргони</a:t>
            </a:r>
            <a:r>
              <a:rPr lang="uk-UA" sz="2800" dirty="0"/>
              <a:t>) належать людям відповідних професій. </a:t>
            </a: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Через </a:t>
            </a:r>
            <a:r>
              <a:rPr lang="uk-UA" sz="2800" dirty="0"/>
              <a:t>спеціальну термінологію (професійний сленг), особливу манеру вираження думки вони не є повністю зрозумілими для людей, які не входять до відповідної професійної групи.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Функціональна варіативність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/>
              <a:t>Таємні варіанти</a:t>
            </a:r>
            <a:endParaRPr lang="ru-RU" sz="2800" dirty="0"/>
          </a:p>
        </p:txBody>
      </p:sp>
      <p:pic>
        <p:nvPicPr>
          <p:cNvPr id="4" name="Рисунок 3" descr="ÐÐ°ÑÑÐ¸Ð½ÐºÐ¸ Ð¿Ð¾ Ð·Ð°Ð¿ÑÐ¾ÑÑ ÐºÑÐ¸Ð¼Ð¸Ð½Ð°Ð»ÑÐ½ÑÐ¹ Ð¶Ð°ÑÐ³Ð¾Ð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120130" cy="393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Функціональна варіативність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/>
              <a:t>Таємні варіанти</a:t>
            </a:r>
            <a:endParaRPr lang="ru-RU" sz="2800" dirty="0"/>
          </a:p>
        </p:txBody>
      </p:sp>
      <p:pic>
        <p:nvPicPr>
          <p:cNvPr id="5" name="Рисунок 4" descr="ÐÐ°ÑÑÐ¸Ð½ÐºÐ¸ Ð¿Ð¾ Ð·Ð°Ð¿ÑÐ¾ÑÑ ÐºÑÐ¸Ð¼Ð¸Ð½Ð°Ð»ÑÐ½ÑÐ¹ Ð¶Ð°ÑÐ³Ð¾Ð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Мова в двомовних спільнотах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Кенія</a:t>
            </a:r>
          </a:p>
          <a:p>
            <a:r>
              <a:rPr lang="uk-UA" sz="2800" dirty="0" smtClean="0"/>
              <a:t>етнічна (рідна) мова</a:t>
            </a:r>
          </a:p>
          <a:p>
            <a:r>
              <a:rPr lang="uk-UA" sz="2800" dirty="0" smtClean="0"/>
              <a:t>суахілі</a:t>
            </a:r>
          </a:p>
          <a:p>
            <a:r>
              <a:rPr lang="uk-UA" sz="2800" dirty="0" smtClean="0"/>
              <a:t>англійська</a:t>
            </a:r>
            <a:endParaRPr lang="ru-RU" sz="2800" dirty="0"/>
          </a:p>
        </p:txBody>
      </p:sp>
      <p:pic>
        <p:nvPicPr>
          <p:cNvPr id="23554" name="Picture 2" descr="ÐÐ°ÑÑÐ¸Ð½ÐºÐ¸ Ð¿Ð¾ Ð·Ð°Ð¿ÑÐ¾ÑÑ ÐÐµÐ½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312439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Мова в двомовних спільнотах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800" b="1" dirty="0" smtClean="0"/>
          </a:p>
          <a:p>
            <a:pPr>
              <a:buNone/>
            </a:pPr>
            <a:r>
              <a:rPr lang="vi-VN" sz="2800" b="1" dirty="0" smtClean="0"/>
              <a:t>Диглосі́я</a:t>
            </a:r>
            <a:r>
              <a:rPr lang="vi-VN" sz="2800" dirty="0"/>
              <a:t> </a:t>
            </a:r>
            <a:r>
              <a:rPr lang="uk-UA" sz="2800" dirty="0" smtClean="0"/>
              <a:t>- </a:t>
            </a:r>
            <a:r>
              <a:rPr lang="vi-VN" sz="2800" dirty="0" smtClean="0"/>
              <a:t> </a:t>
            </a:r>
            <a:r>
              <a:rPr lang="vi-VN" sz="2800" dirty="0"/>
              <a:t>одночасне існування у суспільстві </a:t>
            </a:r>
            <a:r>
              <a:rPr lang="vi-VN" sz="2800" dirty="0" smtClean="0"/>
              <a:t>двох </a:t>
            </a:r>
            <a:r>
              <a:rPr lang="vi-VN" sz="2800" dirty="0"/>
              <a:t>різних форм однієї мови, застосовуваних у різних функціональних </a:t>
            </a:r>
            <a:r>
              <a:rPr lang="vi-VN" sz="2800" dirty="0" smtClean="0"/>
              <a:t>сферах</a:t>
            </a:r>
            <a:r>
              <a:rPr lang="uk-UA" sz="2800" dirty="0" smtClean="0"/>
              <a:t>:</a:t>
            </a:r>
          </a:p>
          <a:p>
            <a:r>
              <a:rPr lang="en-US" sz="2800" dirty="0" smtClean="0"/>
              <a:t>H</a:t>
            </a:r>
            <a:r>
              <a:rPr lang="uk-UA" sz="2800" dirty="0" smtClean="0"/>
              <a:t> - варіант</a:t>
            </a:r>
            <a:endParaRPr lang="en-US" sz="2800" dirty="0" smtClean="0"/>
          </a:p>
          <a:p>
            <a:r>
              <a:rPr lang="en-US" sz="2800" dirty="0" smtClean="0"/>
              <a:t>L</a:t>
            </a:r>
            <a:r>
              <a:rPr lang="uk-UA" sz="2800" dirty="0"/>
              <a:t> </a:t>
            </a:r>
            <a:r>
              <a:rPr lang="uk-UA" sz="2800" dirty="0" smtClean="0"/>
              <a:t>- варіант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Мова як соціальне явище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uk-UA" dirty="0" smtClean="0"/>
              <a:t>                                               </a:t>
            </a:r>
            <a:r>
              <a:rPr lang="en-US" dirty="0" smtClean="0"/>
              <a:t>No worries!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You’re welcome!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Austral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63380" cy="2708920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American g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23197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Мова в двомовних спільнотах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/>
              <a:t>Перемикання коду (</a:t>
            </a:r>
            <a:r>
              <a:rPr lang="uk-UA" sz="2800" dirty="0" smtClean="0"/>
              <a:t>code-</a:t>
            </a:r>
            <a:r>
              <a:rPr lang="uk-UA" sz="2800" dirty="0" err="1" smtClean="0"/>
              <a:t>switching</a:t>
            </a:r>
            <a:r>
              <a:rPr lang="uk-UA" sz="2800" dirty="0" smtClean="0"/>
              <a:t>) -</a:t>
            </a:r>
            <a:endParaRPr lang="uk-UA" sz="2800" b="1" dirty="0" smtClean="0"/>
          </a:p>
          <a:p>
            <a:pPr>
              <a:buNone/>
            </a:pPr>
            <a:r>
              <a:rPr lang="uk-UA" sz="2800" dirty="0" smtClean="0"/>
              <a:t>коли в </a:t>
            </a:r>
            <a:r>
              <a:rPr lang="uk-UA" sz="2800" dirty="0" err="1" smtClean="0"/>
              <a:t>білінгвальних</a:t>
            </a:r>
            <a:r>
              <a:rPr lang="uk-UA" sz="2800" dirty="0" smtClean="0"/>
              <a:t> </a:t>
            </a:r>
            <a:r>
              <a:rPr lang="uk-UA" sz="2800" dirty="0"/>
              <a:t>спільнотах співрозмовники можуть під час однієї розмови переходити з однієї мови на іншу. </a:t>
            </a:r>
            <a:endParaRPr lang="ru-RU" sz="2800" dirty="0"/>
          </a:p>
        </p:txBody>
      </p:sp>
      <p:pic>
        <p:nvPicPr>
          <p:cNvPr id="31746" name="Picture 2" descr="ÐÐ°ÑÑÐ¸Ð½ÐºÐ¸ Ð¿Ð¾ Ð·Ð°Ð¿ÑÐ¾ÑÑ code-switc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2945904" cy="294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Мова в двомовних спільнотах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/>
          </a:p>
        </p:txBody>
      </p:sp>
      <p:pic>
        <p:nvPicPr>
          <p:cNvPr id="5" name="Рисунок 4" descr="ÐÐ°ÑÑÐ¸Ð½ÐºÐ¸ Ð¿Ð¾ Ð·Ð°Ð¿ÑÐ¾ÑÑ code switch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12068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Мовний зсув та відмирання мови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/>
              <a:t>Коли зміни у мовному вжитку набувають певного якісного статусу, тобто мова або її варіант значно зменшують або навпаки збільшують діапазон свого функціонування, говорять про </a:t>
            </a:r>
            <a:r>
              <a:rPr lang="uk-UA" sz="2800" b="1" dirty="0"/>
              <a:t>мовний зсув</a:t>
            </a:r>
            <a:r>
              <a:rPr lang="uk-UA" sz="2800" dirty="0"/>
              <a:t> </a:t>
            </a:r>
            <a:r>
              <a:rPr lang="uk-UA" sz="2800" dirty="0" smtClean="0"/>
              <a:t>(</a:t>
            </a:r>
            <a:r>
              <a:rPr lang="en-US" sz="2800" dirty="0" err="1" smtClean="0"/>
              <a:t>l</a:t>
            </a:r>
            <a:r>
              <a:rPr lang="uk-UA" sz="2800" dirty="0" err="1" smtClean="0"/>
              <a:t>anguage</a:t>
            </a:r>
            <a:r>
              <a:rPr lang="uk-UA" sz="2800" dirty="0" smtClean="0"/>
              <a:t> </a:t>
            </a:r>
            <a:r>
              <a:rPr lang="uk-UA" sz="2800" dirty="0" err="1"/>
              <a:t>shift</a:t>
            </a:r>
            <a:r>
              <a:rPr lang="uk-UA" sz="2800" dirty="0"/>
              <a:t>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Мовний зсув та відмирання мови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/>
              <a:t>У 1815 р. усі носії </a:t>
            </a:r>
            <a:r>
              <a:rPr lang="uk-UA" sz="2800" dirty="0" err="1"/>
              <a:t>тамборської</a:t>
            </a:r>
            <a:r>
              <a:rPr lang="uk-UA" sz="2800" dirty="0"/>
              <a:t> мови на </a:t>
            </a:r>
            <a:r>
              <a:rPr lang="uk-UA" sz="2800" dirty="0" err="1"/>
              <a:t>о-ві</a:t>
            </a:r>
            <a:r>
              <a:rPr lang="uk-UA" sz="2800" dirty="0"/>
              <a:t> </a:t>
            </a:r>
            <a:r>
              <a:rPr lang="uk-UA" sz="2800" dirty="0" err="1"/>
              <a:t>Сумбава</a:t>
            </a:r>
            <a:r>
              <a:rPr lang="uk-UA" sz="2800" dirty="0"/>
              <a:t> в Індонезії були знищені виверженням вулкану.</a:t>
            </a:r>
            <a:endParaRPr lang="ru-RU" sz="2800" dirty="0"/>
          </a:p>
        </p:txBody>
      </p:sp>
      <p:pic>
        <p:nvPicPr>
          <p:cNvPr id="33794" name="Picture 2" descr="ÐÐ°ÑÑÐ¸Ð½ÐºÐ¸ Ð¿Ð¾ Ð·Ð°Ð¿ÑÐ¾ÑÑ ÑÐ°Ð¼Ð±Ð¾ÑÐ° Ð²ÑÐ»Ðº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17646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Мовний зсув та відмирання мови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/>
              <a:t>О</a:t>
            </a:r>
            <a:r>
              <a:rPr lang="uk-UA" sz="2800" b="1" dirty="0" smtClean="0"/>
              <a:t>сновні </a:t>
            </a:r>
            <a:r>
              <a:rPr lang="uk-UA" sz="2800" b="1" dirty="0"/>
              <a:t>причини </a:t>
            </a:r>
            <a:r>
              <a:rPr lang="uk-UA" sz="2800" dirty="0"/>
              <a:t>мовних зсувів та </a:t>
            </a:r>
            <a:r>
              <a:rPr lang="uk-UA" sz="2800" dirty="0" smtClean="0"/>
              <a:t>вимирання мов:</a:t>
            </a:r>
            <a:endParaRPr lang="ru-RU" sz="2800" dirty="0"/>
          </a:p>
          <a:p>
            <a:r>
              <a:rPr lang="uk-UA" sz="2800" dirty="0"/>
              <a:t>розривання, фрагментація мовної </a:t>
            </a:r>
            <a:r>
              <a:rPr lang="uk-UA" sz="2800" dirty="0" smtClean="0"/>
              <a:t>спільноти</a:t>
            </a:r>
          </a:p>
          <a:p>
            <a:r>
              <a:rPr lang="uk-UA" sz="2800" dirty="0" smtClean="0"/>
              <a:t>фізичне </a:t>
            </a:r>
            <a:r>
              <a:rPr lang="uk-UA" sz="2800" dirty="0"/>
              <a:t>або соціальне відокремлення мовців – в результаті знищення мовної спільноти, примусового переселення в іншу мовну спільноту, міграції, ізоляції дітей від батьків </a:t>
            </a:r>
            <a:r>
              <a:rPr lang="uk-UA" sz="2800" dirty="0" smtClean="0"/>
              <a:t>тощо</a:t>
            </a:r>
          </a:p>
          <a:p>
            <a:r>
              <a:rPr lang="uk-UA" sz="2800" dirty="0" smtClean="0"/>
              <a:t>свідомий вибір корінного населення </a:t>
            </a:r>
            <a:r>
              <a:rPr lang="uk-UA" sz="2800" dirty="0"/>
              <a:t>на користь мови вищого </a:t>
            </a:r>
            <a:r>
              <a:rPr lang="uk-UA" sz="2800" dirty="0" smtClean="0"/>
              <a:t>статусу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Мовний зсув та відмирання мови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u="sng" dirty="0" smtClean="0"/>
              <a:t>Найбільш </a:t>
            </a:r>
            <a:r>
              <a:rPr lang="uk-UA" sz="2800" u="sng" dirty="0"/>
              <a:t>відомі мертві мови:</a:t>
            </a:r>
            <a:endParaRPr lang="ru-RU" sz="2800" dirty="0"/>
          </a:p>
          <a:p>
            <a:r>
              <a:rPr lang="uk-UA" sz="2800" dirty="0" err="1"/>
              <a:t>аккадська</a:t>
            </a:r>
            <a:r>
              <a:rPr lang="uk-UA" sz="2800" dirty="0"/>
              <a:t>  (</a:t>
            </a:r>
            <a:r>
              <a:rPr lang="uk-UA" sz="2800" dirty="0" err="1"/>
              <a:t>вавилонсько-асирійська</a:t>
            </a:r>
            <a:r>
              <a:rPr lang="uk-UA" sz="2800" dirty="0"/>
              <a:t>) </a:t>
            </a:r>
            <a:endParaRPr lang="ru-RU" sz="2800" dirty="0"/>
          </a:p>
          <a:p>
            <a:r>
              <a:rPr lang="uk-UA" sz="2800" dirty="0" smtClean="0"/>
              <a:t>шумерська</a:t>
            </a:r>
            <a:endParaRPr lang="ru-RU" sz="2800" dirty="0"/>
          </a:p>
          <a:p>
            <a:r>
              <a:rPr lang="uk-UA" sz="2800" dirty="0"/>
              <a:t>давньоєгипетська мова</a:t>
            </a:r>
            <a:endParaRPr lang="ru-RU" sz="2800" dirty="0"/>
          </a:p>
          <a:p>
            <a:r>
              <a:rPr lang="uk-UA" sz="2800" dirty="0"/>
              <a:t>латинська</a:t>
            </a:r>
            <a:endParaRPr lang="ru-RU" sz="2800" dirty="0"/>
          </a:p>
          <a:p>
            <a:r>
              <a:rPr lang="uk-UA" sz="2800" dirty="0"/>
              <a:t>готська</a:t>
            </a:r>
            <a:endParaRPr lang="ru-RU" sz="2800" dirty="0"/>
          </a:p>
          <a:p>
            <a:r>
              <a:rPr lang="uk-UA" sz="2800" dirty="0" smtClean="0"/>
              <a:t>вандальська</a:t>
            </a:r>
          </a:p>
          <a:p>
            <a:r>
              <a:rPr lang="uk-UA" sz="2800" dirty="0" smtClean="0"/>
              <a:t>…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Мовний зсув та відмирання мови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90</a:t>
            </a:r>
            <a:r>
              <a:rPr lang="uk-UA" sz="2800" dirty="0"/>
              <a:t>% існуючих сьогодні мов (біля 7 000) вимруть до 2050 р.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36866" name="Picture 2" descr="ÐÐ°ÑÑÐ¸Ð½ÐºÐ¸ Ð¿Ð¾ Ð·Ð°Ð¿ÑÐ¾ÑÑ dying langu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66675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Мова як соціальне явище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алежність </a:t>
            </a:r>
            <a:r>
              <a:rPr lang="uk-UA" dirty="0"/>
              <a:t>мовця до певної соціальної </a:t>
            </a:r>
            <a:r>
              <a:rPr lang="uk-UA" dirty="0" smtClean="0"/>
              <a:t>групи</a:t>
            </a:r>
          </a:p>
          <a:p>
            <a:r>
              <a:rPr lang="uk-UA" dirty="0" smtClean="0"/>
              <a:t>ситуація комунікації</a:t>
            </a:r>
          </a:p>
          <a:p>
            <a:r>
              <a:rPr lang="uk-UA" dirty="0" smtClean="0"/>
              <a:t>ролі учасників комунікації</a:t>
            </a:r>
            <a:endParaRPr lang="ru-RU" dirty="0"/>
          </a:p>
        </p:txBody>
      </p:sp>
      <p:pic>
        <p:nvPicPr>
          <p:cNvPr id="15362" name="Picture 2" descr="ÐÐ°ÑÑÐ¸Ð½ÐºÐ¸ Ð¿Ð¾ Ð·Ð°Ð¿ÑÐ¾ÑÑ professor and 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61048"/>
            <a:ext cx="3601474" cy="256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Мова як соціальне явище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uk-UA" sz="2400" b="1" dirty="0"/>
              <a:t>Мовна спільнота</a:t>
            </a:r>
            <a:r>
              <a:rPr lang="uk-UA" sz="2400" dirty="0"/>
              <a:t> -  це сукупність людей, які говорять однією мовою або мовами, </a:t>
            </a:r>
            <a:r>
              <a:rPr lang="uk-UA" sz="2400" dirty="0" smtClean="0"/>
              <a:t>і </a:t>
            </a:r>
            <a:r>
              <a:rPr lang="uk-UA" sz="2400" dirty="0"/>
              <a:t>дотримуються більш менш однакових норм користування мовою.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Члени мовної спільноти утворюють мережу індивідуумів, які регулярно або часто спілкуються між собою і взаємодіють між собою частіше ніж з аутсайдерами. </a:t>
            </a:r>
            <a:endParaRPr lang="ru-RU" sz="2400" dirty="0"/>
          </a:p>
          <a:p>
            <a:pPr>
              <a:buNone/>
            </a:pPr>
            <a:endParaRPr lang="uk-UA" sz="2400" b="1" dirty="0" smtClean="0"/>
          </a:p>
          <a:p>
            <a:pPr>
              <a:buNone/>
            </a:pPr>
            <a:r>
              <a:rPr lang="uk-UA" sz="2400" b="1" dirty="0" smtClean="0"/>
              <a:t>Головні </a:t>
            </a:r>
            <a:r>
              <a:rPr lang="uk-UA" sz="2400" b="1" dirty="0"/>
              <a:t>критерії </a:t>
            </a:r>
            <a:r>
              <a:rPr lang="uk-UA" sz="2400" b="1" dirty="0" smtClean="0"/>
              <a:t>при визначенні меж мовної спільноти </a:t>
            </a:r>
            <a:r>
              <a:rPr lang="uk-UA" sz="2400" dirty="0" smtClean="0"/>
              <a:t>– </a:t>
            </a:r>
            <a:r>
              <a:rPr lang="uk-UA" sz="2400" dirty="0"/>
              <a:t>ступінь цілісності та єдність, зв’язаність людей як на рівні мовної системи так і міжособистісних контактів.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Варіативність за територіальною ознакою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uk-UA" sz="2400" dirty="0"/>
              <a:t>Варіанти мови, що мають свої фонологічні, фонетичні, лексичні та граматичні особливості, які асоціюються з певними географічними регіонами, називаються </a:t>
            </a:r>
            <a:r>
              <a:rPr lang="uk-UA" sz="2400" b="1" dirty="0"/>
              <a:t>територіальними діалектами</a:t>
            </a:r>
            <a:r>
              <a:rPr lang="uk-UA" sz="2400" dirty="0"/>
              <a:t>.</a:t>
            </a: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496855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Варіативність за територіальною ознакою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46805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Варіативність за ознакою належності до соціальної групи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endParaRPr lang="ru-RU" sz="2400" dirty="0"/>
          </a:p>
        </p:txBody>
      </p:sp>
      <p:pic>
        <p:nvPicPr>
          <p:cNvPr id="16386" name="Picture 2" descr="ÐÐ°ÑÑÐ¸Ð½ÐºÐ¸ Ð¿Ð¾ Ð·Ð°Ð¿ÑÐ¾ÑÑ working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697760" cy="3131840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middle c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576064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Варіативність за ознакою належності до соціальної групи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err="1"/>
              <a:t>Уільям</a:t>
            </a:r>
            <a:r>
              <a:rPr lang="uk-UA" sz="2800" dirty="0"/>
              <a:t> </a:t>
            </a:r>
            <a:r>
              <a:rPr lang="uk-UA" sz="2800" dirty="0" err="1"/>
              <a:t>Лабов</a:t>
            </a:r>
            <a:r>
              <a:rPr lang="uk-UA" sz="2800" dirty="0"/>
              <a:t>, </a:t>
            </a: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батько </a:t>
            </a:r>
            <a:r>
              <a:rPr lang="uk-UA" sz="2800" dirty="0"/>
              <a:t>соціолінгвістики</a:t>
            </a:r>
            <a:endParaRPr lang="ru-RU" sz="2800" dirty="0"/>
          </a:p>
        </p:txBody>
      </p:sp>
      <p:pic>
        <p:nvPicPr>
          <p:cNvPr id="20482" name="Picture 2" descr="ÐÐ°ÑÑÐ¸Ð½ÐºÐ¸ Ð¿Ð¾ Ð·Ð°Ð¿ÑÐ¾ÑÑ William Lab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Ва</a:t>
            </a:r>
            <a:r>
              <a:rPr lang="uk-UA" sz="2400" dirty="0" err="1">
                <a:solidFill>
                  <a:srgbClr val="002060"/>
                </a:solidFill>
              </a:rPr>
              <a:t>ріа</a:t>
            </a:r>
            <a:r>
              <a:rPr lang="ru-RU" sz="2400" dirty="0" err="1">
                <a:solidFill>
                  <a:srgbClr val="002060"/>
                </a:solidFill>
              </a:rPr>
              <a:t>тивність</a:t>
            </a:r>
            <a:r>
              <a:rPr lang="ru-RU" sz="2400" dirty="0">
                <a:solidFill>
                  <a:srgbClr val="002060"/>
                </a:solidFill>
              </a:rPr>
              <a:t> за </a:t>
            </a:r>
            <a:r>
              <a:rPr lang="ru-RU" sz="2400" dirty="0" err="1">
                <a:solidFill>
                  <a:srgbClr val="002060"/>
                </a:solidFill>
              </a:rPr>
              <a:t>гендерною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ознакою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/>
          </a:p>
        </p:txBody>
      </p:sp>
      <p:pic>
        <p:nvPicPr>
          <p:cNvPr id="21506" name="Picture 2" descr="ÐÐ°ÑÑÐ¸Ð½ÐºÐ¸ Ð¿Ð¾ Ð·Ð°Ð¿ÑÐ¾ÑÑ women's ta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6553741" cy="2592288"/>
          </a:xfrm>
          <a:prstGeom prst="rect">
            <a:avLst/>
          </a:prstGeom>
          <a:noFill/>
        </p:spPr>
      </p:pic>
      <p:pic>
        <p:nvPicPr>
          <p:cNvPr id="21508" name="Picture 4" descr="ÐÐ°ÑÑÐ¸Ð½ÐºÐ¸ Ð¿Ð¾ Ð·Ð°Ð¿ÑÐ¾ÑÑ 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170080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527</Words>
  <Application>Microsoft Office PowerPoint</Application>
  <PresentationFormat>Экран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Соціолінгвістика:  мова в соціальному контексті</vt:lpstr>
      <vt:lpstr>Мова як соціальне явище</vt:lpstr>
      <vt:lpstr>Мова як соціальне явище</vt:lpstr>
      <vt:lpstr>Мова як соціальне явище</vt:lpstr>
      <vt:lpstr>Варіативність за територіальною ознакою</vt:lpstr>
      <vt:lpstr>Варіативність за територіальною ознакою</vt:lpstr>
      <vt:lpstr>Варіативність за ознакою належності до соціальної групи</vt:lpstr>
      <vt:lpstr>Варіативність за ознакою належності до соціальної групи</vt:lpstr>
      <vt:lpstr>Варіативність за гендерною ознакою </vt:lpstr>
      <vt:lpstr>Інші виміри варіативності</vt:lpstr>
      <vt:lpstr>Акомодація</vt:lpstr>
      <vt:lpstr>Функціональна варіативність</vt:lpstr>
      <vt:lpstr>Функціональна варіативність</vt:lpstr>
      <vt:lpstr>Функціональна варіативність</vt:lpstr>
      <vt:lpstr>Функціональна варіативність</vt:lpstr>
      <vt:lpstr>Функціональна варіативність</vt:lpstr>
      <vt:lpstr>Функціональна варіативність</vt:lpstr>
      <vt:lpstr>Мова в двомовних спільнотах</vt:lpstr>
      <vt:lpstr>Мова в двомовних спільнотах</vt:lpstr>
      <vt:lpstr>Мова в двомовних спільнотах</vt:lpstr>
      <vt:lpstr>Мова в двомовних спільнотах</vt:lpstr>
      <vt:lpstr>Мовний зсув та відмирання мови</vt:lpstr>
      <vt:lpstr>Мовний зсув та відмирання мови</vt:lpstr>
      <vt:lpstr>Мовний зсув та відмирання мови</vt:lpstr>
      <vt:lpstr>Мовний зсув та відмирання мови</vt:lpstr>
      <vt:lpstr>Мовний зсув та відмирання мови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11</cp:revision>
  <dcterms:created xsi:type="dcterms:W3CDTF">2018-10-20T18:14:23Z</dcterms:created>
  <dcterms:modified xsi:type="dcterms:W3CDTF">2018-10-20T19:27:03Z</dcterms:modified>
</cp:coreProperties>
</file>