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533E-8201-41D1-8440-5E408794BCC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4110-2C4A-44E0-9202-F47DF1510C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Мова в біологічному контексті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Лекція 11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Походження та еволюція людської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482" name="Picture 2" descr="ÐÐ°ÑÑÐ¸Ð½ÐºÐ¸ Ð¿Ð¾ Ð·Ð°Ð¿ÑÐ¾ÑÑ tower of B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Походження та еволюція людської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Історія </a:t>
            </a:r>
            <a:r>
              <a:rPr lang="uk-UA" dirty="0" err="1" smtClean="0"/>
              <a:t>Джіні</a:t>
            </a:r>
            <a:r>
              <a:rPr lang="uk-UA" dirty="0" smtClean="0"/>
              <a:t> </a:t>
            </a:r>
            <a:r>
              <a:rPr lang="uk-UA" dirty="0" err="1" smtClean="0"/>
              <a:t>Уайлі</a:t>
            </a:r>
            <a:endParaRPr lang="ru-RU" dirty="0"/>
          </a:p>
        </p:txBody>
      </p:sp>
      <p:pic>
        <p:nvPicPr>
          <p:cNvPr id="24578" name="Picture 2" descr="Genie-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3132646" cy="3816424"/>
          </a:xfrm>
          <a:prstGeom prst="rect">
            <a:avLst/>
          </a:prstGeom>
          <a:noFill/>
        </p:spPr>
      </p:pic>
      <p:pic>
        <p:nvPicPr>
          <p:cNvPr id="24580" name="Picture 4" descr="https://eugenekitfung.files.wordpress.com/2011/10/genie_feral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25050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Походження та еволюція людської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uk-UA" dirty="0"/>
              <a:t>В 19 ст. </a:t>
            </a:r>
            <a:r>
              <a:rPr lang="uk-UA" dirty="0" smtClean="0"/>
              <a:t>Фрідріх </a:t>
            </a:r>
            <a:r>
              <a:rPr lang="uk-UA" dirty="0"/>
              <a:t>Макс </a:t>
            </a:r>
            <a:r>
              <a:rPr lang="uk-UA" dirty="0" smtClean="0"/>
              <a:t>Мюллер запропонував </a:t>
            </a:r>
            <a:r>
              <a:rPr lang="uk-UA" dirty="0"/>
              <a:t>відому класифікацію теорій походження мови:</a:t>
            </a:r>
            <a:endParaRPr lang="ru-RU" dirty="0"/>
          </a:p>
          <a:p>
            <a:r>
              <a:rPr lang="uk-UA" dirty="0"/>
              <a:t>теорія ‘</a:t>
            </a:r>
            <a:r>
              <a:rPr lang="en-US" dirty="0"/>
              <a:t>la</a:t>
            </a:r>
            <a:r>
              <a:rPr lang="uk-UA" dirty="0"/>
              <a:t>-</a:t>
            </a:r>
            <a:r>
              <a:rPr lang="en-US" dirty="0"/>
              <a:t>la</a:t>
            </a:r>
            <a:r>
              <a:rPr lang="uk-UA" dirty="0"/>
              <a:t>’;</a:t>
            </a:r>
            <a:endParaRPr lang="ru-RU" dirty="0"/>
          </a:p>
          <a:p>
            <a:r>
              <a:rPr lang="uk-UA" dirty="0"/>
              <a:t>теорія ‘</a:t>
            </a:r>
            <a:r>
              <a:rPr lang="en-US" dirty="0"/>
              <a:t>bow</a:t>
            </a:r>
            <a:r>
              <a:rPr lang="uk-UA" dirty="0"/>
              <a:t>-</a:t>
            </a:r>
            <a:r>
              <a:rPr lang="en-US" dirty="0"/>
              <a:t>wow</a:t>
            </a:r>
            <a:r>
              <a:rPr lang="uk-UA" dirty="0"/>
              <a:t>’;</a:t>
            </a:r>
            <a:endParaRPr lang="ru-RU" dirty="0"/>
          </a:p>
          <a:p>
            <a:r>
              <a:rPr lang="uk-UA" dirty="0"/>
              <a:t>теорія ‘</a:t>
            </a:r>
            <a:r>
              <a:rPr lang="en-US" dirty="0"/>
              <a:t>ding</a:t>
            </a:r>
            <a:r>
              <a:rPr lang="uk-UA" dirty="0"/>
              <a:t>-</a:t>
            </a:r>
            <a:r>
              <a:rPr lang="en-US" dirty="0"/>
              <a:t>dong</a:t>
            </a:r>
            <a:r>
              <a:rPr lang="uk-UA" dirty="0"/>
              <a:t>’;</a:t>
            </a:r>
            <a:endParaRPr lang="ru-RU" dirty="0"/>
          </a:p>
          <a:p>
            <a:r>
              <a:rPr lang="uk-UA" dirty="0"/>
              <a:t>теорія ‘</a:t>
            </a:r>
            <a:r>
              <a:rPr lang="en-US" dirty="0"/>
              <a:t>pooh</a:t>
            </a:r>
            <a:r>
              <a:rPr lang="uk-UA" dirty="0"/>
              <a:t>-</a:t>
            </a:r>
            <a:r>
              <a:rPr lang="en-US" dirty="0"/>
              <a:t>pooh</a:t>
            </a:r>
            <a:r>
              <a:rPr lang="uk-UA" dirty="0"/>
              <a:t>’;</a:t>
            </a:r>
            <a:endParaRPr lang="ru-RU" dirty="0"/>
          </a:p>
          <a:p>
            <a:r>
              <a:rPr lang="uk-UA" dirty="0"/>
              <a:t>теорія ‘</a:t>
            </a:r>
            <a:r>
              <a:rPr lang="en-US" dirty="0" err="1"/>
              <a:t>yo</a:t>
            </a:r>
            <a:r>
              <a:rPr lang="uk-UA" dirty="0"/>
              <a:t>-</a:t>
            </a:r>
            <a:r>
              <a:rPr lang="en-US" dirty="0"/>
              <a:t>heave</a:t>
            </a:r>
            <a:r>
              <a:rPr lang="uk-UA" dirty="0"/>
              <a:t>-</a:t>
            </a:r>
            <a:r>
              <a:rPr lang="en-US" dirty="0"/>
              <a:t>ho</a:t>
            </a:r>
            <a:r>
              <a:rPr lang="uk-UA" dirty="0"/>
              <a:t>’.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Походження та еволюція людської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Останні теорії </a:t>
            </a:r>
            <a:r>
              <a:rPr lang="uk-UA" dirty="0">
                <a:solidFill>
                  <a:srgbClr val="002060"/>
                </a:solidFill>
              </a:rPr>
              <a:t>походження </a:t>
            </a:r>
            <a:r>
              <a:rPr lang="uk-UA" dirty="0" smtClean="0">
                <a:solidFill>
                  <a:srgbClr val="002060"/>
                </a:solidFill>
              </a:rPr>
              <a:t>мови:</a:t>
            </a:r>
          </a:p>
          <a:p>
            <a:pPr>
              <a:buNone/>
            </a:pPr>
            <a:r>
              <a:rPr lang="uk-UA" dirty="0" smtClean="0"/>
              <a:t>теорія жестів</a:t>
            </a:r>
          </a:p>
          <a:p>
            <a:pPr>
              <a:buNone/>
            </a:pPr>
            <a:r>
              <a:rPr lang="uk-UA" dirty="0" smtClean="0"/>
              <a:t>гіпотеза </a:t>
            </a:r>
            <a:r>
              <a:rPr lang="uk-UA" dirty="0" err="1" smtClean="0"/>
              <a:t>грумінгу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генетична теорія</a:t>
            </a:r>
          </a:p>
          <a:p>
            <a:pPr>
              <a:buNone/>
            </a:pPr>
            <a:r>
              <a:rPr lang="uk-UA" dirty="0" smtClean="0"/>
              <a:t>соціально-культурна </a:t>
            </a:r>
          </a:p>
          <a:p>
            <a:pPr>
              <a:buNone/>
            </a:pPr>
            <a:r>
              <a:rPr lang="uk-UA" dirty="0" smtClean="0"/>
              <a:t>теорія</a:t>
            </a:r>
            <a:endParaRPr lang="ru-RU" dirty="0"/>
          </a:p>
        </p:txBody>
      </p:sp>
      <p:pic>
        <p:nvPicPr>
          <p:cNvPr id="4" name="Рисунок 3" descr="Grooming, Gossip and the Evolution of Langu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Походження та еволюція людської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uk-UA" dirty="0"/>
              <a:t>ген FOXP2</a:t>
            </a:r>
            <a:endParaRPr lang="ru-RU" dirty="0"/>
          </a:p>
        </p:txBody>
      </p:sp>
      <p:pic>
        <p:nvPicPr>
          <p:cNvPr id="5" name="Рисунок 4" descr="Protein FOXP2 PDB 2a0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uk-UA" sz="2400" dirty="0"/>
              <a:t>Який статус людської мови відносно інших систем комунікації, які використовуються в тваринному світі? </a:t>
            </a:r>
            <a:endParaRPr lang="uk-UA" sz="2400" dirty="0" smtClean="0"/>
          </a:p>
          <a:p>
            <a:r>
              <a:rPr lang="uk-UA" sz="2400" dirty="0" smtClean="0"/>
              <a:t>Чи </a:t>
            </a:r>
            <a:r>
              <a:rPr lang="uk-UA" sz="2400" dirty="0"/>
              <a:t>мова є явищем, яким володіють лише люди? </a:t>
            </a:r>
            <a:endParaRPr lang="uk-UA" sz="2400" dirty="0" smtClean="0"/>
          </a:p>
          <a:p>
            <a:r>
              <a:rPr lang="uk-UA" sz="2400" dirty="0" smtClean="0"/>
              <a:t>Чи </a:t>
            </a:r>
            <a:r>
              <a:rPr lang="uk-UA" sz="2400" dirty="0"/>
              <a:t>має людська мова прецеденти в природі</a:t>
            </a:r>
            <a:r>
              <a:rPr lang="uk-UA" sz="2400" dirty="0" smtClean="0"/>
              <a:t>?</a:t>
            </a:r>
          </a:p>
          <a:p>
            <a:r>
              <a:rPr lang="uk-UA" sz="2400" dirty="0" smtClean="0"/>
              <a:t>Чи </a:t>
            </a:r>
            <a:r>
              <a:rPr lang="uk-UA" sz="2400" dirty="0"/>
              <a:t>є </a:t>
            </a:r>
            <a:r>
              <a:rPr lang="uk-UA" sz="2400" dirty="0" smtClean="0"/>
              <a:t>мова продуктом </a:t>
            </a:r>
            <a:r>
              <a:rPr lang="uk-UA" sz="2400" dirty="0"/>
              <a:t>розвитку якоїсь простішої системи комунікації чи вона виникла раптово, як якісний стрибок в історії людства?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ÐÐ°ÑÑÐ¸Ð½ÐºÐ¸ Ð¿Ð¾ Ð·Ð°Ð¿ÑÐ¾ÑÑ 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07044"/>
            <a:ext cx="3744416" cy="249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Природні системи комунікації тварин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Charles Darwin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“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/>
              <a:t>Expression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Emotions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Man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 smtClean="0"/>
              <a:t>Animals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Charles Dar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4536504" cy="2549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Природні системи комунікації тварин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ÐÐ°ÑÑÐ¸Ð½ÐºÐ¸ Ð¿Ð¾ Ð·Ð°Ð¿ÑÐ¾ÑÑ animal commun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657600" cy="2057401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animal commun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621057" cy="2412530"/>
          </a:xfrm>
          <a:prstGeom prst="rect">
            <a:avLst/>
          </a:prstGeom>
          <a:noFill/>
        </p:spPr>
      </p:pic>
      <p:pic>
        <p:nvPicPr>
          <p:cNvPr id="7174" name="Picture 6" descr="ÐÐ°ÑÑÐ¸Ð½ÐºÐ¸ Ð¿Ð¾ Ð·Ð°Ð¿ÑÐ¾ÑÑ animal communi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995936" cy="258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Природні системи комунікації тварин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ÐÐ°ÑÑÐ¸Ð½ÐºÐ¸ Ð¿Ð¾ Ð·Ð°Ð¿ÑÐ¾ÑÑ gorilla commun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Навчання тварин мови людей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Ріко</a:t>
            </a:r>
            <a:r>
              <a:rPr lang="en-US" dirty="0"/>
              <a:t> </a:t>
            </a:r>
            <a:r>
              <a:rPr lang="en-US" dirty="0" smtClean="0"/>
              <a:t>(1994 </a:t>
            </a:r>
            <a:r>
              <a:rPr lang="en-US" dirty="0"/>
              <a:t>– </a:t>
            </a:r>
            <a:r>
              <a:rPr lang="en-US" dirty="0" smtClean="0"/>
              <a:t>2008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uk-UA" dirty="0" smtClean="0"/>
              <a:t>дослідження </a:t>
            </a:r>
            <a:r>
              <a:rPr lang="en-US" dirty="0" err="1" smtClean="0"/>
              <a:t>Juliane</a:t>
            </a:r>
            <a:r>
              <a:rPr lang="en-US" dirty="0" smtClean="0"/>
              <a:t> </a:t>
            </a:r>
            <a:r>
              <a:rPr lang="en-US" dirty="0"/>
              <a:t>Kaminski </a:t>
            </a:r>
            <a:r>
              <a:rPr lang="uk-UA" dirty="0" smtClean="0"/>
              <a:t>та ін. (2004)</a:t>
            </a:r>
            <a:endParaRPr lang="ru-RU" dirty="0"/>
          </a:p>
        </p:txBody>
      </p:sp>
      <p:pic>
        <p:nvPicPr>
          <p:cNvPr id="19458" name="Picture 2" descr="Border Col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2952328" cy="381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Навчання тварин мови людей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uk-UA" dirty="0"/>
              <a:t>Шимпанзе </a:t>
            </a:r>
            <a:endParaRPr lang="en-US" dirty="0" smtClean="0"/>
          </a:p>
          <a:p>
            <a:r>
              <a:rPr lang="uk-UA" dirty="0" err="1" smtClean="0"/>
              <a:t>Washoe</a:t>
            </a:r>
            <a:endParaRPr lang="en-US" dirty="0" smtClean="0"/>
          </a:p>
          <a:p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 smtClean="0"/>
              <a:t>Chimsky</a:t>
            </a:r>
            <a:endParaRPr lang="ru-RU" dirty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Washo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7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Навчання тварин мови людей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Шимпанзе </a:t>
            </a:r>
            <a:r>
              <a:rPr lang="uk-UA" dirty="0" err="1" smtClean="0"/>
              <a:t>Канзі</a:t>
            </a:r>
            <a:endParaRPr lang="uk-UA" dirty="0" smtClean="0"/>
          </a:p>
          <a:p>
            <a:pPr>
              <a:buNone/>
            </a:pPr>
            <a:r>
              <a:rPr lang="en-US" i="1" dirty="0" err="1"/>
              <a:t>Kanzi</a:t>
            </a:r>
            <a:r>
              <a:rPr lang="en-US" i="1" dirty="0"/>
              <a:t> tickle Sue</a:t>
            </a:r>
            <a:r>
              <a:rPr lang="uk-UA" i="1" dirty="0"/>
              <a:t> – </a:t>
            </a:r>
            <a:r>
              <a:rPr lang="en-US" i="1" dirty="0"/>
              <a:t>Sue tickle </a:t>
            </a:r>
            <a:r>
              <a:rPr lang="en-US" i="1" dirty="0" err="1"/>
              <a:t>Kanzi</a:t>
            </a:r>
            <a:endParaRPr lang="ru-RU" dirty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i="1" dirty="0" err="1"/>
              <a:t>fight</a:t>
            </a:r>
            <a:r>
              <a:rPr lang="uk-UA" i="1" dirty="0"/>
              <a:t>, </a:t>
            </a:r>
            <a:r>
              <a:rPr lang="uk-UA" i="1" dirty="0" err="1"/>
              <a:t>mad</a:t>
            </a:r>
            <a:r>
              <a:rPr lang="uk-UA" i="1" dirty="0"/>
              <a:t>, </a:t>
            </a:r>
            <a:r>
              <a:rPr lang="uk-UA" i="1" dirty="0" err="1"/>
              <a:t>Austin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Характерні </a:t>
            </a:r>
            <a:r>
              <a:rPr lang="uk-UA" sz="2000" b="1" dirty="0"/>
              <a:t>риси людської мови.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/>
              <a:t>Чарльз </a:t>
            </a:r>
            <a:r>
              <a:rPr lang="uk-UA" b="1" dirty="0" err="1" smtClean="0"/>
              <a:t>Хокетт</a:t>
            </a:r>
            <a:r>
              <a:rPr lang="en-US" b="1" dirty="0" smtClean="0"/>
              <a:t>:</a:t>
            </a:r>
            <a:endParaRPr lang="uk-UA" b="1" dirty="0" smtClean="0"/>
          </a:p>
          <a:p>
            <a:pPr marL="514350" indent="-514350">
              <a:buAutoNum type="arabicParenR"/>
            </a:pPr>
            <a:r>
              <a:rPr lang="uk-UA" dirty="0" smtClean="0"/>
              <a:t>довільність </a:t>
            </a:r>
            <a:r>
              <a:rPr lang="uk-UA" dirty="0"/>
              <a:t>словесних знаків (</a:t>
            </a:r>
            <a:r>
              <a:rPr lang="en-US" dirty="0"/>
              <a:t>arbitrariness</a:t>
            </a:r>
            <a:r>
              <a:rPr lang="uk-UA" dirty="0" smtClean="0"/>
              <a:t>)</a:t>
            </a:r>
            <a:endParaRPr lang="en-US" dirty="0"/>
          </a:p>
          <a:p>
            <a:pPr marL="514350" indent="-514350">
              <a:buAutoNum type="arabicParenR"/>
            </a:pPr>
            <a:r>
              <a:rPr lang="uk-UA" dirty="0" smtClean="0"/>
              <a:t>можливість </a:t>
            </a:r>
            <a:r>
              <a:rPr lang="uk-UA" dirty="0"/>
              <a:t>переносу (</a:t>
            </a:r>
            <a:r>
              <a:rPr lang="uk-UA" dirty="0" err="1"/>
              <a:t>displacement</a:t>
            </a:r>
            <a:r>
              <a:rPr lang="uk-UA" dirty="0" smtClean="0"/>
              <a:t>)</a:t>
            </a:r>
            <a:endParaRPr lang="en-US" dirty="0" smtClean="0"/>
          </a:p>
          <a:p>
            <a:pPr marL="514350" indent="-514350">
              <a:buNone/>
            </a:pPr>
            <a:r>
              <a:rPr lang="uk-UA" dirty="0"/>
              <a:t>3) культурне поширення (</a:t>
            </a:r>
            <a:r>
              <a:rPr lang="uk-UA" dirty="0" err="1"/>
              <a:t>cultural</a:t>
            </a:r>
            <a:r>
              <a:rPr lang="uk-UA" dirty="0"/>
              <a:t> </a:t>
            </a:r>
            <a:r>
              <a:rPr lang="uk-UA" dirty="0" err="1"/>
              <a:t>transmission</a:t>
            </a:r>
            <a:r>
              <a:rPr lang="uk-UA" dirty="0"/>
              <a:t>) </a:t>
            </a:r>
            <a:endParaRPr lang="en-US" dirty="0" smtClean="0"/>
          </a:p>
          <a:p>
            <a:pPr marL="514350" indent="-514350">
              <a:buNone/>
            </a:pPr>
            <a:r>
              <a:rPr lang="uk-UA" dirty="0"/>
              <a:t>4) </a:t>
            </a:r>
            <a:r>
              <a:rPr lang="uk-UA" dirty="0" smtClean="0"/>
              <a:t>дуалізм </a:t>
            </a:r>
            <a:r>
              <a:rPr lang="uk-UA" dirty="0"/>
              <a:t>(</a:t>
            </a:r>
            <a:r>
              <a:rPr lang="uk-UA" dirty="0" err="1"/>
              <a:t>duality</a:t>
            </a:r>
            <a:r>
              <a:rPr lang="uk-UA" dirty="0"/>
              <a:t>) </a:t>
            </a:r>
            <a:endParaRPr lang="en-US" dirty="0" smtClean="0"/>
          </a:p>
          <a:p>
            <a:pPr marL="514350" indent="-514350">
              <a:buNone/>
            </a:pPr>
            <a:r>
              <a:rPr lang="uk-UA" dirty="0"/>
              <a:t>5) продуктивність </a:t>
            </a:r>
            <a:r>
              <a:rPr lang="uk-UA" dirty="0" smtClean="0"/>
              <a:t>або креативність (</a:t>
            </a:r>
            <a:r>
              <a:rPr lang="uk-UA" dirty="0" err="1"/>
              <a:t>productivity</a:t>
            </a:r>
            <a:r>
              <a:rPr lang="uk-UA" dirty="0" smtClean="0"/>
              <a:t>)</a:t>
            </a:r>
            <a:endParaRPr lang="en-US" dirty="0" smtClean="0"/>
          </a:p>
          <a:p>
            <a:pPr marL="514350" indent="-514350">
              <a:buNone/>
            </a:pPr>
            <a:r>
              <a:rPr lang="uk-UA" dirty="0"/>
              <a:t>6) </a:t>
            </a:r>
            <a:r>
              <a:rPr lang="uk-UA" dirty="0" err="1"/>
              <a:t>рефлексивність</a:t>
            </a:r>
            <a:r>
              <a:rPr lang="uk-UA" dirty="0"/>
              <a:t> (</a:t>
            </a:r>
            <a:r>
              <a:rPr lang="uk-UA" dirty="0" err="1"/>
              <a:t>reflexivity</a:t>
            </a:r>
            <a:r>
              <a:rPr lang="uk-UA" dirty="0"/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698" name="AutoShape 2" descr="ÐÐ°ÑÑÐ¸Ð½ÐºÐ¸ Ð¿Ð¾ Ð·Ð°Ð¿ÑÐ¾ÑÑ Charles Hocke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ÐÐ°ÑÑÐ¸Ð½ÐºÐ¸ Ð¿Ð¾ Ð·Ð°Ð¿ÑÐ¾ÑÑ Charles Hocket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254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Мова в біологічному контексті</vt:lpstr>
      <vt:lpstr>Слайд 2</vt:lpstr>
      <vt:lpstr>Природні системи комунікації тварин</vt:lpstr>
      <vt:lpstr>Природні системи комунікації тварин</vt:lpstr>
      <vt:lpstr>Природні системи комунікації тварин</vt:lpstr>
      <vt:lpstr>Навчання тварин мови людей</vt:lpstr>
      <vt:lpstr>Навчання тварин мови людей</vt:lpstr>
      <vt:lpstr>Навчання тварин мови людей</vt:lpstr>
      <vt:lpstr>Характерні риси людської мови.</vt:lpstr>
      <vt:lpstr>Походження та еволюція людської мови </vt:lpstr>
      <vt:lpstr>Походження та еволюція людської мови </vt:lpstr>
      <vt:lpstr>Походження та еволюція людської мови </vt:lpstr>
      <vt:lpstr>Походження та еволюція людської мови </vt:lpstr>
      <vt:lpstr>Походження та еволюція людської мови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Мова в біологічному контексті</dc:title>
  <dc:creator>Komp</dc:creator>
  <cp:lastModifiedBy>Komp</cp:lastModifiedBy>
  <cp:revision>6</cp:revision>
  <dcterms:created xsi:type="dcterms:W3CDTF">2018-11-16T18:35:33Z</dcterms:created>
  <dcterms:modified xsi:type="dcterms:W3CDTF">2018-11-16T19:20:36Z</dcterms:modified>
</cp:coreProperties>
</file>