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D25E-84A2-46AF-B210-43CAB26C82A7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8E92-9B90-4167-9923-093B7DC49F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Письмо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Лекція 12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Типи систем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/>
              <a:t>1) </a:t>
            </a:r>
            <a:r>
              <a:rPr lang="uk-UA" b="1" dirty="0" err="1"/>
              <a:t>логографічне</a:t>
            </a:r>
            <a:r>
              <a:rPr lang="uk-UA" b="1" dirty="0"/>
              <a:t> </a:t>
            </a:r>
            <a:r>
              <a:rPr lang="uk-UA" b="1" dirty="0" smtClean="0"/>
              <a:t>письмо</a:t>
            </a:r>
            <a:endParaRPr lang="ru-RU" dirty="0"/>
          </a:p>
          <a:p>
            <a:pPr>
              <a:buNone/>
            </a:pPr>
            <a:r>
              <a:rPr lang="uk-UA" dirty="0"/>
              <a:t>2) </a:t>
            </a:r>
            <a:r>
              <a:rPr lang="uk-UA" b="1" dirty="0"/>
              <a:t>складове (силабічне) </a:t>
            </a:r>
            <a:r>
              <a:rPr lang="uk-UA" b="1" dirty="0" smtClean="0"/>
              <a:t>письмо</a:t>
            </a:r>
            <a:endParaRPr lang="ru-RU" dirty="0"/>
          </a:p>
          <a:p>
            <a:pPr>
              <a:buNone/>
            </a:pPr>
            <a:r>
              <a:rPr lang="uk-UA" dirty="0"/>
              <a:t>3) </a:t>
            </a:r>
            <a:r>
              <a:rPr lang="uk-UA" b="1" dirty="0"/>
              <a:t>консонантне письмо</a:t>
            </a:r>
            <a:r>
              <a:rPr lang="uk-UA" dirty="0"/>
              <a:t> </a:t>
            </a:r>
            <a:r>
              <a:rPr lang="uk-UA" b="1" dirty="0"/>
              <a:t>(</a:t>
            </a:r>
            <a:r>
              <a:rPr lang="uk-UA" b="1" dirty="0" err="1"/>
              <a:t>абджад</a:t>
            </a:r>
            <a:r>
              <a:rPr lang="uk-UA" b="1" dirty="0" smtClean="0"/>
              <a:t>)</a:t>
            </a:r>
            <a:endParaRPr lang="ru-RU" dirty="0"/>
          </a:p>
          <a:p>
            <a:pPr>
              <a:buNone/>
            </a:pPr>
            <a:r>
              <a:rPr lang="uk-UA" dirty="0"/>
              <a:t>4) </a:t>
            </a:r>
            <a:r>
              <a:rPr lang="uk-UA" b="1" dirty="0"/>
              <a:t>алфавітне письмо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solidFill>
                  <a:srgbClr val="002060"/>
                </a:solidFill>
              </a:rPr>
              <a:t>Логографічне</a:t>
            </a:r>
            <a:r>
              <a:rPr lang="uk-UA" sz="2400" dirty="0" smtClean="0">
                <a:solidFill>
                  <a:srgbClr val="002060"/>
                </a:solidFill>
              </a:rPr>
              <a:t> письмо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ÐÐ°ÑÑÐ¸Ð½ÐºÐ¸ Ð¿Ð¾ Ð·Ð°Ð¿ÑÐ¾ÑÑ Chinese character for 'burn'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22460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Chinese character for 'ash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11651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Chinese character for 'cooker'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1885370" cy="8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Chinese character for 'coal'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1040297" cy="10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Ð°ÑÑÐ¸Ð½ÐºÐ¸ Ð¿Ð¾ Ð·Ð°Ð¿ÑÐ¾ÑÑ Chinese character for 'ignite'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229200"/>
            <a:ext cx="1152128" cy="10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Ð°ÑÑÐ¸Ð½ÐºÐ¸ Ð¿Ð¾ Ð·Ð°Ð¿ÑÐ¾ÑÑ Chinese character for 'fire'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484784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Складове письмо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ÐÐ°ÑÑÐ¸Ð½ÐºÐ¸ Ð¿Ð¾ Ð·Ð°Ð¿ÑÐ¾ÑÑ Japanese wri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Консонантне письмо (</a:t>
            </a:r>
            <a:r>
              <a:rPr lang="uk-UA" sz="2400" dirty="0" err="1" smtClean="0">
                <a:solidFill>
                  <a:srgbClr val="002060"/>
                </a:solidFill>
              </a:rPr>
              <a:t>абджад</a:t>
            </a:r>
            <a:r>
              <a:rPr lang="uk-UA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Фінікійське </a:t>
            </a:r>
          </a:p>
          <a:p>
            <a:pPr>
              <a:buNone/>
            </a:pPr>
            <a:r>
              <a:rPr lang="uk-UA" dirty="0" smtClean="0"/>
              <a:t>письмо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Phoenician wri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34687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Консонантне письмо (</a:t>
            </a:r>
            <a:r>
              <a:rPr lang="uk-UA" sz="2400" dirty="0" err="1" smtClean="0">
                <a:solidFill>
                  <a:srgbClr val="002060"/>
                </a:solidFill>
              </a:rPr>
              <a:t>абджад</a:t>
            </a:r>
            <a:r>
              <a:rPr lang="uk-UA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Арабське</a:t>
            </a:r>
          </a:p>
          <a:p>
            <a:pPr>
              <a:buNone/>
            </a:pPr>
            <a:r>
              <a:rPr lang="uk-UA" dirty="0" smtClean="0"/>
              <a:t>письмо</a:t>
            </a:r>
            <a:endParaRPr lang="ru-RU" dirty="0"/>
          </a:p>
        </p:txBody>
      </p:sp>
      <p:pic>
        <p:nvPicPr>
          <p:cNvPr id="6" name="Рисунок 5" descr="ÐÐ°ÑÑÐ¸Ð½ÐºÐ¸ Ð¿Ð¾ Ð·Ð°Ð¿ÑÐ¾ÑÑ Arabic wri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5400599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Консонантне письмо (</a:t>
            </a:r>
            <a:r>
              <a:rPr lang="uk-UA" sz="2400" dirty="0" err="1" smtClean="0">
                <a:solidFill>
                  <a:srgbClr val="002060"/>
                </a:solidFill>
              </a:rPr>
              <a:t>абджад</a:t>
            </a:r>
            <a:r>
              <a:rPr lang="uk-UA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Арабське</a:t>
            </a:r>
          </a:p>
          <a:p>
            <a:pPr>
              <a:buNone/>
            </a:pPr>
            <a:r>
              <a:rPr lang="uk-UA" dirty="0" smtClean="0"/>
              <a:t>письмо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Arabic calligraph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4608512" cy="33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Алфавітне письмо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Давньоанглійській алфавіт</a:t>
            </a:r>
            <a:endParaRPr lang="ru-RU" sz="2400" dirty="0"/>
          </a:p>
        </p:txBody>
      </p:sp>
      <p:pic>
        <p:nvPicPr>
          <p:cNvPr id="6" name="Рисунок 5" descr="ÐÐ°ÑÑÐ¸Ð½ÐºÐ¸ Ð¿Ð¾ Ð·Ð°Ð¿ÑÐ¾ÑÑ Anglo-Saxon alphab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59046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Системи письма в суспільстві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/>
          </a:p>
          <a:p>
            <a:pPr>
              <a:buNone/>
            </a:pPr>
            <a:r>
              <a:rPr lang="uk-UA" sz="2400" dirty="0" smtClean="0"/>
              <a:t>За </a:t>
            </a:r>
            <a:r>
              <a:rPr lang="uk-UA" sz="2400" dirty="0"/>
              <a:t>даними ЮНЕСКО, в світі сьогодні 750 млн. неписьменних дорослих, 2/3 з яких – жінки, переважно в Африці та Азії. Навіть в розвинутих країнах рівень функціональної неграмотності коливається від 5 до 20 відсотків.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Системи письма в суспільстві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err="1"/>
              <a:t>Ноа</a:t>
            </a:r>
            <a:r>
              <a:rPr lang="uk-UA" sz="2400" dirty="0"/>
              <a:t> </a:t>
            </a:r>
            <a:r>
              <a:rPr lang="uk-UA" sz="2400" dirty="0" err="1"/>
              <a:t>Вебстер</a:t>
            </a:r>
            <a:r>
              <a:rPr lang="uk-UA" sz="2400" dirty="0"/>
              <a:t> (1758-1843)</a:t>
            </a:r>
            <a:endParaRPr lang="uk-UA" sz="2400" dirty="0" smtClean="0"/>
          </a:p>
          <a:p>
            <a:pPr>
              <a:buNone/>
            </a:pPr>
            <a:endParaRPr lang="uk-UA" sz="2400" dirty="0"/>
          </a:p>
        </p:txBody>
      </p:sp>
      <p:pic>
        <p:nvPicPr>
          <p:cNvPr id="16386" name="Picture 2" descr="Noah Webster pre-1843 IMG 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3721824" cy="279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Лінгвістичні характеристики деяких різновидів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291512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640"/>
                <a:gridCol w="47628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Усне мовлення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Calibri"/>
                          <a:cs typeface="Times New Roman"/>
                        </a:rPr>
                        <a:t>Писемне мовлення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нетривале, минуще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тривале, фіксоване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досить швидко змінюється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змінюється повільно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відбувається в реальному міжособистісному контексті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відбувається в уявному міжособистісному контексті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швидка обробка сказаного та почутого в режимі реального часу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повільне, плановане у продукуванні (письмо), швидке у розумінні (читання)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демонструє соціальні параметри гендеру, віку тощо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соціальні параметри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гендеру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, віку тощо не є очевидними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одразу ідентифікує особистість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ідентифікація особистості ускладнена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емоційність передається просодичними засобами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емоційність передається лексичними та граматичними засобами, пунктуацією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простір не використовується систематично для передачі значення (крім супроводжуючих жестів)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систематичне використання простору для передачі значення (інтервали між словами, реченнями, параграфами, візуалізація – таблиці тощо)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ÐµÑÐ¾Ð¿Ð¾ÑÐ°Ð¼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27961" cy="5400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Лінгвістичні характеристики деяких різновидів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Text messaging (texting)</a:t>
            </a:r>
            <a:endParaRPr lang="ru-RU" dirty="0"/>
          </a:p>
        </p:txBody>
      </p:sp>
      <p:pic>
        <p:nvPicPr>
          <p:cNvPr id="6" name="Рисунок 5" descr="ÐÐ°ÑÑÐ¸Ð½ÐºÐ¸ Ð¿Ð¾ Ð·Ð°Ð¿ÑÐ¾ÑÑ tex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672408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unreadable text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Клінопис</a:t>
            </a:r>
            <a:endParaRPr lang="ru-RU" dirty="0"/>
          </a:p>
        </p:txBody>
      </p:sp>
      <p:pic>
        <p:nvPicPr>
          <p:cNvPr id="15362" name="Picture 2" descr="https://upload.wikimedia.org/wikipedia/commons/9/91/Sumerian_26th_c_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52959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Давньоєгіпетське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ієратичне письмо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hieratic wri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8767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Давньоєгіпетське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демотичне письмо</a:t>
            </a:r>
            <a:endParaRPr lang="ru-RU" dirty="0"/>
          </a:p>
        </p:txBody>
      </p:sp>
      <p:pic>
        <p:nvPicPr>
          <p:cNvPr id="6" name="Рисунок 5" descr="DemoticScriptsRosettaStoneRepl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6486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Розетський камінь</a:t>
            </a:r>
            <a:endParaRPr lang="ru-RU" dirty="0"/>
          </a:p>
        </p:txBody>
      </p:sp>
      <p:pic>
        <p:nvPicPr>
          <p:cNvPr id="5" name="Рисунок 4" descr="https://upload.wikimedia.org/wikipedia/commons/thumb/2/23/Rosetta_Stone.JPG/300px-Rosetta_St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Зародження письма в давньому Китаї</a:t>
            </a:r>
            <a:endParaRPr lang="ru-RU" dirty="0"/>
          </a:p>
        </p:txBody>
      </p:sp>
      <p:pic>
        <p:nvPicPr>
          <p:cNvPr id="6" name="Рисунок 5" descr="ÐÐ°ÑÑÐ¸Ð½ÐºÐ¸ Ð¿Ð¾ Ð·Ð°Ð¿ÑÐ¾ÑÑ oracle bones ancient chi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4737538" cy="40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Письмо </a:t>
            </a:r>
            <a:r>
              <a:rPr lang="uk-UA" dirty="0" err="1" smtClean="0"/>
              <a:t>ронго-ронго</a:t>
            </a:r>
            <a:endParaRPr lang="ru-RU" dirty="0"/>
          </a:p>
        </p:txBody>
      </p:sp>
      <p:pic>
        <p:nvPicPr>
          <p:cNvPr id="5" name="Рисунок 4" descr="https://upload.wikimedia.org/wikipedia/commons/7/76/Rongo-rongo_scrip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4803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Історія письма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Письмо </a:t>
            </a:r>
            <a:r>
              <a:rPr lang="uk-UA" dirty="0" err="1" smtClean="0"/>
              <a:t>Ольмеки</a:t>
            </a:r>
            <a:endParaRPr lang="ru-RU" dirty="0"/>
          </a:p>
        </p:txBody>
      </p:sp>
      <p:pic>
        <p:nvPicPr>
          <p:cNvPr id="6" name="Рисунок 5" descr="https://upload.wikimedia.org/wikipedia/commons/thumb/8/82/Cascajal-text.jpg/800px-Cascajal-tex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360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272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Письмо</vt:lpstr>
      <vt:lpstr>Історія письма</vt:lpstr>
      <vt:lpstr>Історія письма</vt:lpstr>
      <vt:lpstr>Історія письма</vt:lpstr>
      <vt:lpstr>Історія письма</vt:lpstr>
      <vt:lpstr>Історія письма</vt:lpstr>
      <vt:lpstr>Історія письма</vt:lpstr>
      <vt:lpstr>Історія письма</vt:lpstr>
      <vt:lpstr>Історія письма</vt:lpstr>
      <vt:lpstr>Типи систем письма</vt:lpstr>
      <vt:lpstr>Логографічне письмо</vt:lpstr>
      <vt:lpstr>Складове письмо</vt:lpstr>
      <vt:lpstr>Консонантне письмо (абджад)</vt:lpstr>
      <vt:lpstr>Консонантне письмо (абджад)</vt:lpstr>
      <vt:lpstr>Консонантне письмо (абджад)</vt:lpstr>
      <vt:lpstr>Алфавітне письмо </vt:lpstr>
      <vt:lpstr>Системи письма в суспільстві</vt:lpstr>
      <vt:lpstr>Системи письма в суспільстві</vt:lpstr>
      <vt:lpstr>Лінгвістичні характеристики деяких різновидів письма</vt:lpstr>
      <vt:lpstr>Лінгвістичні характеристики деяких різновидів письма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8</cp:revision>
  <dcterms:created xsi:type="dcterms:W3CDTF">2018-11-24T18:33:07Z</dcterms:created>
  <dcterms:modified xsi:type="dcterms:W3CDTF">2018-11-24T19:16:08Z</dcterms:modified>
</cp:coreProperties>
</file>