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65B71-CFD7-4458-9EDC-CC088649C2A6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9E6FC-D0DA-4BF8-A32A-671166C7D2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65B71-CFD7-4458-9EDC-CC088649C2A6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9E6FC-D0DA-4BF8-A32A-671166C7D2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65B71-CFD7-4458-9EDC-CC088649C2A6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9E6FC-D0DA-4BF8-A32A-671166C7D2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65B71-CFD7-4458-9EDC-CC088649C2A6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9E6FC-D0DA-4BF8-A32A-671166C7D2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65B71-CFD7-4458-9EDC-CC088649C2A6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9E6FC-D0DA-4BF8-A32A-671166C7D2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65B71-CFD7-4458-9EDC-CC088649C2A6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9E6FC-D0DA-4BF8-A32A-671166C7D2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65B71-CFD7-4458-9EDC-CC088649C2A6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9E6FC-D0DA-4BF8-A32A-671166C7D2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65B71-CFD7-4458-9EDC-CC088649C2A6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9E6FC-D0DA-4BF8-A32A-671166C7D2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65B71-CFD7-4458-9EDC-CC088649C2A6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9E6FC-D0DA-4BF8-A32A-671166C7D2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65B71-CFD7-4458-9EDC-CC088649C2A6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9E6FC-D0DA-4BF8-A32A-671166C7D2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65B71-CFD7-4458-9EDC-CC088649C2A6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9E6FC-D0DA-4BF8-A32A-671166C7D2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65B71-CFD7-4458-9EDC-CC088649C2A6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9E6FC-D0DA-4BF8-A32A-671166C7D2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002060"/>
                </a:solidFill>
              </a:rPr>
              <a:t>Мовні </a:t>
            </a:r>
            <a:r>
              <a:rPr lang="uk-UA" b="1" dirty="0" err="1">
                <a:solidFill>
                  <a:srgbClr val="002060"/>
                </a:solidFill>
              </a:rPr>
              <a:t>універсалії</a:t>
            </a:r>
            <a:r>
              <a:rPr lang="uk-UA" b="1" dirty="0">
                <a:solidFill>
                  <a:srgbClr val="002060"/>
                </a:solidFill>
              </a:rPr>
              <a:t> та типологія </a:t>
            </a:r>
            <a:r>
              <a:rPr lang="uk-UA" b="1" dirty="0" smtClean="0">
                <a:solidFill>
                  <a:srgbClr val="002060"/>
                </a:solidFill>
              </a:rPr>
              <a:t>мов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Лекція 13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uk-UA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Мовні </a:t>
            </a:r>
            <a:r>
              <a:rPr lang="uk-UA" dirty="0" err="1" smtClean="0">
                <a:solidFill>
                  <a:srgbClr val="002060"/>
                </a:solidFill>
              </a:rPr>
              <a:t>універсалії</a:t>
            </a:r>
            <a:r>
              <a:rPr lang="uk-UA" dirty="0" smtClean="0"/>
              <a:t> - властивості</a:t>
            </a:r>
            <a:r>
              <a:rPr lang="uk-UA" dirty="0"/>
              <a:t>, що є спільними для </a:t>
            </a:r>
            <a:r>
              <a:rPr lang="uk-UA" dirty="0" smtClean="0"/>
              <a:t>різних мов</a:t>
            </a:r>
            <a:r>
              <a:rPr lang="uk-UA" dirty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2700" dirty="0" smtClean="0">
                <a:solidFill>
                  <a:srgbClr val="002060"/>
                </a:solidFill>
              </a:rPr>
              <a:t/>
            </a:r>
            <a:br>
              <a:rPr lang="uk-UA" sz="2700" dirty="0" smtClean="0">
                <a:solidFill>
                  <a:srgbClr val="002060"/>
                </a:solidFill>
              </a:rPr>
            </a:br>
            <a:r>
              <a:rPr lang="uk-UA" sz="2700" dirty="0" smtClean="0">
                <a:solidFill>
                  <a:srgbClr val="002060"/>
                </a:solidFill>
              </a:rPr>
              <a:t>Чотири </a:t>
            </a:r>
            <a:r>
              <a:rPr lang="uk-UA" sz="2700" dirty="0">
                <a:solidFill>
                  <a:srgbClr val="002060"/>
                </a:solidFill>
              </a:rPr>
              <a:t>типи мовних </a:t>
            </a:r>
            <a:r>
              <a:rPr lang="uk-UA" sz="2700" dirty="0" err="1">
                <a:solidFill>
                  <a:srgbClr val="002060"/>
                </a:solidFill>
              </a:rPr>
              <a:t>універсалій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24744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2736304"/>
                <a:gridCol w="339472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aseline="0" dirty="0">
                          <a:latin typeface="Times New Roman"/>
                          <a:ea typeface="Calibri"/>
                          <a:cs typeface="Times New Roman"/>
                        </a:rPr>
                        <a:t>Абсолютні </a:t>
                      </a:r>
                      <a:r>
                        <a:rPr lang="uk-UA" sz="2400" baseline="0" dirty="0" err="1">
                          <a:latin typeface="Times New Roman"/>
                          <a:ea typeface="Calibri"/>
                          <a:cs typeface="Times New Roman"/>
                        </a:rPr>
                        <a:t>універсалії</a:t>
                      </a:r>
                      <a:endParaRPr lang="ru-RU" sz="24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aseline="0" dirty="0" err="1">
                          <a:latin typeface="Times New Roman"/>
                          <a:ea typeface="Calibri"/>
                          <a:cs typeface="Times New Roman"/>
                        </a:rPr>
                        <a:t>Не-абсолютні</a:t>
                      </a:r>
                      <a:r>
                        <a:rPr lang="uk-UA" sz="2400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2400" baseline="0" dirty="0" err="1">
                          <a:latin typeface="Times New Roman"/>
                          <a:ea typeface="Calibri"/>
                          <a:cs typeface="Times New Roman"/>
                        </a:rPr>
                        <a:t>універсалії</a:t>
                      </a:r>
                      <a:endParaRPr lang="ru-RU" sz="24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baseline="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Не-імплікативні</a:t>
                      </a:r>
                      <a:r>
                        <a:rPr lang="uk-UA" sz="2400" b="1" baseline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2400" b="1" baseline="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універсалії</a:t>
                      </a:r>
                      <a:endParaRPr lang="ru-RU" sz="2400" b="1" baseline="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aseline="0" dirty="0">
                          <a:latin typeface="Times New Roman"/>
                          <a:ea typeface="Calibri"/>
                          <a:cs typeface="Times New Roman"/>
                        </a:rPr>
                        <a:t>Риса, що є спільною для всіх мов без винятку</a:t>
                      </a:r>
                      <a:endParaRPr lang="ru-RU" sz="24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Всі мови мають Х</a:t>
                      </a:r>
                      <a:endParaRPr lang="ru-RU" sz="2400" baseline="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aseline="0" dirty="0">
                          <a:latin typeface="Times New Roman"/>
                          <a:ea typeface="Calibri"/>
                          <a:cs typeface="Times New Roman"/>
                        </a:rPr>
                        <a:t>Риса, що є спільною для більшості мов, тенденція</a:t>
                      </a:r>
                      <a:endParaRPr lang="ru-RU" sz="24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Більшість мов мають </a:t>
                      </a:r>
                      <a:r>
                        <a:rPr lang="uk-UA" sz="2400" i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aseline="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baseline="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Імплікативні</a:t>
                      </a:r>
                      <a:r>
                        <a:rPr lang="uk-UA" sz="2400" b="1" baseline="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2400" b="1" baseline="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універсалії</a:t>
                      </a:r>
                      <a:endParaRPr lang="ru-RU" sz="2400" b="1" baseline="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aseline="0" dirty="0">
                          <a:latin typeface="Times New Roman"/>
                          <a:ea typeface="Calibri"/>
                          <a:cs typeface="Times New Roman"/>
                        </a:rPr>
                        <a:t>Логічний зв’язок між двома рисами, що є спільним для всіх мов</a:t>
                      </a:r>
                      <a:endParaRPr lang="ru-RU" sz="24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 всіх мовах якщо Х, то Y</a:t>
                      </a:r>
                      <a:endParaRPr lang="ru-RU" sz="2400" baseline="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aseline="0" dirty="0">
                          <a:latin typeface="Times New Roman"/>
                          <a:ea typeface="Calibri"/>
                          <a:cs typeface="Times New Roman"/>
                        </a:rPr>
                        <a:t>Логічний зв’язок між двома рисами, що є</a:t>
                      </a:r>
                      <a:r>
                        <a:rPr lang="ru-RU" sz="2400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aseline="0" dirty="0" err="1">
                          <a:latin typeface="Times New Roman"/>
                          <a:ea typeface="Calibri"/>
                          <a:cs typeface="Times New Roman"/>
                        </a:rPr>
                        <a:t>спільним</a:t>
                      </a:r>
                      <a:r>
                        <a:rPr lang="ru-RU" sz="2400" baseline="0" dirty="0">
                          <a:latin typeface="Times New Roman"/>
                          <a:ea typeface="Calibri"/>
                          <a:cs typeface="Times New Roman"/>
                        </a:rPr>
                        <a:t> для </a:t>
                      </a:r>
                      <a:r>
                        <a:rPr lang="ru-RU" sz="2400" baseline="0" dirty="0" err="1">
                          <a:latin typeface="Times New Roman"/>
                          <a:ea typeface="Calibri"/>
                          <a:cs typeface="Times New Roman"/>
                        </a:rPr>
                        <a:t>більшості</a:t>
                      </a:r>
                      <a:r>
                        <a:rPr lang="ru-RU" sz="2400" baseline="0" dirty="0"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ru-RU" sz="2400" baseline="0" dirty="0" err="1">
                          <a:latin typeface="Times New Roman"/>
                          <a:ea typeface="Calibri"/>
                          <a:cs typeface="Times New Roman"/>
                        </a:rPr>
                        <a:t>багатьох</a:t>
                      </a:r>
                      <a:r>
                        <a:rPr lang="ru-RU" sz="2400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aseline="0" dirty="0" err="1">
                          <a:latin typeface="Times New Roman"/>
                          <a:ea typeface="Calibri"/>
                          <a:cs typeface="Times New Roman"/>
                        </a:rPr>
                        <a:t>мов</a:t>
                      </a:r>
                      <a:endParaRPr lang="ru-RU" sz="24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Якщо мова має Х, ймовірно, вона має Y</a:t>
                      </a:r>
                      <a:endParaRPr lang="ru-RU" sz="2400" baseline="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2700" dirty="0" smtClean="0">
                <a:solidFill>
                  <a:srgbClr val="002060"/>
                </a:solidFill>
              </a:rPr>
              <a:t/>
            </a:r>
            <a:br>
              <a:rPr lang="uk-UA" sz="2700" dirty="0" smtClean="0">
                <a:solidFill>
                  <a:srgbClr val="002060"/>
                </a:solidFill>
              </a:rPr>
            </a:br>
            <a:r>
              <a:rPr lang="uk-UA" sz="2700" dirty="0" smtClean="0">
                <a:solidFill>
                  <a:srgbClr val="002060"/>
                </a:solidFill>
              </a:rPr>
              <a:t>Типологія мов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кореневі (ізолюючі) мови </a:t>
            </a:r>
            <a:endParaRPr lang="uk-UA" b="1" dirty="0" smtClean="0"/>
          </a:p>
          <a:p>
            <a:r>
              <a:rPr lang="uk-UA" b="1" dirty="0"/>
              <a:t>аглютинативні мови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b="1" dirty="0"/>
              <a:t>флективні мови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b="1" dirty="0"/>
              <a:t>полісинтетичні (інкорпоруючі) мови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2700" dirty="0" smtClean="0">
                <a:solidFill>
                  <a:srgbClr val="002060"/>
                </a:solidFill>
              </a:rPr>
              <a:t/>
            </a:r>
            <a:br>
              <a:rPr lang="uk-UA" sz="2700" dirty="0" smtClean="0">
                <a:solidFill>
                  <a:srgbClr val="002060"/>
                </a:solidFill>
              </a:rPr>
            </a:br>
            <a:r>
              <a:rPr lang="uk-UA" sz="2700" dirty="0" smtClean="0">
                <a:solidFill>
                  <a:srgbClr val="002060"/>
                </a:solidFill>
              </a:rPr>
              <a:t>Типологія мов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de-DE" i="1" dirty="0" err="1" smtClean="0"/>
              <a:t>evimizdeyim</a:t>
            </a:r>
            <a:r>
              <a:rPr lang="uk-UA" i="1" dirty="0" smtClean="0"/>
              <a:t>        ev-im-iz-de-yim</a:t>
            </a:r>
          </a:p>
          <a:p>
            <a:pPr>
              <a:buNone/>
            </a:pPr>
            <a:endParaRPr lang="uk-UA" i="1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ÐÐ°ÑÑÐ¸Ð½ÐºÐ¸ Ð¿Ð¾ Ð·Ð°Ð¿ÑÐ¾ÑÑ i'm ho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76872"/>
            <a:ext cx="3501007" cy="3501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2700" dirty="0" smtClean="0">
                <a:solidFill>
                  <a:srgbClr val="002060"/>
                </a:solidFill>
              </a:rPr>
              <a:t/>
            </a:r>
            <a:br>
              <a:rPr lang="uk-UA" sz="2700" dirty="0" smtClean="0">
                <a:solidFill>
                  <a:srgbClr val="002060"/>
                </a:solidFill>
              </a:rPr>
            </a:br>
            <a:r>
              <a:rPr lang="uk-UA" sz="2700" dirty="0" smtClean="0">
                <a:solidFill>
                  <a:srgbClr val="002060"/>
                </a:solidFill>
              </a:rPr>
              <a:t>Типологія мов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ru-RU" sz="2800" i="1" dirty="0" err="1"/>
              <a:t>Aliikkusersuillammassuaanerartassagaluarpaalli</a:t>
            </a:r>
            <a:r>
              <a:rPr lang="uk-UA" sz="2800" i="1" dirty="0"/>
              <a:t>.</a:t>
            </a:r>
            <a:endParaRPr lang="ru-RU" sz="2800" dirty="0"/>
          </a:p>
          <a:p>
            <a:pPr>
              <a:buNone/>
            </a:pPr>
            <a:r>
              <a:rPr lang="en-US" sz="2800" dirty="0"/>
              <a:t>'However, they will say that he is a great entertainer, </a:t>
            </a:r>
            <a:r>
              <a:rPr lang="en-US" sz="2800" dirty="0" smtClean="0"/>
              <a:t>but.’</a:t>
            </a:r>
            <a:endParaRPr lang="ru-RU" sz="2800" dirty="0"/>
          </a:p>
          <a:p>
            <a:pPr>
              <a:buNone/>
            </a:pPr>
            <a:endParaRPr lang="uk-UA" i="1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18434" name="Picture 2" descr="ÐÐ°ÑÑÐ¸Ð½ÐºÐ¸ Ð¿Ð¾ Ð·Ð°Ð¿ÑÐ¾ÑÑ Greenl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564904"/>
            <a:ext cx="5407031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sz="2700" dirty="0" smtClean="0">
                <a:solidFill>
                  <a:srgbClr val="002060"/>
                </a:solidFill>
              </a:rPr>
              <a:t/>
            </a:r>
            <a:br>
              <a:rPr lang="uk-UA" sz="2700" dirty="0" smtClean="0">
                <a:solidFill>
                  <a:srgbClr val="002060"/>
                </a:solidFill>
              </a:rPr>
            </a:br>
            <a:r>
              <a:rPr lang="uk-UA" sz="2700" dirty="0" smtClean="0">
                <a:solidFill>
                  <a:srgbClr val="002060"/>
                </a:solidFill>
              </a:rPr>
              <a:t>Типологія мов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endParaRPr lang="uk-UA" i="1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836712"/>
          <a:ext cx="8208912" cy="564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512168"/>
                <a:gridCol w="4752528"/>
              </a:tblGrid>
              <a:tr h="4400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Порядок слів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% мов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Приклади 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2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SOV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40,5%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японська, хінді, курдська, монгольська, грузінська, черокі. корейська, хетська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2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SVO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35,4%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англійська, датська, іспанська, угорська, мандаринська китайська, фінська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9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VSO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6,9%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давньоєврейська, ірландська гельська,  валлійська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64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VOS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2,1%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малагасійська (Мадагаскар)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64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OVS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0,7%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мова </a:t>
                      </a:r>
                      <a:r>
                        <a:rPr lang="uk-UA" sz="2400" dirty="0" err="1">
                          <a:latin typeface="Times New Roman"/>
                          <a:ea typeface="Calibri"/>
                          <a:cs typeface="Times New Roman"/>
                        </a:rPr>
                        <a:t>панаре</a:t>
                      </a: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 (Карибські о-ви)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OSV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0,3%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мова </a:t>
                      </a:r>
                      <a:r>
                        <a:rPr lang="uk-UA" sz="2400" dirty="0" err="1">
                          <a:latin typeface="Times New Roman"/>
                          <a:ea typeface="Calibri"/>
                          <a:cs typeface="Times New Roman"/>
                        </a:rPr>
                        <a:t>урубу</a:t>
                      </a: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 (Бразилія)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64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Calibri"/>
                          <a:cs typeface="Times New Roman"/>
                        </a:rPr>
                        <a:t>Вільний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14%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Calibri"/>
                          <a:cs typeface="Times New Roman"/>
                        </a:rPr>
                        <a:t>більшість австралійських мов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2060"/>
                </a:solidFill>
              </a:rPr>
              <a:t>Типологія мов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Фонологічна типологія:</a:t>
            </a:r>
          </a:p>
          <a:p>
            <a:pPr>
              <a:buNone/>
            </a:pPr>
            <a:r>
              <a:rPr lang="uk-UA" dirty="0" smtClean="0"/>
              <a:t>мови з контурним тоном</a:t>
            </a:r>
          </a:p>
          <a:p>
            <a:pPr>
              <a:buNone/>
            </a:pPr>
            <a:r>
              <a:rPr lang="uk-UA" dirty="0" smtClean="0"/>
              <a:t>мови з регістровим тоном</a:t>
            </a:r>
          </a:p>
          <a:p>
            <a:pPr>
              <a:buNone/>
            </a:pPr>
            <a:r>
              <a:rPr lang="uk-UA" dirty="0" smtClean="0"/>
              <a:t>мови з </a:t>
            </a:r>
            <a:r>
              <a:rPr lang="uk-UA" smtClean="0"/>
              <a:t>музичним наголосом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225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Мовні універсалії та типологія мов </vt:lpstr>
      <vt:lpstr>Слайд 2</vt:lpstr>
      <vt:lpstr> Чотири типи мовних універсалій </vt:lpstr>
      <vt:lpstr> Типологія мов </vt:lpstr>
      <vt:lpstr> Типологія мов </vt:lpstr>
      <vt:lpstr> Типологія мов </vt:lpstr>
      <vt:lpstr> Типологія мов </vt:lpstr>
      <vt:lpstr>Типологія мов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Мовні універсалії та типологія мов </dc:title>
  <dc:creator>Komp</dc:creator>
  <cp:lastModifiedBy>Komp</cp:lastModifiedBy>
  <cp:revision>5</cp:revision>
  <dcterms:created xsi:type="dcterms:W3CDTF">2018-11-30T19:02:52Z</dcterms:created>
  <dcterms:modified xsi:type="dcterms:W3CDTF">2018-11-30T19:19:14Z</dcterms:modified>
</cp:coreProperties>
</file>