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_rels/slide17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12.jpeg" ContentType="image/jpeg"/>
  <Override PartName="/ppt/media/image11.jpeg" ContentType="image/jpeg"/>
  <Override PartName="/ppt/media/image10.jpeg" ContentType="image/jpeg"/>
  <Override PartName="/ppt/media/image9.png" ContentType="image/png"/>
  <Override PartName="/ppt/media/image8.png" ContentType="image/png"/>
  <Override PartName="/ppt/media/image7.png" ContentType="image/png"/>
  <Override PartName="/ppt/media/image6.jpeg" ContentType="image/jpeg"/>
  <Override PartName="/ppt/media/image4.png" ContentType="image/png"/>
  <Override PartName="/ppt/media/image5.jpeg" ContentType="image/jpeg"/>
  <Override PartName="/ppt/media/image3.png" ContentType="image/png"/>
  <Override PartName="/ppt/media/image13.jpeg" ContentType="image/jpeg"/>
  <Override PartName="/ppt/media/image2.png" ContentType="image/png"/>
  <Override PartName="/ppt/media/image1.png" ContentType="image/png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8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6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8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Click to edit the title text formatОбразец заголовка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Calibri"/>
              </a:rPr>
              <a:t>9/20/19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E8C2F93-4537-487E-9B78-F563CA1FA383}" type="slidenum">
              <a:rPr lang="en-US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400"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000"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Calibri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Click to edit the title text formatОбразец заголовка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Seventh Outline LevelОбразец текста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ru-RU" sz="2800">
                <a:solidFill>
                  <a:srgbClr val="000000"/>
                </a:solidFill>
                <a:latin typeface="Calibri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Пятый уровень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Calibri"/>
              </a:rPr>
              <a:t>9/20/19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8DCADD61-6D40-41B7-B2E1-533546CEB375}" type="slidenum">
              <a:rPr lang="en-US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image" Target="../media/image13.jpeg"/><Relationship Id="rId3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>
                <a:solidFill>
                  <a:srgbClr val="002060"/>
                </a:solidFill>
                <a:latin typeface="Calibri"/>
              </a:rPr>
              <a:t>Звуки мови: </a:t>
            </a:r>
            <a:r>
              <a:rPr b="1" lang="ru-RU" sz="4400">
                <a:solidFill>
                  <a:srgbClr val="002060"/>
                </a:solidFill>
                <a:latin typeface="Calibri"/>
              </a:rPr>
              <a:t>
</a:t>
            </a:r>
            <a:r>
              <a:rPr b="1" lang="ru-RU" sz="4400">
                <a:solidFill>
                  <a:srgbClr val="002060"/>
                </a:solidFill>
                <a:latin typeface="Calibri"/>
              </a:rPr>
              <a:t>фонетика і фонологія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ff0000"/>
                </a:solidFill>
                <a:latin typeface="Calibri"/>
              </a:rPr>
              <a:t>Лекція 2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457200" y="274680"/>
            <a:ext cx="8229240" cy="77760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2060"/>
                </a:solidFill>
                <a:latin typeface="Calibri"/>
              </a:rPr>
              <a:t>Дифтонги</a:t>
            </a:r>
            <a:endParaRPr/>
          </a:p>
        </p:txBody>
      </p:sp>
      <p:sp>
        <p:nvSpPr>
          <p:cNvPr id="10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endParaRPr/>
          </a:p>
        </p:txBody>
      </p:sp>
      <p:pic>
        <p:nvPicPr>
          <p:cNvPr id="104" name="Рисунок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2988000" y="1412640"/>
            <a:ext cx="3024000" cy="4104000"/>
          </a:xfrm>
          <a:prstGeom prst="rect">
            <a:avLst/>
          </a:prstGeom>
          <a:ln w="9360">
            <a:noFill/>
          </a:ln>
        </p:spPr>
      </p:pic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3200">
                <a:solidFill>
                  <a:srgbClr val="002060"/>
                </a:solidFill>
                <a:latin typeface="Calibri"/>
              </a:rPr>
              <a:t>Склади</a:t>
            </a:r>
            <a:endParaRPr/>
          </a:p>
        </p:txBody>
      </p:sp>
      <p:sp>
        <p:nvSpPr>
          <p:cNvPr id="10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pho-ne-tics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about  [ǝ.bæʊt]      medal [mɛd.ɫ]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             </a:t>
            </a:r>
            <a:r>
              <a:rPr lang="ru-RU" sz="3200">
                <a:solidFill>
                  <a:srgbClr val="000000"/>
                </a:solidFill>
                <a:latin typeface="Calibri"/>
              </a:rPr>
              <a:t>V   CVC                      CVC C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Найбільш частотний тип складу: CV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457200" y="274680"/>
            <a:ext cx="8229240" cy="77760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2800">
                <a:solidFill>
                  <a:srgbClr val="002060"/>
                </a:solidFill>
                <a:latin typeface="Calibri"/>
              </a:rPr>
              <a:t>Просодичні характеристики</a:t>
            </a:r>
            <a:endParaRPr/>
          </a:p>
        </p:txBody>
      </p:sp>
      <p:sp>
        <p:nvSpPr>
          <p:cNvPr id="108" name="TextShape 2"/>
          <p:cNvSpPr txBox="1"/>
          <p:nvPr/>
        </p:nvSpPr>
        <p:spPr>
          <a:xfrm>
            <a:off x="457200" y="1052640"/>
            <a:ext cx="8229240" cy="50731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висота звуку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наголос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гучність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темп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протяжність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ритм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457200" y="274680"/>
            <a:ext cx="8229240" cy="63360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3200">
                <a:solidFill>
                  <a:srgbClr val="002060"/>
                </a:solidFill>
                <a:latin typeface="Calibri"/>
              </a:rPr>
              <a:t>Тональні мови</a:t>
            </a:r>
            <a:endParaRPr/>
          </a:p>
        </p:txBody>
      </p:sp>
      <p:sp>
        <p:nvSpPr>
          <p:cNvPr id="110" name="TextShape 2"/>
          <p:cNvSpPr txBox="1"/>
          <p:nvPr/>
        </p:nvSpPr>
        <p:spPr>
          <a:xfrm>
            <a:off x="457200" y="1124640"/>
            <a:ext cx="8229240" cy="50011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ru-RU" sz="4400">
                <a:solidFill>
                  <a:srgbClr val="c00000"/>
                </a:solidFill>
                <a:latin typeface="Calibri"/>
              </a:rPr>
              <a:t>[si]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високий падаючий тон – «поема»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середній тон – «спробувати»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низький тон – «справа»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дуже низький тон – «час»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високий висхідний тон – «спричиняти»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середній висхідний – «місто»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457200" y="274680"/>
            <a:ext cx="8229240" cy="70560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3600">
                <a:solidFill>
                  <a:srgbClr val="002060"/>
                </a:solidFill>
                <a:latin typeface="Calibri"/>
              </a:rPr>
              <a:t>Фонеми та алофони</a:t>
            </a:r>
            <a:endParaRPr/>
          </a:p>
        </p:txBody>
      </p:sp>
      <p:sp>
        <p:nvSpPr>
          <p:cNvPr id="112" name="TextShape 2"/>
          <p:cNvSpPr txBox="1"/>
          <p:nvPr/>
        </p:nvSpPr>
        <p:spPr>
          <a:xfrm>
            <a:off x="457200" y="1052640"/>
            <a:ext cx="8229240" cy="50731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i="1" lang="ru-RU" sz="3200" u="sng">
                <a:solidFill>
                  <a:srgbClr val="c00000"/>
                </a:solidFill>
                <a:latin typeface="Calibri"/>
              </a:rPr>
              <a:t>b</a:t>
            </a:r>
            <a:r>
              <a:rPr i="1" lang="ru-RU" sz="3200">
                <a:solidFill>
                  <a:srgbClr val="c00000"/>
                </a:solidFill>
                <a:latin typeface="Calibri"/>
              </a:rPr>
              <a:t>an                  </a:t>
            </a:r>
            <a:r>
              <a:rPr i="1" lang="ru-RU" sz="3200" u="sng">
                <a:solidFill>
                  <a:srgbClr val="c00000"/>
                </a:solidFill>
                <a:latin typeface="Calibri"/>
              </a:rPr>
              <a:t>p</a:t>
            </a:r>
            <a:r>
              <a:rPr i="1" lang="ru-RU" sz="3200">
                <a:solidFill>
                  <a:srgbClr val="c00000"/>
                </a:solidFill>
                <a:latin typeface="Calibri"/>
              </a:rPr>
              <a:t>an                        s</a:t>
            </a:r>
            <a:r>
              <a:rPr i="1" lang="ru-RU" sz="3200" u="sng">
                <a:solidFill>
                  <a:srgbClr val="c00000"/>
                </a:solidFill>
                <a:latin typeface="Calibri"/>
              </a:rPr>
              <a:t>p</a:t>
            </a:r>
            <a:r>
              <a:rPr i="1" lang="ru-RU" sz="3200">
                <a:solidFill>
                  <a:srgbClr val="c00000"/>
                </a:solidFill>
                <a:latin typeface="Calibri"/>
              </a:rPr>
              <a:t>an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[b]                     [p</a:t>
            </a:r>
            <a:r>
              <a:rPr lang="ru-RU" sz="3200" baseline="30000">
                <a:solidFill>
                  <a:srgbClr val="000000"/>
                </a:solidFill>
                <a:latin typeface="Calibri"/>
              </a:rPr>
              <a:t>h</a:t>
            </a:r>
            <a:r>
              <a:rPr lang="ru-RU" sz="3200">
                <a:solidFill>
                  <a:srgbClr val="000000"/>
                </a:solidFill>
                <a:latin typeface="Calibri"/>
              </a:rPr>
              <a:t>]                         [p]</a:t>
            </a:r>
            <a:endParaRPr/>
          </a:p>
        </p:txBody>
      </p:sp>
      <p:pic>
        <p:nvPicPr>
          <p:cNvPr id="113" name="Picture 2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827640" y="2565000"/>
            <a:ext cx="2695320" cy="4057200"/>
          </a:xfrm>
          <a:prstGeom prst="rect">
            <a:avLst/>
          </a:prstGeom>
          <a:ln>
            <a:noFill/>
          </a:ln>
        </p:spPr>
      </p:pic>
      <p:pic>
        <p:nvPicPr>
          <p:cNvPr id="114" name="Picture 4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3996000" y="3213000"/>
            <a:ext cx="4818960" cy="3212640"/>
          </a:xfrm>
          <a:prstGeom prst="rect">
            <a:avLst/>
          </a:prstGeom>
          <a:ln>
            <a:noFill/>
          </a:ln>
        </p:spPr>
      </p:pic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457200" y="274680"/>
            <a:ext cx="8229240" cy="70560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3600">
                <a:solidFill>
                  <a:srgbClr val="002060"/>
                </a:solidFill>
                <a:latin typeface="Calibri"/>
              </a:rPr>
              <a:t>Фонеми та алофони</a:t>
            </a:r>
            <a:endParaRPr/>
          </a:p>
        </p:txBody>
      </p:sp>
      <p:sp>
        <p:nvSpPr>
          <p:cNvPr id="116" name="TextShape 2"/>
          <p:cNvSpPr txBox="1"/>
          <p:nvPr/>
        </p:nvSpPr>
        <p:spPr>
          <a:xfrm>
            <a:off x="457200" y="1052640"/>
            <a:ext cx="8229240" cy="50731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ru-RU" sz="3200">
                <a:solidFill>
                  <a:srgbClr val="002060"/>
                </a:solidFill>
                <a:latin typeface="Calibri"/>
              </a:rPr>
              <a:t>У тайській мові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[pâ:] тітка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[bâ:] божевільний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[p</a:t>
            </a:r>
            <a:r>
              <a:rPr lang="ru-RU" sz="3200" baseline="30000">
                <a:solidFill>
                  <a:srgbClr val="000000"/>
                </a:solidFill>
                <a:latin typeface="Calibri"/>
              </a:rPr>
              <a:t>h</a:t>
            </a:r>
            <a:r>
              <a:rPr lang="ru-RU" sz="3200">
                <a:solidFill>
                  <a:srgbClr val="000000"/>
                </a:solidFill>
                <a:latin typeface="Calibri"/>
              </a:rPr>
              <a:t>â:] тканина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3600">
                <a:solidFill>
                  <a:srgbClr val="002060"/>
                </a:solidFill>
                <a:latin typeface="Calibri"/>
              </a:rPr>
              <a:t>Фонеми та алофони</a:t>
            </a:r>
            <a:endParaRPr/>
          </a:p>
        </p:txBody>
      </p:sp>
      <p:sp>
        <p:nvSpPr>
          <p:cNvPr id="11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в англійській: /p – p</a:t>
            </a:r>
            <a:r>
              <a:rPr lang="ru-RU" sz="3200" baseline="30000">
                <a:solidFill>
                  <a:srgbClr val="000000"/>
                </a:solidFill>
                <a:latin typeface="Calibri"/>
              </a:rPr>
              <a:t>h</a:t>
            </a:r>
            <a:r>
              <a:rPr lang="ru-RU" sz="3200">
                <a:solidFill>
                  <a:srgbClr val="000000"/>
                </a:solidFill>
                <a:latin typeface="Calibri"/>
              </a:rPr>
              <a:t>/, /b/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в нюлнюлській: /p – p</a:t>
            </a:r>
            <a:r>
              <a:rPr lang="ru-RU" sz="3200" baseline="30000">
                <a:solidFill>
                  <a:srgbClr val="000000"/>
                </a:solidFill>
                <a:latin typeface="Calibri"/>
              </a:rPr>
              <a:t>h</a:t>
            </a:r>
            <a:r>
              <a:rPr lang="ru-RU" sz="3200">
                <a:solidFill>
                  <a:srgbClr val="000000"/>
                </a:solidFill>
                <a:latin typeface="Calibri"/>
              </a:rPr>
              <a:t>-</a:t>
            </a:r>
            <a:r>
              <a:rPr lang="ru-RU" sz="3200" baseline="3000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3200">
                <a:solidFill>
                  <a:srgbClr val="000000"/>
                </a:solidFill>
                <a:latin typeface="Calibri"/>
              </a:rPr>
              <a:t>b/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в тайській: /p/ / p</a:t>
            </a:r>
            <a:r>
              <a:rPr lang="ru-RU" sz="3200" baseline="30000">
                <a:solidFill>
                  <a:srgbClr val="000000"/>
                </a:solidFill>
                <a:latin typeface="Calibri"/>
              </a:rPr>
              <a:t>h</a:t>
            </a:r>
            <a:r>
              <a:rPr lang="ru-RU" sz="3200">
                <a:solidFill>
                  <a:srgbClr val="000000"/>
                </a:solidFill>
                <a:latin typeface="Calibri"/>
              </a:rPr>
              <a:t>/ /</a:t>
            </a:r>
            <a:r>
              <a:rPr lang="ru-RU" sz="3200" baseline="3000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3200">
                <a:solidFill>
                  <a:srgbClr val="000000"/>
                </a:solidFill>
                <a:latin typeface="Calibri"/>
              </a:rPr>
              <a:t>b/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ru-RU" sz="2800">
                <a:solidFill>
                  <a:srgbClr val="c00000"/>
                </a:solidFill>
                <a:latin typeface="Calibri"/>
              </a:rPr>
              <a:t>Алофон - реалізація фонеми, її варіант, обумовлений конкретним фонетичним оточенням.</a:t>
            </a:r>
            <a:endParaRPr/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3600">
                <a:solidFill>
                  <a:srgbClr val="002060"/>
                </a:solidFill>
                <a:latin typeface="Calibri"/>
              </a:rPr>
              <a:t>Фонеми та алофони</a:t>
            </a:r>
            <a:endParaRPr/>
          </a:p>
        </p:txBody>
      </p:sp>
      <p:sp>
        <p:nvSpPr>
          <p:cNvPr id="12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2800">
                <a:solidFill>
                  <a:srgbClr val="002060"/>
                </a:solidFill>
                <a:latin typeface="Calibri"/>
              </a:rPr>
              <a:t>Алофони однієї фонеми знаходяться в стосунках </a:t>
            </a:r>
            <a:r>
              <a:rPr lang="ru-RU" sz="2800">
                <a:solidFill>
                  <a:srgbClr val="ff0000"/>
                </a:solidFill>
                <a:latin typeface="Calibri"/>
              </a:rPr>
              <a:t>додаткової дистрибуції</a:t>
            </a:r>
            <a:r>
              <a:rPr lang="ru-RU" sz="2800">
                <a:solidFill>
                  <a:srgbClr val="002060"/>
                </a:solidFill>
                <a:latin typeface="Calibri"/>
              </a:rPr>
              <a:t>. Два різних алофони однієї фонеми не можуть існувати в одній позиції.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3600">
                <a:solidFill>
                  <a:srgbClr val="002060"/>
                </a:solidFill>
                <a:latin typeface="Calibri"/>
              </a:rPr>
              <a:t>Фонеми та алофони</a:t>
            </a:r>
            <a:endParaRPr/>
          </a:p>
        </p:txBody>
      </p:sp>
      <p:sp>
        <p:nvSpPr>
          <p:cNvPr id="12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2800">
                <a:solidFill>
                  <a:srgbClr val="ff0000"/>
                </a:solidFill>
                <a:latin typeface="Calibri"/>
              </a:rPr>
              <a:t>Фонеми</a:t>
            </a:r>
            <a:r>
              <a:rPr lang="ru-RU" sz="2800">
                <a:solidFill>
                  <a:srgbClr val="002060"/>
                </a:solidFill>
                <a:latin typeface="Calibri"/>
              </a:rPr>
              <a:t> знаходяться у </a:t>
            </a:r>
            <a:r>
              <a:rPr lang="ru-RU" sz="2800">
                <a:solidFill>
                  <a:srgbClr val="ff0000"/>
                </a:solidFill>
                <a:latin typeface="Calibri"/>
              </a:rPr>
              <a:t>контрастній дистрибуції</a:t>
            </a:r>
            <a:r>
              <a:rPr lang="ru-RU" sz="2800">
                <a:solidFill>
                  <a:srgbClr val="002060"/>
                </a:solidFill>
                <a:latin typeface="Calibri"/>
              </a:rPr>
              <a:t> – вони можуть траплятися в одній позиції, але змінюють значення слова.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8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endParaRPr/>
          </a:p>
        </p:txBody>
      </p:sp>
      <p:pic>
        <p:nvPicPr>
          <p:cNvPr id="82" name="Picture 2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8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endParaRPr/>
          </a:p>
        </p:txBody>
      </p:sp>
      <p:pic>
        <p:nvPicPr>
          <p:cNvPr id="85" name="Рисунок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115640" y="620640"/>
            <a:ext cx="7128360" cy="5256360"/>
          </a:xfrm>
          <a:prstGeom prst="rect">
            <a:avLst/>
          </a:prstGeom>
          <a:ln w="9360">
            <a:noFill/>
          </a:ln>
        </p:spPr>
      </p:pic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endParaRPr/>
          </a:p>
        </p:txBody>
      </p:sp>
      <p:pic>
        <p:nvPicPr>
          <p:cNvPr id="88" name="Рисунок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395640" y="1196640"/>
            <a:ext cx="8280720" cy="4752000"/>
          </a:xfrm>
          <a:prstGeom prst="rect">
            <a:avLst/>
          </a:prstGeom>
          <a:ln w="9360">
            <a:noFill/>
          </a:ln>
        </p:spPr>
      </p:pic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9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endParaRPr/>
          </a:p>
        </p:txBody>
      </p:sp>
      <p:pic>
        <p:nvPicPr>
          <p:cNvPr id="91" name="Picture 2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259640" y="404640"/>
            <a:ext cx="6523200" cy="6174000"/>
          </a:xfrm>
          <a:prstGeom prst="rect">
            <a:avLst/>
          </a:prstGeom>
          <a:ln>
            <a:noFill/>
          </a:ln>
        </p:spPr>
      </p:pic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274680"/>
            <a:ext cx="8229240" cy="63360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2800">
                <a:solidFill>
                  <a:srgbClr val="002060"/>
                </a:solidFill>
                <a:latin typeface="Calibri"/>
              </a:rPr>
              <a:t>Класифікація приголосних</a:t>
            </a:r>
            <a:endParaRPr/>
          </a:p>
        </p:txBody>
      </p:sp>
      <p:sp>
        <p:nvSpPr>
          <p:cNvPr id="93" name="TextShape 2"/>
          <p:cNvSpPr txBox="1"/>
          <p:nvPr/>
        </p:nvSpPr>
        <p:spPr>
          <a:xfrm>
            <a:off x="457200" y="980640"/>
            <a:ext cx="8229240" cy="51451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c00000"/>
                </a:solidFill>
                <a:latin typeface="Calibri"/>
              </a:rPr>
              <a:t>За способом артикуляції: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проривні: [p], [b], [t], ]d] …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щілинні: [f], [v], [s], [z], [</a:t>
            </a:r>
            <a:r>
              <a:rPr lang="ru-RU" sz="3200">
                <a:solidFill>
                  <a:srgbClr val="000000"/>
                </a:solidFill>
                <a:latin typeface="Times New Roman"/>
              </a:rPr>
              <a:t>θ], [ð] ...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носові: [m], [n], [ŋ]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африкати: [t</a:t>
            </a:r>
            <a:r>
              <a:rPr lang="ru-RU" sz="3200">
                <a:solidFill>
                  <a:srgbClr val="000000"/>
                </a:solidFill>
                <a:latin typeface="Times New Roman"/>
              </a:rPr>
              <a:t>ʃ], [d</a:t>
            </a:r>
            <a:r>
              <a:rPr lang="ru-RU" sz="2400">
                <a:solidFill>
                  <a:srgbClr val="000000"/>
                </a:solidFill>
                <a:latin typeface="Times New Roman"/>
              </a:rPr>
              <a:t>Ʒ]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латеральні (бокові): [l]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ротичні: різновиди [r]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глайди (напівголосні): [j], [w]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274680"/>
            <a:ext cx="8229240" cy="63360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2800">
                <a:solidFill>
                  <a:srgbClr val="002060"/>
                </a:solidFill>
                <a:latin typeface="Calibri"/>
              </a:rPr>
              <a:t>Класифікація приголосних</a:t>
            </a:r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457200" y="980640"/>
            <a:ext cx="8229240" cy="51451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>
                <a:solidFill>
                  <a:srgbClr val="c00000"/>
                </a:solidFill>
                <a:latin typeface="Calibri"/>
              </a:rPr>
              <a:t>За місцем артикуляції:</a:t>
            </a:r>
            <a:endParaRPr/>
          </a:p>
          <a:p>
            <a:pPr>
              <a:lnSpc>
                <a:spcPct val="100000"/>
              </a:lnSpc>
            </a:pPr>
            <a:r>
              <a:rPr lang="ru-RU" sz="2800">
                <a:solidFill>
                  <a:srgbClr val="002060"/>
                </a:solidFill>
                <a:latin typeface="Calibri"/>
              </a:rPr>
              <a:t>губні (лабіальні):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400">
                <a:solidFill>
                  <a:srgbClr val="002060"/>
                </a:solidFill>
                <a:latin typeface="Calibri"/>
              </a:rPr>
              <a:t>губно-губні (білабіальні): [b], [m], [p]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400">
                <a:solidFill>
                  <a:srgbClr val="002060"/>
                </a:solidFill>
                <a:latin typeface="Calibri"/>
              </a:rPr>
              <a:t>губно-зубні (лабіодентальні): [f], [v]</a:t>
            </a:r>
            <a:endParaRPr/>
          </a:p>
          <a:p>
            <a:pPr>
              <a:lnSpc>
                <a:spcPct val="100000"/>
              </a:lnSpc>
            </a:pPr>
            <a:r>
              <a:rPr lang="ru-RU" sz="2800">
                <a:solidFill>
                  <a:srgbClr val="002060"/>
                </a:solidFill>
                <a:latin typeface="Calibri"/>
              </a:rPr>
              <a:t>зубні (дентальні): [</a:t>
            </a:r>
            <a:r>
              <a:rPr lang="ru-RU" sz="2800">
                <a:solidFill>
                  <a:srgbClr val="002060"/>
                </a:solidFill>
                <a:latin typeface="Times New Roman"/>
              </a:rPr>
              <a:t>θ], [ð]</a:t>
            </a:r>
            <a:endParaRPr/>
          </a:p>
          <a:p>
            <a:pPr>
              <a:lnSpc>
                <a:spcPct val="100000"/>
              </a:lnSpc>
            </a:pPr>
            <a:r>
              <a:rPr lang="ru-RU" sz="2800">
                <a:solidFill>
                  <a:srgbClr val="002060"/>
                </a:solidFill>
                <a:latin typeface="Calibri"/>
              </a:rPr>
              <a:t>альвеолярні: [t], [d], [l], [n], [r], [s]</a:t>
            </a:r>
            <a:endParaRPr/>
          </a:p>
          <a:p>
            <a:pPr>
              <a:lnSpc>
                <a:spcPct val="100000"/>
              </a:lnSpc>
            </a:pPr>
            <a:r>
              <a:rPr lang="ru-RU" sz="2800">
                <a:solidFill>
                  <a:srgbClr val="002060"/>
                </a:solidFill>
                <a:latin typeface="Calibri"/>
              </a:rPr>
              <a:t>палатальні: [</a:t>
            </a:r>
            <a:r>
              <a:rPr lang="ru-RU" sz="2800">
                <a:solidFill>
                  <a:srgbClr val="002060"/>
                </a:solidFill>
                <a:latin typeface="Times New Roman"/>
              </a:rPr>
              <a:t>ʃ], [dƷ</a:t>
            </a:r>
            <a:r>
              <a:rPr lang="ru-RU" sz="2800">
                <a:solidFill>
                  <a:srgbClr val="002060"/>
                </a:solidFill>
                <a:latin typeface="Calibri"/>
              </a:rPr>
              <a:t>], [t</a:t>
            </a:r>
            <a:r>
              <a:rPr lang="ru-RU" sz="2800">
                <a:solidFill>
                  <a:srgbClr val="002060"/>
                </a:solidFill>
                <a:latin typeface="Times New Roman"/>
              </a:rPr>
              <a:t>ʃ]</a:t>
            </a:r>
            <a:endParaRPr/>
          </a:p>
          <a:p>
            <a:pPr>
              <a:lnSpc>
                <a:spcPct val="100000"/>
              </a:lnSpc>
            </a:pPr>
            <a:r>
              <a:rPr lang="ru-RU" sz="2800">
                <a:solidFill>
                  <a:srgbClr val="002060"/>
                </a:solidFill>
                <a:latin typeface="Calibri"/>
              </a:rPr>
              <a:t>велярні (задньоязикові): [k], [g], [ŋ]</a:t>
            </a:r>
            <a:endParaRPr/>
          </a:p>
          <a:p>
            <a:pPr>
              <a:lnSpc>
                <a:spcPct val="100000"/>
              </a:lnSpc>
            </a:pPr>
            <a:r>
              <a:rPr lang="ru-RU" sz="2800">
                <a:solidFill>
                  <a:srgbClr val="002060"/>
                </a:solidFill>
                <a:latin typeface="Calibri"/>
              </a:rPr>
              <a:t>увулярні: франц. та нім. [r]</a:t>
            </a:r>
            <a:endParaRPr/>
          </a:p>
          <a:p>
            <a:pPr>
              <a:lnSpc>
                <a:spcPct val="100000"/>
              </a:lnSpc>
            </a:pPr>
            <a:r>
              <a:rPr lang="ru-RU" sz="2800">
                <a:solidFill>
                  <a:srgbClr val="002060"/>
                </a:solidFill>
                <a:latin typeface="Calibri"/>
              </a:rPr>
              <a:t>фарингальні: [ʕ], [ħ]</a:t>
            </a:r>
            <a:endParaRPr/>
          </a:p>
          <a:p>
            <a:pPr>
              <a:lnSpc>
                <a:spcPct val="100000"/>
              </a:lnSpc>
            </a:pPr>
            <a:r>
              <a:rPr lang="ru-RU" sz="2800">
                <a:solidFill>
                  <a:srgbClr val="002060"/>
                </a:solidFill>
                <a:latin typeface="Calibri"/>
              </a:rPr>
              <a:t>глотальні: [h], укр. [</a:t>
            </a:r>
            <a:r>
              <a:rPr i="1" lang="ru-RU" sz="2800">
                <a:solidFill>
                  <a:srgbClr val="002060"/>
                </a:solidFill>
                <a:latin typeface="Calibri"/>
              </a:rPr>
              <a:t>ɦ</a:t>
            </a:r>
            <a:r>
              <a:rPr lang="ru-RU" sz="2800">
                <a:solidFill>
                  <a:srgbClr val="002060"/>
                </a:solidFill>
                <a:latin typeface="Calibri"/>
              </a:rPr>
              <a:t>]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9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endParaRPr/>
          </a:p>
        </p:txBody>
      </p:sp>
      <p:pic>
        <p:nvPicPr>
          <p:cNvPr id="98" name="Рисунок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395640" y="1196640"/>
            <a:ext cx="8280720" cy="4752000"/>
          </a:xfrm>
          <a:prstGeom prst="rect">
            <a:avLst/>
          </a:prstGeom>
          <a:ln w="9360">
            <a:noFill/>
          </a:ln>
        </p:spPr>
      </p:pic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457200" y="274680"/>
            <a:ext cx="8229240" cy="70560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2060"/>
                </a:solidFill>
                <a:latin typeface="Calibri"/>
              </a:rPr>
              <a:t>Класифікація голосних</a:t>
            </a:r>
            <a:endParaRPr/>
          </a:p>
        </p:txBody>
      </p:sp>
      <p:sp>
        <p:nvSpPr>
          <p:cNvPr id="100" name="TextShape 2"/>
          <p:cNvSpPr txBox="1"/>
          <p:nvPr/>
        </p:nvSpPr>
        <p:spPr>
          <a:xfrm>
            <a:off x="457200" y="980640"/>
            <a:ext cx="8229240" cy="51451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за рядом та підйомом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101" name="Рисунок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2051640" y="1917000"/>
            <a:ext cx="4968360" cy="3816000"/>
          </a:xfrm>
          <a:prstGeom prst="rect">
            <a:avLst/>
          </a:prstGeom>
          <a:ln w="9360">
            <a:noFill/>
          </a:ln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