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704" autoAdjust="0"/>
  </p:normalViewPr>
  <p:slideViewPr>
    <p:cSldViewPr>
      <p:cViewPr varScale="1">
        <p:scale>
          <a:sx n="76" d="100"/>
          <a:sy n="76" d="100"/>
        </p:scale>
        <p:origin x="7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1/20/2015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4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620688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Метод  заміщення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09328"/>
            <a:ext cx="7992888" cy="6381328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ru-RU" sz="2400" b="1" dirty="0" smtClean="0"/>
              <a:t>	Метод  </a:t>
            </a:r>
            <a:r>
              <a:rPr lang="ru-RU" sz="2400" b="1" dirty="0" err="1" smtClean="0"/>
              <a:t>заміщення</a:t>
            </a:r>
            <a:r>
              <a:rPr lang="ru-RU" sz="2400" b="1" dirty="0" smtClean="0"/>
              <a:t> </a:t>
            </a:r>
            <a:r>
              <a:rPr lang="ru-RU" sz="2400" dirty="0" smtClean="0"/>
              <a:t>- метод  </a:t>
            </a:r>
            <a:r>
              <a:rPr lang="ru-RU" sz="2400" dirty="0"/>
              <a:t>непрямого  </a:t>
            </a:r>
            <a:r>
              <a:rPr lang="ru-RU" sz="2400" dirty="0" err="1"/>
              <a:t>вимірювання</a:t>
            </a:r>
            <a:r>
              <a:rPr lang="ru-RU" sz="2400" dirty="0"/>
              <a:t>  з  </a:t>
            </a:r>
            <a:r>
              <a:rPr lang="ru-RU" sz="2400" dirty="0" err="1"/>
              <a:t>багаторазовим</a:t>
            </a:r>
            <a:r>
              <a:rPr lang="ru-RU" sz="2400" dirty="0"/>
              <a:t> </a:t>
            </a:r>
            <a:r>
              <a:rPr lang="ru-RU" sz="2400" dirty="0" err="1" smtClean="0"/>
              <a:t>порівнянням</a:t>
            </a:r>
            <a:r>
              <a:rPr lang="ru-RU" sz="2400" dirty="0" smtClean="0"/>
              <a:t>  </a:t>
            </a:r>
            <a:r>
              <a:rPr lang="ru-RU" sz="2400" dirty="0"/>
              <a:t>до  </a:t>
            </a:r>
            <a:r>
              <a:rPr lang="ru-RU" sz="2400" dirty="0" err="1"/>
              <a:t>повного</a:t>
            </a:r>
            <a:r>
              <a:rPr lang="ru-RU" sz="2400" dirty="0"/>
              <a:t>  </a:t>
            </a:r>
            <a:r>
              <a:rPr lang="ru-RU" sz="2400" dirty="0" err="1"/>
              <a:t>зрівноваження</a:t>
            </a:r>
            <a:r>
              <a:rPr lang="ru-RU" sz="2400" dirty="0"/>
              <a:t>  </a:t>
            </a:r>
            <a:r>
              <a:rPr lang="ru-RU" sz="2400" dirty="0" err="1"/>
              <a:t>вихідних</a:t>
            </a:r>
            <a:r>
              <a:rPr lang="ru-RU" sz="2400" dirty="0"/>
              <a:t>  величин  </a:t>
            </a:r>
            <a:r>
              <a:rPr lang="ru-RU" sz="2400" dirty="0" err="1" smtClean="0"/>
              <a:t>вимірювального</a:t>
            </a:r>
            <a:r>
              <a:rPr lang="ru-RU" sz="2400" dirty="0" smtClean="0"/>
              <a:t>  </a:t>
            </a:r>
            <a:r>
              <a:rPr lang="ru-RU" sz="2400" dirty="0" err="1"/>
              <a:t>перетворювача</a:t>
            </a:r>
            <a:r>
              <a:rPr lang="ru-RU" sz="2400" dirty="0"/>
              <a:t>  з  </a:t>
            </a:r>
            <a:r>
              <a:rPr lang="ru-RU" sz="2400" dirty="0" err="1"/>
              <a:t>почерговим</a:t>
            </a:r>
            <a:r>
              <a:rPr lang="ru-RU" sz="2400" dirty="0"/>
              <a:t>  </a:t>
            </a:r>
            <a:r>
              <a:rPr lang="ru-RU" sz="2400" dirty="0" err="1"/>
              <a:t>перетворенням</a:t>
            </a:r>
            <a:r>
              <a:rPr lang="ru-RU" sz="2400" dirty="0"/>
              <a:t> </a:t>
            </a:r>
            <a:r>
              <a:rPr lang="ru-RU" sz="2400" dirty="0" smtClean="0"/>
              <a:t> ним  </a:t>
            </a:r>
            <a:r>
              <a:rPr lang="ru-RU" sz="2400" dirty="0" err="1" smtClean="0"/>
              <a:t>вимірюваної</a:t>
            </a:r>
            <a:r>
              <a:rPr lang="ru-RU" sz="2400" dirty="0" smtClean="0"/>
              <a:t>  </a:t>
            </a:r>
            <a:r>
              <a:rPr lang="ru-RU" sz="2400" dirty="0" err="1" smtClean="0"/>
              <a:t>величини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вихідної</a:t>
            </a:r>
            <a:r>
              <a:rPr lang="ru-RU" sz="2400" dirty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 </a:t>
            </a:r>
            <a:r>
              <a:rPr lang="ru-RU" sz="2400" dirty="0" err="1"/>
              <a:t>регульованої</a:t>
            </a:r>
            <a:r>
              <a:rPr lang="ru-RU" sz="2400" dirty="0"/>
              <a:t> </a:t>
            </a:r>
            <a:r>
              <a:rPr lang="ru-RU" sz="2400" dirty="0" err="1"/>
              <a:t>міри</a:t>
            </a:r>
            <a:r>
              <a:rPr lang="ru-RU" sz="2400" dirty="0"/>
              <a:t>. </a:t>
            </a:r>
            <a:r>
              <a:rPr lang="ru-RU" sz="2400" dirty="0" smtClean="0"/>
              <a:t>Даний </a:t>
            </a:r>
            <a:r>
              <a:rPr lang="ru-RU" sz="2400" dirty="0"/>
              <a:t>метод </a:t>
            </a:r>
            <a:r>
              <a:rPr lang="ru-RU" sz="2400" dirty="0" err="1"/>
              <a:t>доцільно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 у тому </a:t>
            </a:r>
            <a:r>
              <a:rPr lang="ru-RU" sz="2400" dirty="0" err="1"/>
              <a:t>випадку</a:t>
            </a:r>
            <a:r>
              <a:rPr lang="ru-RU" sz="2400" dirty="0"/>
              <a:t>, коли для </a:t>
            </a:r>
            <a:r>
              <a:rPr lang="ru-RU" sz="2400" dirty="0" err="1" smtClean="0"/>
              <a:t>величини</a:t>
            </a:r>
            <a:r>
              <a:rPr lang="ru-RU" sz="2400" dirty="0" smtClean="0"/>
              <a:t> </a:t>
            </a:r>
            <a:r>
              <a:rPr lang="ru-RU" sz="2400" dirty="0"/>
              <a:t>Х не </a:t>
            </a:r>
            <a:r>
              <a:rPr lang="ru-RU" sz="2400" dirty="0" err="1"/>
              <a:t>створені</a:t>
            </a:r>
            <a:r>
              <a:rPr lang="ru-RU" sz="2400" dirty="0"/>
              <a:t> </a:t>
            </a:r>
            <a:r>
              <a:rPr lang="ru-RU" sz="2400" dirty="0" err="1"/>
              <a:t>компаратори</a:t>
            </a:r>
            <a:r>
              <a:rPr lang="ru-RU" sz="2400" dirty="0"/>
              <a:t>, але </a:t>
            </a:r>
            <a:r>
              <a:rPr lang="ru-RU" sz="2400" dirty="0" err="1"/>
              <a:t>створені</a:t>
            </a:r>
            <a:r>
              <a:rPr lang="ru-RU" sz="2400" dirty="0"/>
              <a:t> </a:t>
            </a:r>
            <a:r>
              <a:rPr lang="ru-RU" sz="2400" dirty="0" err="1"/>
              <a:t>регульовані</a:t>
            </a:r>
            <a:r>
              <a:rPr lang="ru-RU" sz="2400" dirty="0"/>
              <a:t> </a:t>
            </a:r>
            <a:r>
              <a:rPr lang="ru-RU" sz="2400" dirty="0" err="1" smtClean="0"/>
              <a:t>одноканальні</a:t>
            </a:r>
            <a:r>
              <a:rPr lang="ru-RU" sz="2400" dirty="0" smtClean="0"/>
              <a:t> </a:t>
            </a:r>
            <a:r>
              <a:rPr lang="ru-RU" sz="2400" dirty="0" err="1"/>
              <a:t>міри</a:t>
            </a:r>
            <a:r>
              <a:rPr lang="ru-RU" sz="2400" dirty="0"/>
              <a:t>. </a:t>
            </a:r>
            <a:endParaRPr lang="en-US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en-US" sz="2400" dirty="0"/>
              <a:t>	</a:t>
            </a:r>
            <a:endParaRPr lang="uk-UA" sz="2400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84" y="3833664"/>
            <a:ext cx="799986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27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5612" y="10840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Метод </a:t>
            </a:r>
            <a:r>
              <a:rPr lang="ru-RU" sz="3600" dirty="0" err="1" smtClean="0"/>
              <a:t>заміщення</a:t>
            </a:r>
            <a:endParaRPr lang="uk-UA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788938"/>
                <a:ext cx="7992888" cy="595243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ru-RU" sz="2400" dirty="0" smtClean="0"/>
                  <a:t>	Метод </a:t>
                </a:r>
                <a:r>
                  <a:rPr lang="ru-RU" sz="2400" dirty="0" err="1"/>
                  <a:t>реалізується</a:t>
                </a:r>
                <a:r>
                  <a:rPr lang="ru-RU" sz="2400" dirty="0"/>
                  <a:t> за два </a:t>
                </a:r>
                <a:r>
                  <a:rPr lang="ru-RU" sz="2400" dirty="0" err="1"/>
                  <a:t>етапи</a:t>
                </a:r>
                <a:r>
                  <a:rPr lang="ru-RU" sz="2400" dirty="0"/>
                  <a:t>: На </a:t>
                </a:r>
                <a:r>
                  <a:rPr lang="ru-RU" sz="2400" dirty="0" err="1"/>
                  <a:t>першому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етапі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вимірювана</a:t>
                </a:r>
                <a:r>
                  <a:rPr lang="ru-RU" sz="2400" dirty="0"/>
                  <a:t> величина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проходить через </a:t>
                </a:r>
                <a:r>
                  <a:rPr lang="ru-RU" sz="2400" dirty="0" err="1"/>
                  <a:t>вимірювальні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перетворювачі</a:t>
                </a:r>
                <a:r>
                  <a:rPr lang="ru-RU" sz="2400" dirty="0"/>
                  <a:t> ВП</a:t>
                </a:r>
                <a:r>
                  <a:rPr lang="ru-RU" sz="2400" baseline="-25000" dirty="0"/>
                  <a:t>1</a:t>
                </a:r>
                <a:r>
                  <a:rPr lang="ru-RU" sz="2400" dirty="0"/>
                  <a:t>, ВП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, ..., ВП</a:t>
                </a:r>
                <a:r>
                  <a:rPr lang="en-US" sz="2400" baseline="-25000" dirty="0"/>
                  <a:t>N</a:t>
                </a:r>
                <a:r>
                  <a:rPr lang="en-US" sz="2400" dirty="0"/>
                  <a:t>, </a:t>
                </a:r>
                <a:r>
                  <a:rPr lang="ru-RU" sz="2400" dirty="0" err="1"/>
                  <a:t>запам’ятовується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аналоговим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запам’ятовувальним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пристроєм</a:t>
                </a:r>
                <a:r>
                  <a:rPr lang="ru-RU" sz="2400" dirty="0"/>
                  <a:t> АЗП і </a:t>
                </a:r>
                <a:r>
                  <a:rPr lang="ru-RU" sz="2400" dirty="0" err="1"/>
                  <a:t>подається</a:t>
                </a:r>
                <a:r>
                  <a:rPr lang="ru-RU" sz="2400" dirty="0"/>
                  <a:t> на перший </a:t>
                </a:r>
                <a:r>
                  <a:rPr lang="ru-RU" sz="2400" dirty="0" err="1"/>
                  <a:t>вхід</a:t>
                </a:r>
                <a:r>
                  <a:rPr lang="ru-RU" sz="2400" dirty="0"/>
                  <a:t> компаратора ПП. На другому </a:t>
                </a:r>
                <a:r>
                  <a:rPr lang="ru-RU" sz="2400" dirty="0" err="1"/>
                  <a:t>етапі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зразкова</a:t>
                </a:r>
                <a:r>
                  <a:rPr lang="ru-RU" sz="2400" dirty="0"/>
                  <a:t> величина Х</a:t>
                </a:r>
                <a:r>
                  <a:rPr lang="en-US" sz="2400" baseline="-25000" dirty="0"/>
                  <a:t>N</a:t>
                </a:r>
                <a:r>
                  <a:rPr lang="en-US" sz="2400" dirty="0"/>
                  <a:t> </a:t>
                </a:r>
                <a:r>
                  <a:rPr lang="ru-RU" sz="2400" dirty="0"/>
                  <a:t>з </a:t>
                </a:r>
                <a:r>
                  <a:rPr lang="ru-RU" sz="2400" dirty="0" err="1"/>
                  <a:t>виходу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одноканальної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регульованої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міри</a:t>
                </a:r>
                <a:r>
                  <a:rPr lang="ru-RU" sz="2400" dirty="0"/>
                  <a:t> М, </a:t>
                </a:r>
                <a:r>
                  <a:rPr lang="ru-RU" sz="2400" dirty="0" err="1"/>
                  <a:t>пройшовши</a:t>
                </a:r>
                <a:r>
                  <a:rPr lang="ru-RU" sz="2400" dirty="0"/>
                  <a:t> через </a:t>
                </a:r>
                <a:r>
                  <a:rPr lang="ru-RU" sz="2400" dirty="0" err="1"/>
                  <a:t>ті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самі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вимірювальні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перетворювачі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надходить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другий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вхід</a:t>
                </a:r>
                <a:r>
                  <a:rPr lang="ru-RU" sz="2400" dirty="0"/>
                  <a:t> компаратора ПП. </a:t>
                </a:r>
                <a:endParaRPr lang="ru-RU" sz="2400" dirty="0" smtClean="0"/>
              </a:p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dirty="0" smtClean="0"/>
                  <a:t>Як </a:t>
                </a:r>
                <a:r>
                  <a:rPr lang="ru-RU" sz="2400" dirty="0"/>
                  <a:t>і в </a:t>
                </a:r>
                <a:r>
                  <a:rPr lang="ru-RU" sz="2400" dirty="0" err="1"/>
                  <a:t>нульовому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методі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різницю</a:t>
                </a:r>
                <a:r>
                  <a:rPr lang="ru-RU" sz="2400" dirty="0"/>
                  <a:t>  ΔX  </a:t>
                </a:r>
                <a:r>
                  <a:rPr lang="ru-RU" sz="2400" dirty="0" err="1"/>
                  <a:t>доводять</a:t>
                </a:r>
                <a:r>
                  <a:rPr lang="ru-RU" sz="2400" dirty="0"/>
                  <a:t> до нуля  за </a:t>
                </a:r>
                <a:r>
                  <a:rPr lang="ru-RU" sz="2400" dirty="0" err="1" smtClean="0"/>
                  <a:t>допомогою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одноканальної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регульованої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міри</a:t>
                </a:r>
                <a:r>
                  <a:rPr lang="ru-RU" sz="2400" dirty="0"/>
                  <a:t>, а 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визначають</a:t>
                </a:r>
                <a:r>
                  <a:rPr lang="ru-RU" sz="2400" dirty="0"/>
                  <a:t> за </a:t>
                </a:r>
                <a:r>
                  <a:rPr lang="ru-RU" sz="2400" dirty="0" err="1"/>
                  <a:t>значенням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міри</a:t>
                </a:r>
                <a:r>
                  <a:rPr lang="ru-RU" sz="2400" dirty="0"/>
                  <a:t> М в момент </a:t>
                </a:r>
                <a:r>
                  <a:rPr lang="ru-RU" sz="2400" dirty="0" err="1"/>
                  <a:t>рівності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𝑋𝑁</m:t>
                    </m:r>
                  </m:oMath>
                </a14:m>
                <a:r>
                  <a:rPr lang="ru-RU" sz="2400" dirty="0"/>
                  <a:t>. </a:t>
                </a:r>
                <a:endParaRPr lang="en-US" sz="2400" dirty="0" smtClean="0"/>
              </a:p>
              <a:p>
                <a:pPr marL="82296" indent="0" algn="just">
                  <a:buNone/>
                </a:pPr>
                <a:endParaRPr lang="uk-UA" sz="2400" dirty="0"/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788938"/>
                <a:ext cx="7992888" cy="5952430"/>
              </a:xfrm>
              <a:blipFill rotWithShape="0">
                <a:blip r:embed="rId2"/>
                <a:stretch>
                  <a:fillRect l="-76" t="-819" r="-122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93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Метод </a:t>
            </a:r>
            <a:r>
              <a:rPr lang="ru-RU" sz="3600" dirty="0" err="1"/>
              <a:t>заміщення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7746064" cy="533968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Даний </a:t>
            </a:r>
            <a:r>
              <a:rPr lang="ru-RU" sz="2400" dirty="0"/>
              <a:t>метод </a:t>
            </a:r>
            <a:r>
              <a:rPr lang="ru-RU" sz="2400" dirty="0" err="1"/>
              <a:t>доцільно</a:t>
            </a:r>
            <a:r>
              <a:rPr lang="ru-RU" sz="2400" dirty="0"/>
              <a:t> </a:t>
            </a:r>
            <a:r>
              <a:rPr lang="ru-RU" sz="2400" dirty="0" err="1"/>
              <a:t>застосовувати</a:t>
            </a:r>
            <a:r>
              <a:rPr lang="ru-RU" sz="2400" dirty="0"/>
              <a:t> у тому </a:t>
            </a:r>
            <a:r>
              <a:rPr lang="ru-RU" sz="2400" dirty="0" err="1"/>
              <a:t>випадку</a:t>
            </a:r>
            <a:r>
              <a:rPr lang="ru-RU" sz="2400" dirty="0"/>
              <a:t>, коли </a:t>
            </a:r>
            <a:r>
              <a:rPr lang="ru-RU" sz="2400" dirty="0" err="1"/>
              <a:t>між</a:t>
            </a:r>
            <a:r>
              <a:rPr lang="ru-RU" sz="2400" dirty="0"/>
              <a:t> входом </a:t>
            </a:r>
            <a:r>
              <a:rPr lang="ru-RU" sz="2400" dirty="0" err="1"/>
              <a:t>засобу</a:t>
            </a:r>
            <a:r>
              <a:rPr lang="ru-RU" sz="2400" dirty="0"/>
              <a:t> </a:t>
            </a:r>
            <a:r>
              <a:rPr lang="ru-RU" sz="2400" dirty="0" err="1"/>
              <a:t>вимірювання</a:t>
            </a:r>
            <a:r>
              <a:rPr lang="ru-RU" sz="2400" dirty="0"/>
              <a:t> і входом компаратора </a:t>
            </a:r>
            <a:r>
              <a:rPr lang="ru-RU" sz="2400" dirty="0" err="1"/>
              <a:t>знаходяться</a:t>
            </a:r>
            <a:r>
              <a:rPr lang="ru-RU" sz="2400" dirty="0"/>
              <a:t> </a:t>
            </a:r>
            <a:r>
              <a:rPr lang="ru-RU" sz="2400" dirty="0" err="1"/>
              <a:t>вимірювальні</a:t>
            </a:r>
            <a:r>
              <a:rPr lang="ru-RU" sz="2400" dirty="0"/>
              <a:t> </a:t>
            </a:r>
            <a:r>
              <a:rPr lang="ru-RU" sz="2400" dirty="0" err="1"/>
              <a:t>перетворювачі</a:t>
            </a:r>
            <a:r>
              <a:rPr lang="ru-RU" sz="2400" dirty="0"/>
              <a:t>  ВП,  </a:t>
            </a:r>
            <a:r>
              <a:rPr lang="ru-RU" sz="2400" dirty="0" err="1"/>
              <a:t>які</a:t>
            </a:r>
            <a:r>
              <a:rPr lang="ru-RU" sz="2400" dirty="0"/>
              <a:t>  </a:t>
            </a:r>
            <a:r>
              <a:rPr lang="ru-RU" sz="2400" dirty="0" err="1"/>
              <a:t>вносять</a:t>
            </a:r>
            <a:r>
              <a:rPr lang="ru-RU" sz="2400" dirty="0"/>
              <a:t>  в  </a:t>
            </a:r>
            <a:r>
              <a:rPr lang="ru-RU" sz="2400" dirty="0" err="1"/>
              <a:t>результати</a:t>
            </a:r>
            <a:r>
              <a:rPr lang="ru-RU" sz="2400" dirty="0"/>
              <a:t>  </a:t>
            </a:r>
            <a:r>
              <a:rPr lang="ru-RU" sz="2400" dirty="0" err="1"/>
              <a:t>вимірювання</a:t>
            </a:r>
            <a:r>
              <a:rPr lang="ru-RU" sz="2400" dirty="0"/>
              <a:t>  </a:t>
            </a:r>
            <a:r>
              <a:rPr lang="ru-RU" sz="2400" dirty="0" err="1"/>
              <a:t>систематичну</a:t>
            </a:r>
            <a:r>
              <a:rPr lang="ru-RU" sz="2400" dirty="0"/>
              <a:t> </a:t>
            </a:r>
            <a:r>
              <a:rPr lang="ru-RU" sz="2400" dirty="0" err="1"/>
              <a:t>складову</a:t>
            </a:r>
            <a:r>
              <a:rPr lang="ru-RU" sz="2400" dirty="0"/>
              <a:t>  </a:t>
            </a:r>
            <a:r>
              <a:rPr lang="ru-RU" sz="2400" dirty="0" err="1"/>
              <a:t>похибки</a:t>
            </a:r>
            <a:r>
              <a:rPr lang="ru-RU" sz="2400" dirty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. </a:t>
            </a:r>
            <a:r>
              <a:rPr lang="ru-RU" sz="2400" dirty="0" err="1"/>
              <a:t>Завдяки</a:t>
            </a:r>
            <a:r>
              <a:rPr lang="ru-RU" sz="2400" dirty="0"/>
              <a:t>  </a:t>
            </a:r>
            <a:r>
              <a:rPr lang="ru-RU" sz="2400" dirty="0" err="1"/>
              <a:t>поетапному</a:t>
            </a:r>
            <a:r>
              <a:rPr lang="ru-RU" sz="2400" dirty="0"/>
              <a:t>  </a:t>
            </a:r>
            <a:r>
              <a:rPr lang="ru-RU" sz="2400" dirty="0" err="1"/>
              <a:t>здійсненню</a:t>
            </a:r>
            <a:r>
              <a:rPr lang="ru-RU" sz="2400" dirty="0"/>
              <a:t>  </a:t>
            </a:r>
            <a:r>
              <a:rPr lang="ru-RU" sz="2400" dirty="0" err="1"/>
              <a:t>вимірювальної</a:t>
            </a:r>
            <a:r>
              <a:rPr lang="ru-RU" sz="2400" dirty="0"/>
              <a:t> </a:t>
            </a:r>
            <a:r>
              <a:rPr lang="ru-RU" sz="2400" dirty="0" err="1" smtClean="0"/>
              <a:t>процедури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методі</a:t>
            </a:r>
            <a:r>
              <a:rPr lang="ru-RU" sz="2400" dirty="0"/>
              <a:t> дана </a:t>
            </a:r>
            <a:r>
              <a:rPr lang="ru-RU" sz="2400" dirty="0" err="1"/>
              <a:t>складова</a:t>
            </a:r>
            <a:r>
              <a:rPr lang="ru-RU" sz="2400" dirty="0"/>
              <a:t> </a:t>
            </a:r>
            <a:r>
              <a:rPr lang="ru-RU" sz="2400" dirty="0" err="1"/>
              <a:t>похибки</a:t>
            </a:r>
            <a:r>
              <a:rPr lang="ru-RU" sz="2400" dirty="0"/>
              <a:t> автоматично </a:t>
            </a:r>
            <a:r>
              <a:rPr lang="ru-RU" sz="2400" dirty="0" err="1" smtClean="0"/>
              <a:t>вилучається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результату </a:t>
            </a:r>
            <a:r>
              <a:rPr lang="ru-RU" sz="2400" dirty="0" err="1"/>
              <a:t>вимірювання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7975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 smtClean="0"/>
              <a:t>вимірювань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76064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b="1" dirty="0" err="1" smtClean="0"/>
              <a:t>Методи</a:t>
            </a:r>
            <a:r>
              <a:rPr lang="ru-RU" sz="2400" b="1" dirty="0" smtClean="0"/>
              <a:t> </a:t>
            </a:r>
            <a:r>
              <a:rPr lang="ru-RU" sz="2400" b="1" dirty="0" err="1"/>
              <a:t>вимірювання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сукупність</a:t>
            </a:r>
            <a:r>
              <a:rPr lang="ru-RU" sz="2400" dirty="0"/>
              <a:t> </a:t>
            </a:r>
            <a:r>
              <a:rPr lang="ru-RU" sz="2400" dirty="0" err="1"/>
              <a:t>способів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err="1" smtClean="0"/>
              <a:t>вимірювальної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 та </a:t>
            </a:r>
            <a:r>
              <a:rPr lang="ru-RU" sz="2400" dirty="0"/>
              <a:t>принципу </a:t>
            </a:r>
            <a:r>
              <a:rPr lang="ru-RU" sz="2400" dirty="0" err="1"/>
              <a:t>вимірювань</a:t>
            </a:r>
            <a:r>
              <a:rPr lang="ru-RU" sz="2400" dirty="0"/>
              <a:t> для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 smtClean="0"/>
              <a:t>вимірювальної</a:t>
            </a:r>
            <a:r>
              <a:rPr lang="ru-RU" sz="2400" dirty="0" smtClean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. </a:t>
            </a:r>
          </a:p>
          <a:p>
            <a:pPr algn="just"/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259632" y="2477490"/>
            <a:ext cx="7674056" cy="40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/>
              <a:t>Метод зіставлення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7746064" cy="533968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Метод зіставлення </a:t>
            </a:r>
            <a:r>
              <a:rPr lang="uk-UA" sz="2400" dirty="0" smtClean="0"/>
              <a:t>- метод </a:t>
            </a:r>
            <a:r>
              <a:rPr lang="uk-UA" sz="2400" dirty="0"/>
              <a:t>прямого вимірювання з одноразовим </a:t>
            </a:r>
            <a:r>
              <a:rPr lang="uk-UA" sz="2400" dirty="0" smtClean="0"/>
              <a:t>порівнянням </a:t>
            </a:r>
            <a:r>
              <a:rPr lang="uk-UA" sz="2400" dirty="0"/>
              <a:t>вимірюваної </a:t>
            </a:r>
            <a:r>
              <a:rPr lang="uk-UA" sz="2400" dirty="0" err="1" smtClean="0"/>
              <a:t>величи</a:t>
            </a:r>
            <a:r>
              <a:rPr lang="ru-RU" sz="2400" dirty="0"/>
              <a:t>ни  з  </a:t>
            </a:r>
            <a:r>
              <a:rPr lang="ru-RU" sz="2400" dirty="0" err="1"/>
              <a:t>усіма</a:t>
            </a:r>
            <a:r>
              <a:rPr lang="ru-RU" sz="2400" dirty="0"/>
              <a:t>  </a:t>
            </a:r>
            <a:r>
              <a:rPr lang="ru-RU" sz="2400" dirty="0" err="1"/>
              <a:t>вихідними</a:t>
            </a:r>
            <a:r>
              <a:rPr lang="ru-RU" sz="2400" dirty="0"/>
              <a:t>  величинами  </a:t>
            </a:r>
            <a:r>
              <a:rPr lang="ru-RU" sz="2400" dirty="0" err="1" smtClean="0"/>
              <a:t>багато</a:t>
            </a:r>
            <a:r>
              <a:rPr lang="uk-UA" sz="2400" dirty="0" smtClean="0"/>
              <a:t>значної нерегульованої </a:t>
            </a:r>
            <a:r>
              <a:rPr lang="uk-UA" sz="2400" dirty="0"/>
              <a:t>міри. </a:t>
            </a:r>
          </a:p>
          <a:p>
            <a:pPr marL="82296" indent="0" algn="just">
              <a:buNone/>
            </a:pPr>
            <a:r>
              <a:rPr lang="uk-UA" sz="2400" dirty="0" smtClean="0"/>
              <a:t>	Прикладами  </a:t>
            </a:r>
            <a:r>
              <a:rPr lang="uk-UA" sz="2400" dirty="0"/>
              <a:t>даного  методу  є  вимірювання  </a:t>
            </a:r>
            <a:r>
              <a:rPr lang="uk-UA" sz="2400" dirty="0" smtClean="0"/>
              <a:t>довжини лінійкою з поділками</a:t>
            </a:r>
            <a:r>
              <a:rPr lang="uk-UA" sz="2400" dirty="0"/>
              <a:t>, вимірювання інтервалу часу годинником.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/>
              <a:t>	</a:t>
            </a:r>
            <a:r>
              <a:rPr lang="uk-UA" sz="2400" dirty="0" smtClean="0"/>
              <a:t>Цей </a:t>
            </a:r>
            <a:r>
              <a:rPr lang="uk-UA" sz="2400" dirty="0"/>
              <a:t>метод, зокрема, забезпечує максимальну швидкодію </a:t>
            </a:r>
            <a:r>
              <a:rPr lang="uk-UA" sz="2400" dirty="0" smtClean="0"/>
              <a:t>вимірювання </a:t>
            </a:r>
            <a:r>
              <a:rPr lang="uk-UA" sz="2400" dirty="0"/>
              <a:t>електричної напруги та механічних переміщень. Його покладено в </a:t>
            </a:r>
            <a:r>
              <a:rPr lang="uk-UA" sz="2400" dirty="0" smtClean="0"/>
              <a:t>основу </a:t>
            </a:r>
            <a:r>
              <a:rPr lang="uk-UA" sz="2400" dirty="0"/>
              <a:t>побудови цифрових хронометрів, частотомірів, </a:t>
            </a:r>
            <a:r>
              <a:rPr lang="uk-UA" sz="2400" dirty="0" err="1" smtClean="0"/>
              <a:t>надшвидкодійних</a:t>
            </a:r>
            <a:r>
              <a:rPr lang="uk-UA" sz="2400" dirty="0" smtClean="0"/>
              <a:t> цифрових </a:t>
            </a:r>
            <a:r>
              <a:rPr lang="uk-UA" sz="2400" dirty="0"/>
              <a:t>вольтметрів, цифрових вимірювачів індуктивності</a:t>
            </a:r>
          </a:p>
        </p:txBody>
      </p:sp>
    </p:spTree>
    <p:extLst>
      <p:ext uri="{BB962C8B-B14F-4D97-AF65-F5344CB8AC3E}">
        <p14:creationId xmlns:p14="http://schemas.microsoft.com/office/powerpoint/2010/main" val="143143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Метод одного збігу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904656"/>
          </a:xfrm>
        </p:spPr>
        <p:txBody>
          <a:bodyPr>
            <a:normAutofit lnSpcReduction="10000"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Метод </a:t>
            </a:r>
            <a:r>
              <a:rPr lang="uk-UA" sz="2400" b="1" dirty="0"/>
              <a:t>одного збігу </a:t>
            </a:r>
            <a:r>
              <a:rPr lang="uk-UA" sz="2400" dirty="0"/>
              <a:t>(метод ноніуса</a:t>
            </a:r>
            <a:r>
              <a:rPr lang="uk-UA" sz="2400" dirty="0" smtClean="0"/>
              <a:t>) - метод </a:t>
            </a:r>
            <a:r>
              <a:rPr lang="uk-UA" sz="2400" dirty="0"/>
              <a:t>прямого вимірювання з </a:t>
            </a:r>
            <a:r>
              <a:rPr lang="uk-UA" sz="2400" dirty="0" smtClean="0"/>
              <a:t>одноразовим  </a:t>
            </a:r>
            <a:r>
              <a:rPr lang="uk-UA" sz="2400" dirty="0"/>
              <a:t>порівнянням  вихідних  величин  двох  багатозначних  </a:t>
            </a:r>
            <a:r>
              <a:rPr lang="uk-UA" sz="2400" dirty="0" smtClean="0"/>
              <a:t>нерегульованих </a:t>
            </a:r>
            <a:r>
              <a:rPr lang="uk-UA" sz="2400" dirty="0"/>
              <a:t>мір, з різними за значенням </a:t>
            </a:r>
            <a:r>
              <a:rPr lang="uk-UA" sz="2400" dirty="0" smtClean="0"/>
              <a:t>ступенями</a:t>
            </a:r>
            <a:r>
              <a:rPr lang="uk-UA" sz="2400" dirty="0"/>
              <a:t>, нульові позначки </a:t>
            </a:r>
            <a:r>
              <a:rPr lang="uk-UA" sz="2400" dirty="0" smtClean="0"/>
              <a:t>яких зсунуті </a:t>
            </a:r>
            <a:r>
              <a:rPr lang="uk-UA" sz="2400" dirty="0"/>
              <a:t>між собою на вимірювану величину</a:t>
            </a:r>
            <a:r>
              <a:rPr lang="uk-UA" sz="2400" dirty="0" smtClean="0"/>
              <a:t>.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При  </a:t>
            </a:r>
            <a:r>
              <a:rPr lang="uk-UA" sz="2400" dirty="0"/>
              <a:t>вимірюванні  нульові  відмітки  мір  зсувають  на  вимірювану </a:t>
            </a:r>
            <a:r>
              <a:rPr lang="uk-UA" sz="2400" dirty="0" smtClean="0"/>
              <a:t>величину  </a:t>
            </a:r>
            <a:r>
              <a:rPr lang="uk-UA" sz="2400" dirty="0"/>
              <a:t>Х,  а  потім  визначають  її  числове  значення  за  номером  </a:t>
            </a:r>
            <a:r>
              <a:rPr lang="uk-UA" sz="2400" dirty="0" smtClean="0"/>
              <a:t>найближчої  </a:t>
            </a:r>
            <a:r>
              <a:rPr lang="uk-UA" sz="2400" dirty="0"/>
              <a:t>відмітки,  що  збігається.  Таким  чином,  завдяки  надлишковості </a:t>
            </a:r>
            <a:r>
              <a:rPr lang="uk-UA" sz="2400" dirty="0" smtClean="0"/>
              <a:t>методу </a:t>
            </a:r>
            <a:r>
              <a:rPr lang="uk-UA" sz="2400" dirty="0"/>
              <a:t>ноніуса (замість однієї багатозначної </a:t>
            </a:r>
            <a:r>
              <a:rPr lang="uk-UA" sz="2400" dirty="0" err="1"/>
              <a:t>нерегульовано</a:t>
            </a:r>
            <a:r>
              <a:rPr lang="uk-UA" sz="2400" dirty="0"/>
              <a:t> міри </a:t>
            </a:r>
            <a:r>
              <a:rPr lang="uk-UA" sz="2400" dirty="0" smtClean="0"/>
              <a:t>використовуються  </a:t>
            </a:r>
            <a:r>
              <a:rPr lang="uk-UA" sz="2400" dirty="0"/>
              <a:t>дві),  ступінь  квантування «зменшується»  в  </a:t>
            </a:r>
            <a:r>
              <a:rPr lang="en-US" sz="2400" dirty="0"/>
              <a:t>n  </a:t>
            </a:r>
            <a:r>
              <a:rPr lang="uk-UA" sz="2400" dirty="0"/>
              <a:t>разів.  Це </a:t>
            </a:r>
            <a:r>
              <a:rPr lang="uk-UA" sz="2400" dirty="0" smtClean="0"/>
              <a:t>можна </a:t>
            </a:r>
            <a:r>
              <a:rPr lang="uk-UA" sz="2400" dirty="0"/>
              <a:t>трактувати також як «збільшення» розміру величини Х в  </a:t>
            </a:r>
            <a:r>
              <a:rPr lang="en-US" sz="2400" dirty="0"/>
              <a:t>n </a:t>
            </a:r>
            <a:r>
              <a:rPr lang="uk-UA" sz="2400" dirty="0"/>
              <a:t>разів. </a:t>
            </a:r>
            <a:endParaRPr lang="uk-UA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/>
              <a:t>	</a:t>
            </a:r>
            <a:r>
              <a:rPr lang="uk-UA" sz="2400" dirty="0" smtClean="0"/>
              <a:t>Метод </a:t>
            </a:r>
            <a:r>
              <a:rPr lang="uk-UA" sz="2400" dirty="0"/>
              <a:t>ноніуса використовується тоді, коли неможливо створити міру з </a:t>
            </a:r>
            <a:r>
              <a:rPr lang="uk-UA" sz="2400" dirty="0" smtClean="0"/>
              <a:t>надто</a:t>
            </a:r>
            <a:r>
              <a:rPr lang="ru-RU" sz="2400" dirty="0"/>
              <a:t> </a:t>
            </a:r>
            <a:r>
              <a:rPr lang="ru-RU" sz="2400" dirty="0" err="1"/>
              <a:t>малими</a:t>
            </a:r>
            <a:r>
              <a:rPr lang="ru-RU" sz="2400" dirty="0"/>
              <a:t> ступенями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лінійку</a:t>
            </a:r>
            <a:r>
              <a:rPr lang="ru-RU" sz="2400" dirty="0"/>
              <a:t> з </a:t>
            </a:r>
            <a:r>
              <a:rPr lang="ru-RU" sz="2400" dirty="0" err="1"/>
              <a:t>поділками</a:t>
            </a:r>
            <a:r>
              <a:rPr lang="ru-RU" sz="2400" dirty="0"/>
              <a:t> 0.1 мм)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7545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Метод подвійного </a:t>
            </a:r>
            <a:r>
              <a:rPr lang="uk-UA" sz="3600" dirty="0" smtClean="0"/>
              <a:t>збігу</a:t>
            </a:r>
            <a:br>
              <a:rPr lang="uk-UA" sz="3600" dirty="0" smtClean="0"/>
            </a:br>
            <a:r>
              <a:rPr lang="ru-RU" sz="3600" dirty="0"/>
              <a:t>Метод </a:t>
            </a:r>
            <a:r>
              <a:rPr lang="ru-RU" sz="3600" dirty="0" err="1"/>
              <a:t>зрівноваження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Метод </a:t>
            </a:r>
            <a:r>
              <a:rPr lang="uk-UA" sz="2400" b="1" dirty="0"/>
              <a:t>подвійного збігу </a:t>
            </a:r>
            <a:r>
              <a:rPr lang="uk-UA" sz="2400" dirty="0"/>
              <a:t>(метод </a:t>
            </a:r>
            <a:r>
              <a:rPr lang="uk-UA" sz="2400" dirty="0" err="1"/>
              <a:t>коінциденції</a:t>
            </a:r>
            <a:r>
              <a:rPr lang="uk-UA" sz="2400" dirty="0" smtClean="0"/>
              <a:t>). </a:t>
            </a:r>
            <a:r>
              <a:rPr lang="uk-UA" sz="2400" dirty="0"/>
              <a:t>Метод прямого </a:t>
            </a:r>
            <a:r>
              <a:rPr lang="uk-UA" sz="2400" dirty="0" smtClean="0"/>
              <a:t>вимірювання </a:t>
            </a:r>
            <a:r>
              <a:rPr lang="uk-UA" sz="2400" dirty="0"/>
              <a:t>з одноразовим порівнянням двох </a:t>
            </a:r>
            <a:r>
              <a:rPr lang="uk-UA" sz="2400" dirty="0" err="1"/>
              <a:t>квантованих</a:t>
            </a:r>
            <a:r>
              <a:rPr lang="uk-UA" sz="2400" dirty="0"/>
              <a:t> фізичних </a:t>
            </a:r>
            <a:r>
              <a:rPr lang="uk-UA" sz="2400" dirty="0" smtClean="0"/>
              <a:t>величин: вимірюваної </a:t>
            </a:r>
            <a:r>
              <a:rPr lang="uk-UA" sz="2400" dirty="0"/>
              <a:t>та відтворюваної багатозначною нерегульованою мірою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Метод </a:t>
            </a:r>
            <a:r>
              <a:rPr lang="ru-RU" sz="2400" b="1" dirty="0" err="1"/>
              <a:t>зрівноваження</a:t>
            </a:r>
            <a:r>
              <a:rPr lang="ru-RU" sz="2400" dirty="0"/>
              <a:t>. Метод прямого </a:t>
            </a:r>
            <a:r>
              <a:rPr lang="ru-RU" sz="2400" dirty="0" err="1"/>
              <a:t>вимірювання</a:t>
            </a:r>
            <a:r>
              <a:rPr lang="ru-RU" sz="2400" dirty="0"/>
              <a:t> з </a:t>
            </a:r>
            <a:r>
              <a:rPr lang="ru-RU" sz="2400" dirty="0" err="1"/>
              <a:t>багаторазовим</a:t>
            </a:r>
            <a:r>
              <a:rPr lang="ru-RU" sz="2400" dirty="0"/>
              <a:t> </a:t>
            </a:r>
            <a:r>
              <a:rPr lang="ru-RU" sz="2400" dirty="0" err="1" smtClean="0"/>
              <a:t>порівнянням</a:t>
            </a:r>
            <a:r>
              <a:rPr lang="ru-RU" sz="2400" dirty="0" smtClean="0"/>
              <a:t> </a:t>
            </a:r>
            <a:r>
              <a:rPr lang="ru-RU" sz="2400" dirty="0" err="1"/>
              <a:t>вимірюваної</a:t>
            </a:r>
            <a:r>
              <a:rPr lang="ru-RU" sz="2400" dirty="0"/>
              <a:t> </a:t>
            </a:r>
            <a:r>
              <a:rPr lang="ru-RU" sz="2400" dirty="0" err="1" smtClean="0"/>
              <a:t>величини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 smtClean="0"/>
              <a:t>величини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відтворюється</a:t>
            </a:r>
            <a:r>
              <a:rPr lang="ru-RU" sz="2400" dirty="0"/>
              <a:t> </a:t>
            </a:r>
            <a:r>
              <a:rPr lang="ru-RU" sz="2400" dirty="0" err="1" smtClean="0"/>
              <a:t>регульованою</a:t>
            </a:r>
            <a:r>
              <a:rPr lang="ru-RU" sz="2400" dirty="0" smtClean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, до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повного</a:t>
            </a:r>
            <a:r>
              <a:rPr lang="ru-RU" sz="2400" dirty="0"/>
              <a:t> </a:t>
            </a:r>
            <a:r>
              <a:rPr lang="ru-RU" sz="2400" dirty="0" err="1"/>
              <a:t>зрівноваження</a:t>
            </a:r>
            <a:r>
              <a:rPr lang="ru-RU" sz="2400" dirty="0" smtClean="0"/>
              <a:t>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289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ru-RU" dirty="0" err="1"/>
              <a:t>Диференційний</a:t>
            </a:r>
            <a:r>
              <a:rPr lang="ru-RU" dirty="0"/>
              <a:t> метод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052736"/>
                <a:ext cx="7818072" cy="5544616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b="1" dirty="0" err="1" smtClean="0"/>
                  <a:t>Диференційний</a:t>
                </a:r>
                <a:r>
                  <a:rPr lang="ru-RU" sz="2400" b="1" dirty="0" smtClean="0"/>
                  <a:t> </a:t>
                </a:r>
                <a:r>
                  <a:rPr lang="ru-RU" sz="2400" b="1" dirty="0"/>
                  <a:t>метод</a:t>
                </a:r>
                <a:r>
                  <a:rPr lang="ru-RU" sz="2400" dirty="0"/>
                  <a:t> (</a:t>
                </a:r>
                <a:r>
                  <a:rPr lang="ru-RU" sz="2400" dirty="0" err="1"/>
                  <a:t>різницевий</a:t>
                </a:r>
                <a:r>
                  <a:rPr lang="ru-RU" sz="2400" dirty="0"/>
                  <a:t> метод</a:t>
                </a:r>
                <a:r>
                  <a:rPr lang="ru-RU" sz="2400" dirty="0" smtClean="0"/>
                  <a:t>) - метод </a:t>
                </a:r>
                <a:r>
                  <a:rPr lang="ru-RU" sz="2400" dirty="0" err="1"/>
                  <a:t>вимірювання</a:t>
                </a:r>
                <a:r>
                  <a:rPr lang="ru-RU" sz="2400" dirty="0"/>
                  <a:t>, за </a:t>
                </a:r>
                <a:r>
                  <a:rPr lang="ru-RU" sz="2400" dirty="0" err="1" smtClean="0"/>
                  <a:t>яким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невелика </a:t>
                </a:r>
                <a:r>
                  <a:rPr lang="ru-RU" sz="2400" dirty="0" err="1"/>
                  <a:t>різниця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між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вимірюваною</a:t>
                </a:r>
                <a:r>
                  <a:rPr lang="ru-RU" sz="2400" dirty="0"/>
                  <a:t> величиною та </a:t>
                </a:r>
                <a:r>
                  <a:rPr lang="ru-RU" sz="2400" dirty="0" err="1"/>
                  <a:t>вихідною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велиЧиною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одноканальної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міри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вимірюється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відповідним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засобом</a:t>
                </a:r>
                <a:r>
                  <a:rPr lang="ru-RU" sz="2400" dirty="0"/>
                  <a:t>  </a:t>
                </a:r>
                <a:r>
                  <a:rPr lang="ru-RU" sz="2400" dirty="0" err="1" smtClean="0"/>
                  <a:t>вимірювання</a:t>
                </a:r>
                <a:r>
                  <a:rPr lang="ru-RU" sz="2400" dirty="0" smtClean="0"/>
                  <a:t>.</a:t>
                </a:r>
              </a:p>
              <a:p>
                <a:pPr marL="82296" indent="0" algn="just">
                  <a:buNone/>
                </a:pPr>
                <a:r>
                  <a:rPr lang="ru-RU" sz="2400" dirty="0"/>
                  <a:t>	</a:t>
                </a:r>
                <a:r>
                  <a:rPr lang="ru-RU" sz="2400" dirty="0" smtClean="0"/>
                  <a:t>В </a:t>
                </a:r>
                <a:r>
                  <a:rPr lang="ru-RU" sz="2400" dirty="0" err="1"/>
                  <a:t>загальному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випадку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значення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вимірюваної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величини</a:t>
                </a:r>
                <a:r>
                  <a:rPr lang="ru-RU" sz="2400" dirty="0"/>
                  <a:t> Х </a:t>
                </a:r>
                <a:r>
                  <a:rPr lang="ru-RU" sz="2400" dirty="0" err="1"/>
                  <a:t>може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відрізнятися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 X</a:t>
                </a:r>
                <a:r>
                  <a:rPr lang="ru-RU" sz="2400" baseline="-25000" dirty="0"/>
                  <a:t>N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відтворює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міра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М.</a:t>
                </a:r>
              </a:p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Тоді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різницю</a:t>
                </a:r>
                <a:r>
                  <a:rPr lang="ru-RU" sz="2400" dirty="0"/>
                  <a:t>  </a:t>
                </a:r>
                <a:r>
                  <a:rPr lang="el-GR" sz="2400" dirty="0"/>
                  <a:t>Δ</a:t>
                </a:r>
                <a:r>
                  <a:rPr lang="en-US" sz="2400" dirty="0"/>
                  <a:t>X= X− X</a:t>
                </a:r>
                <a:r>
                  <a:rPr lang="en-US" sz="2400" baseline="-25000" dirty="0"/>
                  <a:t>N</a:t>
                </a:r>
                <a:r>
                  <a:rPr lang="en-US" sz="2400" dirty="0"/>
                  <a:t> (</a:t>
                </a:r>
                <a:r>
                  <a:rPr lang="ru-RU" sz="2400" dirty="0" err="1"/>
                  <a:t>вихід</a:t>
                </a:r>
                <a:r>
                  <a:rPr lang="ru-RU" sz="2400" dirty="0"/>
                  <a:t> компаратора ПП) </a:t>
                </a:r>
                <a:r>
                  <a:rPr lang="ru-RU" sz="2400" dirty="0" err="1"/>
                  <a:t>вимірюють</a:t>
                </a:r>
                <a:r>
                  <a:rPr lang="ru-RU" sz="2400" dirty="0"/>
                  <a:t> за </a:t>
                </a:r>
                <a:r>
                  <a:rPr lang="ru-RU" sz="2400" dirty="0" err="1" smtClean="0"/>
                  <a:t>допомогою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засобу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вимірювання</a:t>
                </a:r>
                <a:r>
                  <a:rPr lang="ru-RU" sz="2400" dirty="0"/>
                  <a:t> ВП, а 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невідомої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величини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визначається</a:t>
                </a:r>
                <a:endParaRPr lang="ru-RU" sz="2400" dirty="0" smtClean="0"/>
              </a:p>
              <a:p>
                <a:pPr marL="82296" indent="0" algn="just">
                  <a:buNone/>
                </a:pPr>
                <a:endParaRPr lang="ru-RU" sz="2400" dirty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|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𝑣𝑎𝑟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2400" dirty="0"/>
              </a:p>
              <a:p>
                <a:pPr algn="just"/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052736"/>
                <a:ext cx="7818072" cy="5544616"/>
              </a:xfrm>
              <a:blipFill rotWithShape="0">
                <a:blip r:embed="rId2"/>
                <a:stretch>
                  <a:fillRect l="-78" t="-880" r="-1169" b="-4477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4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Загальний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випадок</a:t>
            </a:r>
            <a:r>
              <a:rPr lang="ru-RU" sz="3200" dirty="0" smtClean="0"/>
              <a:t> </a:t>
            </a:r>
            <a:r>
              <a:rPr lang="ru-RU" sz="3200" dirty="0" err="1" smtClean="0"/>
              <a:t>диференційного</a:t>
            </a:r>
            <a:r>
              <a:rPr lang="ru-RU" sz="3200" dirty="0" smtClean="0"/>
              <a:t> методу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628" y="1772816"/>
            <a:ext cx="7654348" cy="408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Нульовий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різницевий</a:t>
            </a:r>
            <a:r>
              <a:rPr lang="ru-RU" sz="3600" dirty="0" smtClean="0"/>
              <a:t> </a:t>
            </a:r>
            <a:r>
              <a:rPr lang="ru-RU" sz="3600" dirty="0"/>
              <a:t>метод</a:t>
            </a:r>
            <a:endParaRPr lang="uk-UA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908720"/>
                <a:ext cx="7746064" cy="533968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>
                    <a:latin typeface="Corbel" panose="020B0503020204020204" pitchFamily="34" charset="0"/>
                  </a:rPr>
                  <a:t>	</a:t>
                </a:r>
                <a:r>
                  <a:rPr lang="uk-UA" sz="2400" dirty="0" smtClean="0">
                    <a:latin typeface="Corbel" panose="020B0503020204020204" pitchFamily="34" charset="0"/>
                  </a:rPr>
                  <a:t>Окремим </a:t>
                </a:r>
                <a:r>
                  <a:rPr lang="uk-UA" sz="2400" dirty="0">
                    <a:latin typeface="Corbel" panose="020B0503020204020204" pitchFamily="34" charset="0"/>
                  </a:rPr>
                  <a:t>випадком диференційного методу є нульовий. В </a:t>
                </a:r>
                <a:r>
                  <a:rPr lang="uk-UA" sz="2400" dirty="0" smtClean="0">
                    <a:latin typeface="Corbel" panose="020B0503020204020204" pitchFamily="34" charset="0"/>
                  </a:rPr>
                  <a:t>нульовому </a:t>
                </a:r>
                <a:r>
                  <a:rPr lang="uk-UA" sz="2400" dirty="0">
                    <a:latin typeface="Corbel" panose="020B0503020204020204" pitchFamily="34" charset="0"/>
                  </a:rPr>
                  <a:t>мето  мірою величину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>
                    <a:latin typeface="Corbel" panose="020B0503020204020204" pitchFamily="34" charset="0"/>
                  </a:rPr>
                  <a:t> </a:t>
                </a:r>
                <a:r>
                  <a:rPr lang="uk-UA" sz="2400" dirty="0">
                    <a:latin typeface="Corbel" panose="020B0503020204020204" pitchFamily="34" charset="0"/>
                  </a:rPr>
                  <a:t>роблять регульованою, а </a:t>
                </a:r>
                <a:r>
                  <a:rPr lang="uk-UA" sz="2400" dirty="0" smtClean="0">
                    <a:latin typeface="Corbel" panose="020B0503020204020204" pitchFamily="34" charset="0"/>
                  </a:rPr>
                  <a:t>різницю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0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𝑋𝑁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 smtClean="0">
                    <a:latin typeface="Corbel" panose="020B0503020204020204" pitchFamily="34" charset="0"/>
                  </a:rPr>
                  <a:t> </a:t>
                </a:r>
                <a:r>
                  <a:rPr lang="uk-UA" sz="2400" dirty="0">
                    <a:latin typeface="Corbel" panose="020B0503020204020204" pitchFamily="34" charset="0"/>
                  </a:rPr>
                  <a:t>доводять до нуля. Високочутливий засіб </a:t>
                </a:r>
                <a:r>
                  <a:rPr lang="uk-UA" sz="2400" dirty="0" smtClean="0">
                    <a:latin typeface="Corbel" panose="020B0503020204020204" pitchFamily="34" charset="0"/>
                  </a:rPr>
                  <a:t>вимірювання нуль-індикатор в  цьому методі  </a:t>
                </a:r>
                <a:r>
                  <a:rPr lang="uk-UA" sz="2400" dirty="0">
                    <a:latin typeface="Corbel" panose="020B0503020204020204" pitchFamily="34" charset="0"/>
                  </a:rPr>
                  <a:t>фіксує  момент  </a:t>
                </a:r>
                <a:r>
                  <a:rPr lang="uk-UA" sz="2400" dirty="0" smtClean="0">
                    <a:latin typeface="Corbel" panose="020B0503020204020204" pitchFamily="34" charset="0"/>
                  </a:rPr>
                  <a:t>рівності</a:t>
                </a:r>
                <a:r>
                  <a:rPr lang="en-US" sz="2400" dirty="0">
                    <a:latin typeface="Corbel" panose="020B05030202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𝑋𝑁</m:t>
                    </m:r>
                  </m:oMath>
                </a14:m>
                <a:endParaRPr lang="en-US" sz="2400" baseline="-25000" dirty="0" smtClean="0">
                  <a:latin typeface="Corbel" panose="020B0503020204020204" pitchFamily="34" charset="0"/>
                </a:endParaRPr>
              </a:p>
              <a:p>
                <a:pPr marL="82296" indent="0" algn="just">
                  <a:buNone/>
                </a:pPr>
                <a:r>
                  <a:rPr lang="en-US" sz="2400" dirty="0" smtClean="0">
                    <a:latin typeface="Corbel" panose="020B0503020204020204" pitchFamily="34" charset="0"/>
                  </a:rPr>
                  <a:t>	</a:t>
                </a:r>
                <a:r>
                  <a:rPr lang="ru-RU" sz="2400" dirty="0" smtClean="0">
                    <a:latin typeface="Corbel" panose="020B0503020204020204" pitchFamily="34" charset="0"/>
                  </a:rPr>
                  <a:t>Прикладами </a:t>
                </a:r>
                <a:r>
                  <a:rPr lang="ru-RU" sz="2400" dirty="0" err="1">
                    <a:latin typeface="Corbel" panose="020B0503020204020204" pitchFamily="34" charset="0"/>
                  </a:rPr>
                  <a:t>застосування</a:t>
                </a:r>
                <a:r>
                  <a:rPr lang="ru-RU" sz="2400" dirty="0">
                    <a:latin typeface="Corbel" panose="020B0503020204020204" pitchFamily="34" charset="0"/>
                  </a:rPr>
                  <a:t> </a:t>
                </a:r>
                <a:r>
                  <a:rPr lang="ru-RU" sz="2400" dirty="0" err="1">
                    <a:latin typeface="Corbel" panose="020B0503020204020204" pitchFamily="34" charset="0"/>
                  </a:rPr>
                  <a:t>нульового</a:t>
                </a:r>
                <a:r>
                  <a:rPr lang="ru-RU" sz="2400" dirty="0">
                    <a:latin typeface="Corbel" panose="020B0503020204020204" pitchFamily="34" charset="0"/>
                  </a:rPr>
                  <a:t> методу є </a:t>
                </a:r>
                <a:r>
                  <a:rPr lang="ru-RU" sz="2400" dirty="0" err="1">
                    <a:latin typeface="Corbel" panose="020B0503020204020204" pitchFamily="34" charset="0"/>
                  </a:rPr>
                  <a:t>вимірювання</a:t>
                </a:r>
                <a:r>
                  <a:rPr lang="ru-RU" sz="2400" dirty="0">
                    <a:latin typeface="Corbel" panose="020B0503020204020204" pitchFamily="34" charset="0"/>
                  </a:rPr>
                  <a:t> </a:t>
                </a:r>
                <a:r>
                  <a:rPr lang="ru-RU" sz="2400" dirty="0" err="1" smtClean="0">
                    <a:latin typeface="Corbel" panose="020B0503020204020204" pitchFamily="34" charset="0"/>
                  </a:rPr>
                  <a:t>параметрів</a:t>
                </a:r>
                <a:r>
                  <a:rPr lang="ru-RU" sz="2400" dirty="0" smtClean="0">
                    <a:latin typeface="Corbel" panose="020B0503020204020204" pitchFamily="34" charset="0"/>
                  </a:rPr>
                  <a:t>  </a:t>
                </a:r>
                <a:r>
                  <a:rPr lang="ru-RU" sz="2400" dirty="0" err="1">
                    <a:latin typeface="Corbel" panose="020B0503020204020204" pitchFamily="34" charset="0"/>
                  </a:rPr>
                  <a:t>електричного</a:t>
                </a:r>
                <a:r>
                  <a:rPr lang="ru-RU" sz="2400" dirty="0">
                    <a:latin typeface="Corbel" panose="020B0503020204020204" pitchFamily="34" charset="0"/>
                  </a:rPr>
                  <a:t>  кола  </a:t>
                </a:r>
                <a:r>
                  <a:rPr lang="ru-RU" sz="2400" dirty="0" err="1">
                    <a:latin typeface="Corbel" panose="020B0503020204020204" pitchFamily="34" charset="0"/>
                  </a:rPr>
                  <a:t>мостовими</a:t>
                </a:r>
                <a:r>
                  <a:rPr lang="ru-RU" sz="2400" dirty="0">
                    <a:latin typeface="Corbel" panose="020B0503020204020204" pitchFamily="34" charset="0"/>
                  </a:rPr>
                  <a:t>  схемами,  </a:t>
                </a:r>
                <a:r>
                  <a:rPr lang="ru-RU" sz="2400" dirty="0" err="1">
                    <a:latin typeface="Corbel" panose="020B0503020204020204" pitchFamily="34" charset="0"/>
                  </a:rPr>
                  <a:t>вимірювання</a:t>
                </a:r>
                <a:r>
                  <a:rPr lang="ru-RU" sz="2400" dirty="0">
                    <a:latin typeface="Corbel" panose="020B0503020204020204" pitchFamily="34" charset="0"/>
                  </a:rPr>
                  <a:t>  </a:t>
                </a:r>
                <a:r>
                  <a:rPr lang="ru-RU" sz="2400" dirty="0" err="1">
                    <a:latin typeface="Corbel" panose="020B0503020204020204" pitchFamily="34" charset="0"/>
                  </a:rPr>
                  <a:t>напруги</a:t>
                </a:r>
                <a:r>
                  <a:rPr lang="ru-RU" sz="2400" dirty="0">
                    <a:latin typeface="Corbel" panose="020B0503020204020204" pitchFamily="34" charset="0"/>
                  </a:rPr>
                  <a:t>, </a:t>
                </a:r>
                <a:r>
                  <a:rPr lang="ru-RU" sz="2400" dirty="0" smtClean="0">
                    <a:latin typeface="Corbel" panose="020B0503020204020204" pitchFamily="34" charset="0"/>
                  </a:rPr>
                  <a:t>Е.Р.С., </a:t>
                </a:r>
                <a:r>
                  <a:rPr lang="ru-RU" sz="2400" dirty="0">
                    <a:latin typeface="Corbel" panose="020B0503020204020204" pitchFamily="34" charset="0"/>
                  </a:rPr>
                  <a:t>струму компенсатором та </a:t>
                </a:r>
                <a:r>
                  <a:rPr lang="ru-RU" sz="2400" dirty="0" err="1">
                    <a:latin typeface="Corbel" panose="020B0503020204020204" pitchFamily="34" charset="0"/>
                  </a:rPr>
                  <a:t>ін</a:t>
                </a:r>
                <a:r>
                  <a:rPr lang="ru-RU" sz="2400" dirty="0">
                    <a:latin typeface="Corbel" panose="020B0503020204020204" pitchFamily="34" charset="0"/>
                  </a:rPr>
                  <a:t>. </a:t>
                </a:r>
              </a:p>
              <a:p>
                <a:pPr marL="82296" indent="0" algn="just">
                  <a:buNone/>
                </a:pPr>
                <a:endParaRPr lang="uk-UA" sz="2400" baseline="-25000" dirty="0">
                  <a:latin typeface="Corbel" panose="020B0503020204020204" pitchFamily="34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908720"/>
                <a:ext cx="7746064" cy="5339680"/>
              </a:xfrm>
              <a:blipFill rotWithShape="0">
                <a:blip r:embed="rId2"/>
                <a:stretch>
                  <a:fillRect l="-157" t="-913" r="-118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1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/>
              <a:t>Нульовий</a:t>
            </a:r>
            <a:r>
              <a:rPr lang="ru-RU" sz="3600" dirty="0"/>
              <a:t> </a:t>
            </a:r>
            <a:r>
              <a:rPr lang="ru-RU" sz="3600" dirty="0" err="1"/>
              <a:t>різницевий</a:t>
            </a:r>
            <a:r>
              <a:rPr lang="ru-RU" sz="3600" dirty="0"/>
              <a:t> метод</a:t>
            </a:r>
            <a:endParaRPr lang="uk-UA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3822" y="2295719"/>
            <a:ext cx="5961905" cy="3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01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57</Words>
  <Application>Microsoft Office PowerPoint</Application>
  <PresentationFormat>Экран (4:3)</PresentationFormat>
  <Paragraphs>41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Cambria Math</vt:lpstr>
      <vt:lpstr>Corbel</vt:lpstr>
      <vt:lpstr>Gill Sans MT</vt:lpstr>
      <vt:lpstr>Verdana</vt:lpstr>
      <vt:lpstr>Wingdings 2</vt:lpstr>
      <vt:lpstr>Солнцестояние</vt:lpstr>
      <vt:lpstr>Основи метрології</vt:lpstr>
      <vt:lpstr>Методи вимірювань</vt:lpstr>
      <vt:lpstr>Метод зіставлення</vt:lpstr>
      <vt:lpstr>Метод одного збігу</vt:lpstr>
      <vt:lpstr>Метод подвійного збігу Метод зрівноваження</vt:lpstr>
      <vt:lpstr>Диференційний метод</vt:lpstr>
      <vt:lpstr>Загальний випадок диференційного методу</vt:lpstr>
      <vt:lpstr>Нульовий різницевий метод</vt:lpstr>
      <vt:lpstr>Нульовий різницевий метод</vt:lpstr>
      <vt:lpstr>Метод  заміщення</vt:lpstr>
      <vt:lpstr>Метод заміщення</vt:lpstr>
      <vt:lpstr>Метод заміщення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2015-01-20T18:13:35Z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