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5" autoAdjust="0"/>
    <p:restoredTop sz="94704" autoAdjust="0"/>
  </p:normalViewPr>
  <p:slideViewPr>
    <p:cSldViewPr>
      <p:cViewPr varScale="1">
        <p:scale>
          <a:sx n="76" d="100"/>
          <a:sy n="76" d="100"/>
        </p:scale>
        <p:origin x="10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1-05T12:13:00.15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2/7/2015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7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2/7/2015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537577"/>
            <a:ext cx="7406640" cy="821736"/>
          </a:xfrm>
        </p:spPr>
        <p:txBody>
          <a:bodyPr/>
          <a:lstStyle/>
          <a:p>
            <a:pPr algn="ctr"/>
            <a:r>
              <a:rPr lang="uk-UA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Основи</a:t>
            </a:r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метрології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382832"/>
            <a:ext cx="7406640" cy="686128"/>
          </a:xfrm>
        </p:spPr>
        <p:txBody>
          <a:bodyPr/>
          <a:lstStyle/>
          <a:p>
            <a:pPr algn="ctr"/>
            <a:r>
              <a:rPr lang="uk-UA" dirty="0" smtClean="0"/>
              <a:t>Лекція </a:t>
            </a:r>
            <a:r>
              <a:rPr lang="en-US" dirty="0" smtClean="0"/>
              <a:t>7</a:t>
            </a:r>
            <a:endParaRPr lang="uk-UA" dirty="0" smtClean="0"/>
          </a:p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75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Національний авіаційний університет</a:t>
            </a:r>
          </a:p>
          <a:p>
            <a:pPr algn="ctr"/>
            <a:r>
              <a:rPr lang="uk-UA" dirty="0" smtClean="0"/>
              <a:t>Інститут інформаційно-діагностичних систем</a:t>
            </a:r>
          </a:p>
          <a:p>
            <a:pPr algn="ctr"/>
            <a:r>
              <a:rPr lang="uk-UA" dirty="0" smtClean="0"/>
              <a:t>Кафедра комп’ютеризованих електротехнічних систем та технологій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005064"/>
            <a:ext cx="3662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Викладач: </a:t>
            </a:r>
          </a:p>
          <a:p>
            <a:r>
              <a:rPr lang="uk-UA" dirty="0" smtClean="0"/>
              <a:t>Заслужений метролог України, </a:t>
            </a:r>
            <a:r>
              <a:rPr lang="uk-UA" dirty="0" err="1" smtClean="0"/>
              <a:t>д.т.н</a:t>
            </a:r>
            <a:r>
              <a:rPr lang="uk-UA" dirty="0" smtClean="0"/>
              <a:t>., професор</a:t>
            </a:r>
          </a:p>
          <a:p>
            <a:r>
              <a:rPr lang="uk-UA" dirty="0" err="1" smtClean="0"/>
              <a:t>Квасніков</a:t>
            </a:r>
            <a:r>
              <a:rPr lang="uk-UA" dirty="0" smtClean="0"/>
              <a:t> Володимир Павлович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Похибки засобів вимірювань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115616" y="1121647"/>
            <a:ext cx="7890080" cy="53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8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16632"/>
                <a:ext cx="7746064" cy="655272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Похибки засобів вимірювальної техніки поділяються </a:t>
                </a:r>
                <a:r>
                  <a:rPr lang="uk-UA" sz="2400" dirty="0"/>
                  <a:t>на: абсолютні, відносні та зведені; систематичні та випадкові; адитивні, мультиплікативні і нелінійні; основні і додаткові; статичні і динамічні.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За способом вираження похибки засобів вимірювальної техніки </a:t>
                </a:r>
                <a:r>
                  <a:rPr lang="uk-UA" sz="2400" dirty="0"/>
                  <a:t>поділяють на абсолютні, відносні та зведені. </a:t>
                </a:r>
              </a:p>
              <a:p>
                <a:pPr marL="82296" indent="0" algn="just">
                  <a:buNone/>
                </a:pPr>
                <a:r>
                  <a:rPr lang="en-US" sz="2400" dirty="0"/>
                  <a:t>	</a:t>
                </a:r>
                <a:r>
                  <a:rPr lang="uk-UA" sz="2400" b="1" dirty="0"/>
                  <a:t>Абсолютною похибкою </a:t>
                </a:r>
                <a:r>
                  <a:rPr lang="uk-UA" sz="2400" dirty="0"/>
                  <a:t>засобу вимірювань називають різницю між показом засобу вимірювань та істинним значенням вимірюваної величини за </a:t>
                </a:r>
                <a:r>
                  <a:rPr lang="uk-UA" sz="2400" dirty="0" smtClean="0"/>
                  <a:t>відсутності методичних похибок і похибок від взаємодії засобу вимірювань </a:t>
                </a:r>
                <a:r>
                  <a:rPr lang="uk-UA" sz="2400" dirty="0"/>
                  <a:t>з об’єктом вимірювання</a:t>
                </a:r>
                <a:endParaRPr lang="en-US" sz="2400" dirty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зв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ru-RU" sz="2400" i="1" baseline="-25000" dirty="0">
                          <a:latin typeface="Cambria Math" panose="02040503050406030204" pitchFamily="18" charset="0"/>
                        </a:rPr>
                        <m:t>з</m:t>
                      </m:r>
                      <m:r>
                        <a:rPr lang="uk-UA" sz="2400" i="1" baseline="-25000" dirty="0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uk-UA" sz="2400" dirty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algn="just"/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16632"/>
                <a:ext cx="7746064" cy="6552728"/>
              </a:xfrm>
              <a:blipFill rotWithShape="0">
                <a:blip r:embed="rId2"/>
                <a:stretch>
                  <a:fillRect l="-157" t="-744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58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188640"/>
                <a:ext cx="7674056" cy="6480720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b="1" dirty="0" smtClean="0"/>
                  <a:t>Відносною </a:t>
                </a:r>
                <a:r>
                  <a:rPr lang="uk-UA" sz="2400" b="1" dirty="0"/>
                  <a:t>похибкою </a:t>
                </a:r>
                <a:r>
                  <a:rPr lang="uk-UA" sz="2400" dirty="0"/>
                  <a:t>засобу вимірювань називають відношення </a:t>
                </a:r>
                <a:r>
                  <a:rPr lang="uk-UA" sz="2400" dirty="0" smtClean="0"/>
                  <a:t>абсолютної </a:t>
                </a:r>
                <a:r>
                  <a:rPr lang="uk-UA" sz="2400" dirty="0"/>
                  <a:t>похибки засобу вимірювань до істинного значення вимірюваної </a:t>
                </a:r>
                <a:r>
                  <a:rPr lang="uk-UA" sz="2400" dirty="0" smtClean="0"/>
                  <a:t>величини </a:t>
                </a:r>
                <a:endParaRPr lang="uk-UA" sz="2400" dirty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b="1" dirty="0" err="1" smtClean="0"/>
                  <a:t>Зведеною</a:t>
                </a:r>
                <a:r>
                  <a:rPr lang="ru-RU" sz="2400" b="1" dirty="0" smtClean="0"/>
                  <a:t> </a:t>
                </a:r>
                <a:r>
                  <a:rPr lang="ru-RU" sz="2400" b="1" dirty="0" err="1"/>
                  <a:t>похибкою</a:t>
                </a:r>
                <a:r>
                  <a:rPr lang="ru-RU" sz="2400" b="1" dirty="0"/>
                  <a:t> </a:t>
                </a:r>
                <a:r>
                  <a:rPr lang="ru-RU" sz="2400" dirty="0" err="1"/>
                  <a:t>засобу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називають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відношення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абсолютної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засобу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до </a:t>
                </a:r>
                <a:r>
                  <a:rPr lang="ru-RU" sz="2400" dirty="0" err="1"/>
                  <a:t>нормованого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ru-RU" sz="2400" dirty="0"/>
                  <a:t>де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400" i="1" baseline="-25000" dirty="0">
                        <a:latin typeface="Cambria Math" panose="02040503050406030204" pitchFamily="18" charset="0"/>
                      </a:rPr>
                      <m:t>н</m:t>
                    </m:r>
                  </m:oMath>
                </a14:m>
                <a:r>
                  <a:rPr lang="ru-RU" sz="2400" dirty="0"/>
                  <a:t> – </a:t>
                </a:r>
                <a:r>
                  <a:rPr lang="ru-RU" sz="2400" dirty="0" err="1"/>
                  <a:t>нормоване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.</a:t>
                </a:r>
              </a:p>
              <a:p>
                <a:pPr algn="just"/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188640"/>
                <a:ext cx="7674056" cy="6480720"/>
              </a:xfrm>
              <a:blipFill rotWithShape="0">
                <a:blip r:embed="rId2"/>
                <a:stretch>
                  <a:fillRect l="-159" t="-753" r="-11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2816"/>
            <a:ext cx="2987840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072" y="3964524"/>
            <a:ext cx="2740128" cy="9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3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746064" cy="662473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типу </a:t>
            </a:r>
            <a:r>
              <a:rPr lang="ru-RU" sz="2400" dirty="0" err="1" smtClean="0"/>
              <a:t>шкали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вимірювань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методів</a:t>
            </a:r>
            <a:r>
              <a:rPr lang="ru-RU" sz="2400" dirty="0" smtClean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нормованого</a:t>
            </a:r>
            <a:r>
              <a:rPr lang="ru-RU" sz="2400" dirty="0"/>
              <a:t> </a:t>
            </a:r>
            <a:r>
              <a:rPr lang="ru-RU" sz="2400" dirty="0" err="1" smtClean="0"/>
              <a:t>значення</a:t>
            </a:r>
            <a:r>
              <a:rPr lang="uk-UA" sz="2400" dirty="0" smtClean="0"/>
              <a:t>:</a:t>
            </a:r>
            <a:endParaRPr lang="en-US" sz="2400" dirty="0" smtClean="0"/>
          </a:p>
          <a:p>
            <a:pPr marL="539496" indent="-457200" algn="just">
              <a:buFont typeface="+mj-lt"/>
              <a:buAutoNum type="arabicPeriod"/>
            </a:pPr>
            <a:r>
              <a:rPr lang="uk-UA" sz="2400" dirty="0" smtClean="0"/>
              <a:t>Якщо </a:t>
            </a:r>
            <a:r>
              <a:rPr lang="uk-UA" sz="2400" dirty="0"/>
              <a:t>засіб вимірювань має рівномірну шкалу, то як нормоване </a:t>
            </a:r>
            <a:r>
              <a:rPr lang="uk-UA" sz="2400" dirty="0" smtClean="0"/>
              <a:t>значення </a:t>
            </a:r>
            <a:r>
              <a:rPr lang="en-US" sz="2400" dirty="0" smtClean="0"/>
              <a:t>X</a:t>
            </a:r>
            <a:r>
              <a:rPr lang="uk-UA" sz="2400" baseline="-25000" dirty="0" smtClean="0"/>
              <a:t>н</a:t>
            </a:r>
            <a:r>
              <a:rPr lang="en-US" sz="2400" dirty="0" smtClean="0"/>
              <a:t> </a:t>
            </a:r>
            <a:r>
              <a:rPr lang="uk-UA" sz="2400" dirty="0" smtClean="0"/>
              <a:t>необхідно вибирати верхню межу вимірювань при знаходженні </a:t>
            </a:r>
            <a:r>
              <a:rPr lang="uk-UA" sz="2400" dirty="0"/>
              <a:t>нульової відмітки на початку шкали. 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400" dirty="0" smtClean="0"/>
              <a:t>Нормоване значення </a:t>
            </a:r>
            <a:r>
              <a:rPr lang="en-US" sz="2400" dirty="0"/>
              <a:t>X</a:t>
            </a:r>
            <a:r>
              <a:rPr lang="uk-UA" sz="2400" baseline="-25000" dirty="0"/>
              <a:t>н</a:t>
            </a:r>
            <a:r>
              <a:rPr lang="uk-UA" sz="2400" dirty="0" smtClean="0"/>
              <a:t> дорівнює сумі модулів меж вимірювань</a:t>
            </a:r>
            <a:r>
              <a:rPr lang="uk-UA" sz="2400" dirty="0"/>
              <a:t>, якщо нульова відмітка шкали знаходиться всередині діапазону </a:t>
            </a:r>
            <a:r>
              <a:rPr lang="uk-UA" sz="2400" dirty="0" smtClean="0"/>
              <a:t>вимірювань</a:t>
            </a:r>
            <a:r>
              <a:rPr lang="uk-UA" sz="2400" dirty="0"/>
              <a:t>. 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400" dirty="0" smtClean="0"/>
              <a:t>Для </a:t>
            </a:r>
            <a:r>
              <a:rPr lang="uk-UA" sz="2400" dirty="0" err="1"/>
              <a:t>багатомежевих</a:t>
            </a:r>
            <a:r>
              <a:rPr lang="uk-UA" sz="2400" dirty="0"/>
              <a:t> засобів вимірювань значення </a:t>
            </a:r>
            <a:r>
              <a:rPr lang="en-US" sz="2400" dirty="0"/>
              <a:t>X</a:t>
            </a:r>
            <a:r>
              <a:rPr lang="uk-UA" sz="2400" baseline="-25000" dirty="0"/>
              <a:t>н</a:t>
            </a:r>
            <a:r>
              <a:rPr lang="uk-UA" sz="2400" dirty="0" smtClean="0"/>
              <a:t> </a:t>
            </a:r>
            <a:r>
              <a:rPr lang="uk-UA" sz="2400" dirty="0"/>
              <a:t>дорівнює </a:t>
            </a:r>
            <a:r>
              <a:rPr lang="uk-UA" sz="2400" dirty="0" smtClean="0"/>
              <a:t>різниці </a:t>
            </a:r>
            <a:r>
              <a:rPr lang="uk-UA" sz="2400" dirty="0"/>
              <a:t>меж вимірювань. 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400" dirty="0" smtClean="0"/>
              <a:t>Якщо </a:t>
            </a:r>
            <a:r>
              <a:rPr lang="uk-UA" sz="2400" dirty="0"/>
              <a:t>засіб вимірювань має істотно нерівномірну шкалу, то за </a:t>
            </a:r>
            <a:r>
              <a:rPr lang="uk-UA" sz="2400" dirty="0" smtClean="0"/>
              <a:t>нормоване </a:t>
            </a:r>
            <a:r>
              <a:rPr lang="uk-UA" sz="2400" dirty="0"/>
              <a:t>значення </a:t>
            </a:r>
            <a:r>
              <a:rPr lang="en-US" sz="2400" dirty="0"/>
              <a:t>X</a:t>
            </a:r>
            <a:r>
              <a:rPr lang="uk-UA" sz="2400" baseline="-25000" dirty="0" smtClean="0"/>
              <a:t>н</a:t>
            </a:r>
            <a:r>
              <a:rPr lang="uk-UA" sz="2400" dirty="0" smtClean="0"/>
              <a:t> беруть </a:t>
            </a:r>
            <a:r>
              <a:rPr lang="uk-UA" sz="2400" dirty="0"/>
              <a:t>довжину шкали або її частини, яка </a:t>
            </a:r>
            <a:r>
              <a:rPr lang="uk-UA" sz="2400" dirty="0" smtClean="0"/>
              <a:t>відповідає </a:t>
            </a:r>
            <a:r>
              <a:rPr lang="uk-UA" sz="2400" dirty="0"/>
              <a:t>діапазону вимірювань. </a:t>
            </a:r>
          </a:p>
        </p:txBody>
      </p:sp>
    </p:spTree>
    <p:extLst>
      <p:ext uri="{BB962C8B-B14F-4D97-AF65-F5344CB8AC3E}">
        <p14:creationId xmlns:p14="http://schemas.microsoft.com/office/powerpoint/2010/main" val="286364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818072" cy="6741368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того, 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експлуатується</a:t>
            </a:r>
            <a:r>
              <a:rPr lang="ru-RU" sz="2400" dirty="0"/>
              <a:t> </a:t>
            </a:r>
            <a:r>
              <a:rPr lang="ru-RU" sz="2400" dirty="0" err="1"/>
              <a:t>засіб</a:t>
            </a:r>
            <a:r>
              <a:rPr lang="ru-RU" sz="2400" dirty="0"/>
              <a:t> </a:t>
            </a:r>
            <a:r>
              <a:rPr lang="ru-RU" sz="2400" dirty="0" err="1"/>
              <a:t>вимірювань</a:t>
            </a:r>
            <a:r>
              <a:rPr lang="ru-RU" sz="2400" dirty="0"/>
              <a:t>, </a:t>
            </a:r>
            <a:r>
              <a:rPr lang="ru-RU" sz="2400" dirty="0" err="1" smtClean="0"/>
              <a:t>розрізняють</a:t>
            </a:r>
            <a:r>
              <a:rPr lang="ru-RU" sz="2400" dirty="0" smtClean="0"/>
              <a:t> </a:t>
            </a:r>
            <a:r>
              <a:rPr lang="ru-RU" sz="2400" dirty="0" err="1"/>
              <a:t>основну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/>
              <a:t>додаткову</a:t>
            </a:r>
            <a:r>
              <a:rPr lang="ru-RU" sz="2400" dirty="0"/>
              <a:t> </a:t>
            </a:r>
            <a:r>
              <a:rPr lang="ru-RU" sz="2400" dirty="0" err="1" smtClean="0"/>
              <a:t>похибки</a:t>
            </a:r>
            <a:r>
              <a:rPr lang="ru-RU" sz="2400" dirty="0"/>
              <a:t>. 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/>
              <a:t>похибка</a:t>
            </a:r>
            <a:r>
              <a:rPr lang="ru-RU" sz="2400" dirty="0"/>
              <a:t> – </a:t>
            </a:r>
            <a:r>
              <a:rPr lang="ru-RU" sz="2400" dirty="0" err="1"/>
              <a:t>похибка</a:t>
            </a:r>
            <a:r>
              <a:rPr lang="ru-RU" sz="2400" dirty="0"/>
              <a:t> </a:t>
            </a:r>
            <a:r>
              <a:rPr lang="ru-RU" sz="2400" dirty="0" err="1"/>
              <a:t>засобу</a:t>
            </a:r>
            <a:r>
              <a:rPr lang="ru-RU" sz="2400" dirty="0"/>
              <a:t> </a:t>
            </a:r>
            <a:r>
              <a:rPr lang="ru-RU" sz="2400" dirty="0" err="1"/>
              <a:t>вимірювальної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 за </a:t>
            </a:r>
            <a:r>
              <a:rPr lang="ru-RU" sz="2400" dirty="0" err="1"/>
              <a:t>нормальних</a:t>
            </a:r>
            <a:r>
              <a:rPr lang="ru-RU" sz="2400" dirty="0"/>
              <a:t> </a:t>
            </a:r>
            <a:r>
              <a:rPr lang="ru-RU" sz="2400" dirty="0" smtClean="0"/>
              <a:t>умов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/>
              <a:t>. </a:t>
            </a:r>
            <a:endParaRPr lang="en-US" sz="2400" dirty="0" smtClean="0"/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Додаткова </a:t>
            </a:r>
            <a:r>
              <a:rPr lang="uk-UA" sz="2400" dirty="0"/>
              <a:t>похибка – похибка засобу вимірювальної техніки, яка </a:t>
            </a:r>
            <a:r>
              <a:rPr lang="uk-UA" sz="2400" dirty="0" smtClean="0"/>
              <a:t>додатково </a:t>
            </a:r>
            <a:r>
              <a:rPr lang="uk-UA" sz="2400" dirty="0"/>
              <a:t>виникає під час використання засобу вимірювань в умовах відхилення </a:t>
            </a:r>
            <a:r>
              <a:rPr lang="uk-UA" sz="2400" dirty="0" smtClean="0"/>
              <a:t>хоча </a:t>
            </a:r>
            <a:r>
              <a:rPr lang="uk-UA" sz="2400" dirty="0"/>
              <a:t>б однієї з </a:t>
            </a:r>
            <a:r>
              <a:rPr lang="uk-UA" sz="2400" dirty="0" err="1"/>
              <a:t>впливних</a:t>
            </a:r>
            <a:r>
              <a:rPr lang="uk-UA" sz="2400" dirty="0"/>
              <a:t> величин від нормального значення або її виходу </a:t>
            </a:r>
            <a:r>
              <a:rPr lang="uk-UA" sz="2400" dirty="0" smtClean="0"/>
              <a:t>за </a:t>
            </a:r>
            <a:r>
              <a:rPr lang="uk-UA" sz="2400" dirty="0"/>
              <a:t>границі нормальної зони значень. 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вимірювальної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, за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 smtClean="0"/>
              <a:t>впливні</a:t>
            </a:r>
            <a:r>
              <a:rPr lang="ru-RU" sz="2400" dirty="0" smtClean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нормальні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у </a:t>
            </a:r>
            <a:r>
              <a:rPr lang="ru-RU" sz="2400" dirty="0" err="1"/>
              <a:t>границях</a:t>
            </a:r>
            <a:r>
              <a:rPr lang="ru-RU" sz="2400" dirty="0"/>
              <a:t> </a:t>
            </a:r>
            <a:r>
              <a:rPr lang="ru-RU" sz="2400" dirty="0" smtClean="0"/>
              <a:t>нормального </a:t>
            </a:r>
            <a:r>
              <a:rPr lang="ru-RU" sz="2400" dirty="0" err="1"/>
              <a:t>інтервалу</a:t>
            </a:r>
            <a:r>
              <a:rPr lang="ru-RU" sz="2400" dirty="0"/>
              <a:t> </a:t>
            </a:r>
            <a:r>
              <a:rPr lang="ru-RU" sz="2400" dirty="0" err="1"/>
              <a:t>значень</a:t>
            </a:r>
            <a:r>
              <a:rPr lang="ru-RU" sz="2400" dirty="0"/>
              <a:t>,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нормальними</a:t>
            </a:r>
            <a:r>
              <a:rPr lang="ru-RU" sz="2400" dirty="0"/>
              <a:t> </a:t>
            </a:r>
            <a:r>
              <a:rPr lang="ru-RU" sz="2400" dirty="0" err="1"/>
              <a:t>умовами</a:t>
            </a:r>
            <a:r>
              <a:rPr lang="ru-RU" sz="2400" dirty="0"/>
              <a:t> </a:t>
            </a:r>
            <a:r>
              <a:rPr lang="ru-RU" sz="2400" dirty="0" err="1" smtClean="0"/>
              <a:t>застосування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081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920880" cy="64807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Нормування похибок засобів вимірювання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980728"/>
                <a:ext cx="7920880" cy="5760640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Під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нормованим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значенням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розуміють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похибки</a:t>
                </a:r>
                <a:r>
                  <a:rPr lang="ru-RU" sz="2400" dirty="0" smtClean="0"/>
                  <a:t>, </a:t>
                </a:r>
                <a:r>
                  <a:rPr lang="ru-RU" sz="2400" dirty="0" err="1" smtClean="0"/>
                  <a:t>які</a:t>
                </a:r>
                <a:r>
                  <a:rPr lang="ru-RU" sz="2400" dirty="0" smtClean="0"/>
                  <a:t> є </a:t>
                </a:r>
                <a:r>
                  <a:rPr lang="ru-RU" sz="2400" dirty="0" err="1" smtClean="0"/>
                  <a:t>граничними</a:t>
                </a:r>
                <a:r>
                  <a:rPr lang="ru-RU" sz="2400" dirty="0" smtClean="0"/>
                  <a:t> для </a:t>
                </a:r>
                <a:r>
                  <a:rPr lang="ru-RU" sz="2400" dirty="0" err="1" smtClean="0"/>
                  <a:t>даного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типу </a:t>
                </a:r>
                <a:r>
                  <a:rPr lang="ru-RU" sz="2400" dirty="0" err="1"/>
                  <a:t>засобів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 smtClean="0"/>
                  <a:t>.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smtClean="0"/>
                  <a:t>Границею </a:t>
                </a:r>
                <a:r>
                  <a:rPr lang="ru-RU" sz="2400" dirty="0" err="1"/>
                  <a:t>допустимої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засобу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називають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найбільше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значення</a:t>
                </a:r>
                <a:r>
                  <a:rPr lang="ru-RU" sz="2400" dirty="0" smtClean="0"/>
                  <a:t> без </a:t>
                </a:r>
                <a:r>
                  <a:rPr lang="ru-RU" sz="2400" dirty="0" err="1" smtClean="0"/>
                  <a:t>урахування</a:t>
                </a:r>
                <a:r>
                  <a:rPr lang="ru-RU" sz="2400" dirty="0" smtClean="0"/>
                  <a:t> знаку </a:t>
                </a:r>
                <a:r>
                  <a:rPr lang="ru-RU" sz="2400" dirty="0" err="1" smtClean="0"/>
                  <a:t>похибки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засобу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вимірювань</a:t>
                </a:r>
                <a:r>
                  <a:rPr lang="ru-RU" sz="2400" dirty="0" smtClean="0"/>
                  <a:t>, за</a:t>
                </a:r>
                <a:r>
                  <a:rPr lang="uk-UA" sz="2400" dirty="0" smtClean="0"/>
                  <a:t>яким </a:t>
                </a:r>
                <a:r>
                  <a:rPr lang="uk-UA" sz="2400" dirty="0"/>
                  <a:t>цей засіб ще може бути визнаний придатним до застосування. </a:t>
                </a:r>
                <a:r>
                  <a:rPr lang="uk-UA" sz="2400" dirty="0" smtClean="0"/>
                  <a:t>Границі </a:t>
                </a:r>
                <a:r>
                  <a:rPr lang="uk-UA" sz="2400" dirty="0"/>
                  <a:t>допустимих абсолютної, відносної і зведеної похибок </a:t>
                </a:r>
                <a:r>
                  <a:rPr lang="uk-UA" sz="2400" dirty="0" smtClean="0"/>
                  <a:t>засобів </a:t>
                </a:r>
                <a:r>
                  <a:rPr lang="uk-UA" sz="2400" dirty="0"/>
                  <a:t>вимірювань можуть виражатись одним числом </a:t>
                </a:r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а</m:t>
                      </m:r>
                      <m:r>
                        <a:rPr lang="uk-UA" sz="24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uk-UA" sz="2400" i="1" dirty="0"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Н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  <a:p>
                <a:pPr marL="82296" indent="0" algn="just">
                  <a:buNone/>
                </a:pPr>
                <a:r>
                  <a:rPr lang="uk-UA" sz="2400" dirty="0"/>
                  <a:t>де а – додатне число, незалежне від </a:t>
                </a:r>
                <a:r>
                  <a:rPr lang="en-US" sz="2400" dirty="0"/>
                  <a:t>x; q, p – </a:t>
                </a:r>
                <a:r>
                  <a:rPr lang="uk-UA" sz="2400" dirty="0"/>
                  <a:t>абстрактні додатні числа, </a:t>
                </a:r>
                <a:r>
                  <a:rPr lang="uk-UA" sz="2400" dirty="0" smtClean="0"/>
                  <a:t>вибрані </a:t>
                </a:r>
                <a:r>
                  <a:rPr lang="uk-UA" sz="2400" dirty="0"/>
                  <a:t>з метрологічного ряду </a:t>
                </a:r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 dirty="0" smtClean="0">
                          <a:latin typeface="Cambria Math" panose="02040503050406030204" pitchFamily="18" charset="0"/>
                        </a:rPr>
                        <m:t>[1,0; 1,5; 2,0; 2,5; 3,0; 4,0; 5,0;6.0] • 10</m:t>
                      </m:r>
                      <m:r>
                        <a:rPr lang="en-US" sz="2400" i="1" baseline="30000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/>
              </a:p>
              <a:p>
                <a:pPr marL="82296" indent="0" algn="just">
                  <a:buNone/>
                </a:pPr>
                <a:r>
                  <a:rPr lang="uk-UA" sz="2400" dirty="0"/>
                  <a:t>де </a:t>
                </a:r>
                <a:r>
                  <a:rPr lang="en-US" sz="2400" dirty="0"/>
                  <a:t>n </a:t>
                </a:r>
                <a:r>
                  <a:rPr lang="uk-UA" sz="2400" dirty="0"/>
                  <a:t>може набувати значень 1; 0; -1; -2</a:t>
                </a:r>
                <a:r>
                  <a:rPr lang="uk-UA" sz="2400" dirty="0" smtClean="0"/>
                  <a:t>;.... </a:t>
                </a:r>
                <a:endParaRPr lang="uk-UA" sz="2400" dirty="0"/>
              </a:p>
              <a:p>
                <a:pPr algn="just"/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980728"/>
                <a:ext cx="7920880" cy="5760640"/>
              </a:xfrm>
              <a:blipFill rotWithShape="0">
                <a:blip r:embed="rId2"/>
                <a:stretch>
                  <a:fillRect l="-77" t="-847" r="-12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81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908720"/>
                <a:ext cx="7818072" cy="5832648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Для нормування </a:t>
                </a:r>
                <a:r>
                  <a:rPr lang="uk-UA" sz="2400" i="1" dirty="0" smtClean="0"/>
                  <a:t>абсолютної похибки </a:t>
                </a:r>
                <a:r>
                  <a:rPr lang="uk-UA" sz="2400" dirty="0" smtClean="0"/>
                  <a:t>проводять вимірювальний експеримент </a:t>
                </a:r>
                <a:r>
                  <a:rPr lang="uk-UA" sz="2400" dirty="0"/>
                  <a:t>в декількох </a:t>
                </a:r>
                <a:r>
                  <a:rPr lang="uk-UA" sz="2400" dirty="0" err="1"/>
                  <a:t>оцифрованих</a:t>
                </a:r>
                <a:r>
                  <a:rPr lang="uk-UA" sz="2400" dirty="0"/>
                  <a:t> відмітках діапазону вимірювання. </a:t>
                </a:r>
                <a:r>
                  <a:rPr lang="uk-UA" sz="2400" dirty="0" smtClean="0"/>
                  <a:t>При </a:t>
                </a:r>
                <a:r>
                  <a:rPr lang="uk-UA" sz="2400" dirty="0"/>
                  <a:t>цьому для кожної </a:t>
                </a:r>
                <a:r>
                  <a:rPr lang="uk-UA" sz="2400" dirty="0" err="1"/>
                  <a:t>оцифрованої</a:t>
                </a:r>
                <a:r>
                  <a:rPr lang="uk-UA" sz="2400" dirty="0"/>
                  <a:t> відмітки необхідно мати виміряне і </a:t>
                </a:r>
                <a:r>
                  <a:rPr lang="uk-UA" sz="2400" dirty="0" smtClean="0"/>
                  <a:t>дійсне </a:t>
                </a:r>
                <a:r>
                  <a:rPr lang="uk-UA" sz="2400" dirty="0"/>
                  <a:t>значення. Далі визначається абсолютна похибка для кожної </a:t>
                </a:r>
                <a:r>
                  <a:rPr lang="uk-UA" sz="2400" dirty="0" err="1" smtClean="0"/>
                  <a:t>оцифрованої</a:t>
                </a:r>
                <a:r>
                  <a:rPr lang="uk-UA" sz="2400" dirty="0" smtClean="0"/>
                  <a:t> </a:t>
                </a:r>
                <a:r>
                  <a:rPr lang="uk-UA" sz="2400" dirty="0"/>
                  <a:t>відмітки шкали. За нормувальне значення абсолютної похибки </a:t>
                </a:r>
                <a:r>
                  <a:rPr lang="uk-UA" sz="2400" dirty="0" smtClean="0"/>
                  <a:t>беруть </a:t>
                </a:r>
                <a:r>
                  <a:rPr lang="uk-UA" sz="2400" dirty="0"/>
                  <a:t>її максимальне </a:t>
                </a:r>
                <a:r>
                  <a:rPr lang="uk-UA" sz="2400" dirty="0" smtClean="0"/>
                  <a:t>значення</a:t>
                </a:r>
                <a:endParaRPr lang="en-US" sz="2400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908720"/>
                <a:ext cx="7818072" cy="5832648"/>
              </a:xfrm>
              <a:blipFill rotWithShape="0">
                <a:blip r:embed="rId2"/>
                <a:stretch>
                  <a:fillRect l="-156" t="-836" r="-11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682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447800"/>
                <a:ext cx="7818072" cy="4800600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Для </a:t>
                </a:r>
                <a:r>
                  <a:rPr lang="uk-UA" sz="2400" dirty="0"/>
                  <a:t>нормування</a:t>
                </a:r>
                <a:r>
                  <a:rPr lang="uk-UA" sz="2400" i="1" dirty="0"/>
                  <a:t> відносної похибки </a:t>
                </a:r>
                <a:r>
                  <a:rPr lang="uk-UA" sz="2400" dirty="0"/>
                  <a:t>суть вимірювального </a:t>
                </a:r>
                <a:r>
                  <a:rPr lang="uk-UA" sz="2400" dirty="0" smtClean="0"/>
                  <a:t>експерименту не змінюється. Маючи значення абсолютних похибок оцінюють </a:t>
                </a:r>
                <a:r>
                  <a:rPr lang="uk-UA" sz="2400" dirty="0"/>
                  <a:t>значення відносних похибок в тих самих </a:t>
                </a:r>
                <a:r>
                  <a:rPr lang="uk-UA" sz="2400" dirty="0" err="1"/>
                  <a:t>оцифрованих</a:t>
                </a:r>
                <a:r>
                  <a:rPr lang="uk-UA" sz="2400" dirty="0"/>
                  <a:t> відмітках діапазону вимірювання. Тоді знаходять максимальне значення відносної похибки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400" i="1" baseline="-25000" dirty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uk-UA" sz="2400" dirty="0" smtClean="0"/>
                  <a:t>За нормоване значення відносної похибки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 smtClean="0"/>
                  <a:t>беруть число </a:t>
                </a:r>
                <a:r>
                  <a:rPr lang="uk-UA" sz="2400" dirty="0"/>
                  <a:t>більше за значення максимальної відносної похибки, із значень метрологічного ряду. Таким </a:t>
                </a:r>
                <a:r>
                  <a:rPr lang="uk-UA" sz="2400" dirty="0" smtClean="0"/>
                  <a:t>чином забезпечується </a:t>
                </a:r>
                <a:r>
                  <a:rPr lang="uk-UA" sz="2400" dirty="0"/>
                  <a:t>граничне (гарантоване) значення похибки. </a:t>
                </a:r>
              </a:p>
              <a:p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447800"/>
                <a:ext cx="7818072" cy="4800600"/>
              </a:xfrm>
              <a:blipFill rotWithShape="0">
                <a:blip r:embed="rId2"/>
                <a:stretch>
                  <a:fillRect l="-78" t="-1017" r="-11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7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447800"/>
                <a:ext cx="7818072" cy="4800600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smtClean="0"/>
                  <a:t>Процедура </a:t>
                </a:r>
                <a:r>
                  <a:rPr lang="ru-RU" sz="2400" dirty="0" err="1" smtClean="0"/>
                  <a:t>виконання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вимірювального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експерименту</a:t>
                </a:r>
                <a:r>
                  <a:rPr lang="ru-RU" sz="2400" dirty="0" smtClean="0"/>
                  <a:t> для </a:t>
                </a:r>
                <a:r>
                  <a:rPr lang="ru-RU" sz="2400" dirty="0" err="1" smtClean="0"/>
                  <a:t>нормування</a:t>
                </a:r>
                <a:r>
                  <a:rPr lang="ru-RU" sz="2400" dirty="0" smtClean="0"/>
                  <a:t> </a:t>
                </a:r>
                <a:r>
                  <a:rPr lang="ru-RU" sz="2400" i="1" dirty="0" err="1"/>
                  <a:t>зведеної</a:t>
                </a:r>
                <a:r>
                  <a:rPr lang="ru-RU" sz="2400" i="1" dirty="0"/>
                  <a:t> </a:t>
                </a:r>
                <a:r>
                  <a:rPr lang="ru-RU" sz="2400" i="1" dirty="0" err="1"/>
                  <a:t>похибки</a:t>
                </a:r>
                <a:r>
                  <a:rPr lang="ru-RU" sz="2400" i="1" dirty="0"/>
                  <a:t> </a:t>
                </a:r>
                <a:r>
                  <a:rPr lang="ru-RU" sz="2400" dirty="0" err="1"/>
                  <a:t>аналогічна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попереднім</a:t>
                </a:r>
                <a:r>
                  <a:rPr lang="ru-RU" sz="2400" dirty="0"/>
                  <a:t>. </a:t>
                </a:r>
                <a:r>
                  <a:rPr lang="ru-RU" sz="2400" dirty="0" err="1"/>
                  <a:t>Після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знаходження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модуля </a:t>
                </a:r>
                <a:r>
                  <a:rPr lang="ru-RU" sz="2400" dirty="0"/>
                  <a:t>максимального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абсолютної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ru-RU" sz="2400" i="0" dirty="0" err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ru-RU" sz="2400" i="1" baseline="-25000" dirty="0" err="1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 err="1"/>
                  <a:t>максимальну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зведену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похибку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знаходять</a:t>
                </a:r>
                <a:r>
                  <a:rPr lang="ru-RU" sz="2400" dirty="0"/>
                  <a:t> так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 smtClean="0"/>
              </a:p>
              <a:p>
                <a:pPr marL="82296" indent="0" algn="just">
                  <a:buNone/>
                </a:pPr>
                <a:endParaRPr lang="en-US" sz="2400" dirty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smtClean="0"/>
                  <a:t>За </a:t>
                </a:r>
                <a:r>
                  <a:rPr lang="ru-RU" sz="2400" dirty="0" err="1"/>
                  <a:t>нормоване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зведеної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похибки</a:t>
                </a:r>
                <a:r>
                  <a:rPr lang="ru-RU" sz="2400" dirty="0" smtClean="0"/>
                  <a:t> p </a:t>
                </a:r>
                <a:r>
                  <a:rPr lang="ru-RU" sz="2400" dirty="0" err="1" smtClean="0"/>
                  <a:t>беруть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число, </a:t>
                </a:r>
                <a:r>
                  <a:rPr lang="ru-RU" sz="2400" dirty="0" err="1"/>
                  <a:t>більше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за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максимальної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зведеної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із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значень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метрологічного</a:t>
                </a:r>
                <a:r>
                  <a:rPr lang="ru-RU" sz="2400" dirty="0" smtClean="0"/>
                  <a:t> ряду</a:t>
                </a:r>
                <a:r>
                  <a:rPr lang="ru-RU" sz="2400" dirty="0"/>
                  <a:t>. </a:t>
                </a:r>
              </a:p>
              <a:p>
                <a:pPr algn="just"/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447800"/>
                <a:ext cx="7818072" cy="4800600"/>
              </a:xfrm>
              <a:blipFill rotWithShape="0">
                <a:blip r:embed="rId2"/>
                <a:stretch>
                  <a:fillRect l="-78" t="-1017" r="-11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360" y="3573016"/>
            <a:ext cx="260257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6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16632"/>
                <a:ext cx="7746064" cy="6552728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Границі допустимих абсолютної і відносної похибок можуть також </a:t>
                </a:r>
                <a:r>
                  <a:rPr lang="uk-UA" sz="2400" dirty="0"/>
                  <a:t>виражатися у вигляді лінійної функції </a:t>
                </a:r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ЗВ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d>
                        <m:dPr>
                          <m:ctrlPr>
                            <a:rPr lang="uk-U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ru-RU" sz="2400" dirty="0"/>
                  <a:t>де a, b – </a:t>
                </a:r>
                <a:r>
                  <a:rPr lang="ru-RU" sz="2400" dirty="0" err="1"/>
                  <a:t>додатні</a:t>
                </a:r>
                <a:r>
                  <a:rPr lang="ru-RU" sz="2400" dirty="0"/>
                  <a:t> числа, </a:t>
                </a:r>
                <a:r>
                  <a:rPr lang="ru-RU" sz="2400" dirty="0" err="1"/>
                  <a:t>незалежні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від</a:t>
                </a:r>
                <a:r>
                  <a:rPr lang="ru-RU" sz="2400" dirty="0" smtClean="0"/>
                  <a:t> </a:t>
                </a:r>
                <a:r>
                  <a:rPr lang="ru-RU" sz="2400" dirty="0" smtClean="0"/>
                  <a:t>x.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Перший </a:t>
                </a:r>
                <a:r>
                  <a:rPr lang="uk-UA" sz="2400" dirty="0"/>
                  <a:t>доданок поданої функції </a:t>
                </a:r>
                <a:r>
                  <a:rPr lang="uk-UA" sz="2400" dirty="0" smtClean="0"/>
                  <a:t>позначається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uk-UA" sz="2400" dirty="0" smtClean="0"/>
                  <a:t> </a:t>
                </a:r>
                <a:r>
                  <a:rPr lang="uk-UA" sz="2400" dirty="0"/>
                  <a:t>і </a:t>
                </a:r>
                <a:r>
                  <a:rPr lang="uk-UA" sz="2400" dirty="0" smtClean="0"/>
                  <a:t>характеризує </a:t>
                </a:r>
                <a:r>
                  <a:rPr lang="uk-UA" sz="2400" dirty="0"/>
                  <a:t>адитивну похибку (похибку нуля, незалежну від </a:t>
                </a:r>
                <a:r>
                  <a:rPr lang="en-US" sz="2400" dirty="0" smtClean="0"/>
                  <a:t>x</a:t>
                </a:r>
                <a:r>
                  <a:rPr lang="uk-UA" sz="2400" dirty="0" smtClean="0"/>
                  <a:t>), </a:t>
                </a:r>
                <a:r>
                  <a:rPr lang="uk-UA" sz="2400" dirty="0"/>
                  <a:t>а </a:t>
                </a:r>
                <a:r>
                  <a:rPr lang="uk-UA" sz="2400" dirty="0" smtClean="0"/>
                  <a:t>другий </a:t>
                </a:r>
                <a:r>
                  <a:rPr lang="uk-UA" sz="2400" dirty="0"/>
                  <a:t>доданок </a:t>
                </a:r>
                <a:r>
                  <a:rPr lang="uk-UA" sz="2400" dirty="0" smtClean="0"/>
                  <a:t>позначається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uk-UA" sz="2400" dirty="0" smtClean="0"/>
                  <a:t> </a:t>
                </a:r>
                <a:r>
                  <a:rPr lang="uk-UA" sz="2400" dirty="0"/>
                  <a:t>і характеризує </a:t>
                </a:r>
                <a:r>
                  <a:rPr lang="uk-UA" sz="2400" dirty="0" smtClean="0"/>
                  <a:t>мультиплікативну </a:t>
                </a:r>
                <a:r>
                  <a:rPr lang="uk-UA" sz="2400" dirty="0"/>
                  <a:t>похибку, залежну </a:t>
                </a:r>
                <a:r>
                  <a:rPr lang="uk-UA" sz="2400" dirty="0" smtClean="0"/>
                  <a:t>від </a:t>
                </a:r>
                <a:r>
                  <a:rPr lang="en-US" sz="2400" dirty="0" smtClean="0"/>
                  <a:t>x</a:t>
                </a:r>
                <a:r>
                  <a:rPr lang="uk-UA" sz="2400" dirty="0" smtClean="0"/>
                  <a:t>.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16632"/>
                <a:ext cx="7746064" cy="6552728"/>
              </a:xfrm>
              <a:blipFill rotWithShape="0">
                <a:blip r:embed="rId2"/>
                <a:stretch>
                  <a:fillRect l="-157" t="-744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99" y="4077072"/>
            <a:ext cx="794389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7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46064" cy="504056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 Властивості засобів вимірювань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920880" cy="6120680"/>
          </a:xfrm>
        </p:spPr>
        <p:txBody>
          <a:bodyPr>
            <a:noAutofit/>
          </a:bodyPr>
          <a:lstStyle/>
          <a:p>
            <a:pPr marL="82296" indent="0" algn="just">
              <a:lnSpc>
                <a:spcPct val="100000"/>
              </a:lnSpc>
              <a:buNone/>
            </a:pPr>
            <a:r>
              <a:rPr lang="ru-RU" sz="2400" dirty="0" smtClean="0"/>
              <a:t>	В</a:t>
            </a:r>
            <a:r>
              <a:rPr lang="uk-UA" sz="2400" dirty="0" err="1" smtClean="0"/>
              <a:t>ажливою</a:t>
            </a:r>
            <a:r>
              <a:rPr lang="uk-UA" sz="2400" dirty="0" smtClean="0"/>
              <a:t> </a:t>
            </a:r>
            <a:r>
              <a:rPr lang="uk-UA" sz="2400" dirty="0"/>
              <a:t>і актуальною є проблема правильного вибору </a:t>
            </a:r>
            <a:r>
              <a:rPr lang="uk-UA" sz="2400" dirty="0" smtClean="0"/>
              <a:t>необхідного </a:t>
            </a:r>
            <a:r>
              <a:rPr lang="uk-UA" sz="2400" dirty="0"/>
              <a:t>засобу вимірювань. Для вирішення цієї проблеми є критерії оцінки </a:t>
            </a:r>
            <a:r>
              <a:rPr lang="uk-UA" sz="2400" dirty="0" smtClean="0"/>
              <a:t>ефективності </a:t>
            </a:r>
            <a:r>
              <a:rPr lang="uk-UA" sz="2400" dirty="0"/>
              <a:t>застосування засобів вимірювань. Такими критеріями є </a:t>
            </a:r>
            <a:r>
              <a:rPr lang="uk-UA" sz="2400" dirty="0" smtClean="0"/>
              <a:t>метрологічні характеристики </a:t>
            </a:r>
            <a:r>
              <a:rPr lang="uk-UA" sz="2400" dirty="0"/>
              <a:t>(МХ</a:t>
            </a:r>
            <a:r>
              <a:rPr lang="uk-UA" sz="2400" dirty="0" smtClean="0"/>
              <a:t>) засобів вимірювань, які визначаються режимом </a:t>
            </a:r>
            <a:r>
              <a:rPr lang="uk-UA" sz="2400" dirty="0"/>
              <a:t>їхньої роботи – статичним або динамічним. </a:t>
            </a:r>
          </a:p>
          <a:p>
            <a:pPr marL="82296" indent="0" algn="just">
              <a:lnSpc>
                <a:spcPct val="100000"/>
              </a:lnSpc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Метрологічними</a:t>
            </a:r>
            <a:r>
              <a:rPr lang="uk-UA" sz="2400" dirty="0" smtClean="0"/>
              <a:t> </a:t>
            </a:r>
            <a:r>
              <a:rPr lang="uk-UA" sz="2400" dirty="0"/>
              <a:t>називають характеристики засобів вимірювальної </a:t>
            </a:r>
            <a:r>
              <a:rPr lang="uk-UA" sz="2400" dirty="0" smtClean="0"/>
              <a:t>техніки, які нормуються для визначення результату вимірювання та його похибок.</a:t>
            </a:r>
          </a:p>
          <a:p>
            <a:pPr marL="82296" indent="0" algn="just">
              <a:lnSpc>
                <a:spcPct val="100000"/>
              </a:lnSpc>
              <a:buNone/>
            </a:pPr>
            <a:r>
              <a:rPr lang="uk-UA" sz="2400" dirty="0" smtClean="0"/>
              <a:t>	Під </a:t>
            </a:r>
            <a:r>
              <a:rPr lang="uk-UA" sz="2400" b="1" dirty="0" smtClean="0"/>
              <a:t>статичним </a:t>
            </a:r>
            <a:r>
              <a:rPr lang="uk-UA" sz="2400" dirty="0" smtClean="0"/>
              <a:t>слід розуміти режим роботи засобу вимірювань</a:t>
            </a:r>
            <a:r>
              <a:rPr lang="uk-UA" sz="2400" dirty="0"/>
              <a:t>, </a:t>
            </a:r>
            <a:r>
              <a:rPr lang="uk-UA" sz="2400" dirty="0" smtClean="0"/>
              <a:t>при якому його вихідний сигнал може вважатись незмінним протягом часу, достатнього для зчитування показів, а під </a:t>
            </a:r>
            <a:r>
              <a:rPr lang="uk-UA" sz="2400" b="1" dirty="0" smtClean="0"/>
              <a:t>динамічним</a:t>
            </a:r>
            <a:r>
              <a:rPr lang="uk-UA" sz="2400" dirty="0" smtClean="0"/>
              <a:t> </a:t>
            </a:r>
            <a:r>
              <a:rPr lang="uk-UA" sz="2400" dirty="0"/>
              <a:t>– режим, </a:t>
            </a:r>
            <a:r>
              <a:rPr lang="uk-UA" sz="2400" dirty="0" smtClean="0"/>
              <a:t>при </a:t>
            </a:r>
            <a:r>
              <a:rPr lang="uk-UA" sz="2400" dirty="0"/>
              <a:t>якому вихідний сигнал змінюється з часом істотним чином. </a:t>
            </a:r>
          </a:p>
        </p:txBody>
      </p:sp>
    </p:spTree>
    <p:extLst>
      <p:ext uri="{BB962C8B-B14F-4D97-AF65-F5344CB8AC3E}">
        <p14:creationId xmlns:p14="http://schemas.microsoft.com/office/powerpoint/2010/main" val="45656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920880" cy="5976664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b="1" dirty="0" smtClean="0"/>
              <a:t>Адитивна </a:t>
            </a:r>
            <a:r>
              <a:rPr lang="uk-UA" sz="2400" b="1" dirty="0"/>
              <a:t>похибка </a:t>
            </a:r>
            <a:r>
              <a:rPr lang="uk-UA" sz="2400" dirty="0"/>
              <a:t>– складова абсолютної похибки засобу вимірювальної </a:t>
            </a:r>
            <a:r>
              <a:rPr lang="uk-UA" sz="2400" dirty="0" smtClean="0"/>
              <a:t>техніки</a:t>
            </a:r>
            <a:r>
              <a:rPr lang="uk-UA" sz="2400" dirty="0"/>
              <a:t>, яка не залежить від вимірюваної величини. 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Адитивну </a:t>
            </a:r>
            <a:r>
              <a:rPr lang="uk-UA" sz="2400" dirty="0"/>
              <a:t>похибку називають ще похибкою нуля. </a:t>
            </a:r>
          </a:p>
          <a:p>
            <a:pPr marL="82296" indent="0" algn="just">
              <a:buNone/>
            </a:pPr>
            <a:endParaRPr lang="uk-UA" sz="2400" dirty="0"/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b="1" dirty="0" smtClean="0"/>
              <a:t>Мультиплікативна похибка </a:t>
            </a:r>
            <a:r>
              <a:rPr lang="uk-UA" sz="2400" dirty="0"/>
              <a:t>– </a:t>
            </a:r>
            <a:r>
              <a:rPr lang="uk-UA" sz="2400" dirty="0" smtClean="0"/>
              <a:t>складова похибки засобу вимірювальної техніки</a:t>
            </a:r>
            <a:r>
              <a:rPr lang="uk-UA" sz="2400" dirty="0"/>
              <a:t>, яка пропорційна вимірюваній величині. 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Дану </a:t>
            </a:r>
            <a:r>
              <a:rPr lang="uk-UA" sz="2400" dirty="0"/>
              <a:t>складову похибки називають ще похибкою чутливості. </a:t>
            </a:r>
          </a:p>
          <a:p>
            <a:pPr marL="82296" indent="0" algn="just">
              <a:buNone/>
            </a:pPr>
            <a:endParaRPr lang="uk-UA" sz="2400" dirty="0"/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b="1" dirty="0" smtClean="0"/>
              <a:t>Похибка </a:t>
            </a:r>
            <a:r>
              <a:rPr lang="uk-UA" sz="2400" b="1" dirty="0" err="1"/>
              <a:t>нелінійності</a:t>
            </a:r>
            <a:r>
              <a:rPr lang="uk-UA" sz="2400" b="1" dirty="0"/>
              <a:t> </a:t>
            </a:r>
            <a:r>
              <a:rPr lang="uk-UA" sz="2400" dirty="0"/>
              <a:t>– складова похибки засобу вимірювальної техніки, </a:t>
            </a:r>
            <a:r>
              <a:rPr lang="uk-UA" sz="2400" dirty="0" smtClean="0"/>
              <a:t>яка </a:t>
            </a:r>
            <a:r>
              <a:rPr lang="uk-UA" sz="2400" dirty="0"/>
              <a:t>змінюється </a:t>
            </a:r>
            <a:r>
              <a:rPr lang="uk-UA" sz="2400" dirty="0" err="1"/>
              <a:t>нелінійно</a:t>
            </a:r>
            <a:r>
              <a:rPr lang="uk-UA" sz="2400" dirty="0"/>
              <a:t> в діапазоні зміни вимірюваної величини. 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6717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16632"/>
                <a:ext cx="7746064" cy="662473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Для </a:t>
                </a:r>
                <a:r>
                  <a:rPr lang="uk-UA" sz="2400" dirty="0"/>
                  <a:t>нормування похибок засобів вимірювальної техніки з </a:t>
                </a:r>
                <a:r>
                  <a:rPr lang="uk-UA" sz="2400" dirty="0" smtClean="0"/>
                  <a:t>адитивною і мультиплікативною </a:t>
                </a:r>
                <a:r>
                  <a:rPr lang="uk-UA" sz="2400" dirty="0"/>
                  <a:t>похибками найбільш поширеною є формула </a:t>
                </a:r>
                <a:r>
                  <a:rPr lang="uk-UA" sz="2400" dirty="0" smtClean="0"/>
                  <a:t>типу </a:t>
                </a:r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marL="82296" indent="0" algn="just">
                  <a:buNone/>
                </a:pPr>
                <a:r>
                  <a:rPr lang="ru-RU" sz="2400" dirty="0"/>
                  <a:t>де </a:t>
                </a:r>
                <a:r>
                  <a:rPr lang="ru-RU" sz="2400" dirty="0" err="1" smtClean="0"/>
                  <a:t>Xн</a:t>
                </a:r>
                <a:r>
                  <a:rPr lang="ru-RU" sz="2400" dirty="0" smtClean="0"/>
                  <a:t> – </a:t>
                </a:r>
                <a:r>
                  <a:rPr lang="ru-RU" sz="2400" dirty="0" err="1"/>
                  <a:t>нормоване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 smtClean="0"/>
                  <a:t>; </a:t>
                </a:r>
                <a:r>
                  <a:rPr lang="ru-RU" sz="2400" dirty="0" err="1" smtClean="0"/>
                  <a:t>c,d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– </a:t>
                </a:r>
                <a:r>
                  <a:rPr lang="ru-RU" sz="2400" dirty="0" err="1"/>
                  <a:t>постійні</a:t>
                </a:r>
                <a:r>
                  <a:rPr lang="ru-RU" sz="2400" dirty="0"/>
                  <a:t> числа. </a:t>
                </a:r>
              </a:p>
              <a:p>
                <a:pPr marL="82296" indent="0" algn="just">
                  <a:buNone/>
                </a:pPr>
                <a:r>
                  <a:rPr lang="ru-RU" sz="2400" dirty="0"/>
                  <a:t>	</a:t>
                </a:r>
                <a:r>
                  <a:rPr lang="ru-RU" sz="2400" dirty="0" smtClean="0"/>
                  <a:t>Для </a:t>
                </a:r>
                <a:r>
                  <a:rPr lang="ru-RU" sz="2400" dirty="0" err="1" smtClean="0"/>
                  <a:t>з’ясування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фізичної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суті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коефіцієнта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 err="1" smtClean="0"/>
                  <a:t>уявимо</a:t>
                </a:r>
                <a:r>
                  <a:rPr lang="ru-RU" sz="2400" dirty="0" smtClean="0"/>
                  <a:t>, </a:t>
                </a:r>
                <a:r>
                  <a:rPr lang="ru-RU" sz="2400" dirty="0" err="1" smtClean="0"/>
                  <a:t>що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прилад</a:t>
                </a:r>
                <a:r>
                  <a:rPr lang="ru-RU" sz="2400" dirty="0"/>
                  <a:t>, </a:t>
                </a:r>
                <a:r>
                  <a:rPr lang="ru-RU" sz="2400" dirty="0" err="1" smtClean="0"/>
                  <a:t>границя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допустимої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якого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нормована</a:t>
                </a:r>
                <a:r>
                  <a:rPr lang="ru-RU" sz="2400" dirty="0"/>
                  <a:t>, показав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рівне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верхній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межі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400" i="1" baseline="-25000" dirty="0" smtClean="0">
                        <a:latin typeface="Cambria Math" panose="02040503050406030204" pitchFamily="18" charset="0"/>
                      </a:rPr>
                      <m:t>н</m:t>
                    </m:r>
                  </m:oMath>
                </a14:m>
                <a:r>
                  <a:rPr lang="uk-UA" sz="2400" dirty="0" smtClean="0"/>
                  <a:t>. Тоді</a:t>
                </a:r>
                <a:endParaRPr lang="ru-RU" sz="2400" dirty="0"/>
              </a:p>
              <a:p>
                <a:pPr marL="82296" indent="0" algn="just">
                  <a:buNone/>
                </a:pPr>
                <a:r>
                  <a:rPr lang="uk-UA" sz="2400" dirty="0"/>
                  <a:t>	</a:t>
                </a:r>
                <a:endParaRPr lang="uk-UA" sz="2400" dirty="0" smtClean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Для </a:t>
                </a:r>
                <a:r>
                  <a:rPr lang="ru-RU" sz="2400" dirty="0" err="1"/>
                  <a:t>розуміння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суті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коефіцієнта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 err="1"/>
                  <a:t>перетворимо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наведену</a:t>
                </a:r>
                <a:r>
                  <a:rPr lang="ru-RU" sz="2400" dirty="0"/>
                  <a:t> формулу </a:t>
                </a:r>
                <a:r>
                  <a:rPr lang="ru-RU" sz="2400" dirty="0" smtClean="0"/>
                  <a:t>так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щоб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отримати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залежність</a:t>
                </a:r>
                <a:r>
                  <a:rPr lang="ru-RU" sz="2400" dirty="0"/>
                  <a:t> для </a:t>
                </a:r>
                <a:r>
                  <a:rPr lang="ru-RU" sz="2400" dirty="0" err="1"/>
                  <a:t>границі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допустимої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абсолютної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похибки</a:t>
                </a:r>
                <a:r>
                  <a:rPr lang="ru-RU" sz="2400" dirty="0" smtClean="0"/>
                  <a:t> </a:t>
                </a:r>
                <a:endParaRPr lang="ru-RU" sz="2400" dirty="0"/>
              </a:p>
              <a:p>
                <a:pPr algn="just"/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16632"/>
                <a:ext cx="7746064" cy="6624736"/>
              </a:xfrm>
              <a:blipFill rotWithShape="0">
                <a:blip r:embed="rId2"/>
                <a:stretch>
                  <a:fillRect l="-157" t="-736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340768"/>
            <a:ext cx="3807644" cy="57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5661248"/>
            <a:ext cx="5075608" cy="876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933056"/>
            <a:ext cx="1609276" cy="5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7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Отже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коефіцієнт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/>
                  <a:t>є границею </a:t>
                </a:r>
                <a:r>
                  <a:rPr lang="ru-RU" sz="2400" dirty="0" err="1"/>
                  <a:t>допустимої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відносної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при </a:t>
                </a:r>
                <a:r>
                  <a:rPr lang="ru-RU" sz="2400" dirty="0" smtClean="0"/>
                  <a:t>максимальному </a:t>
                </a:r>
                <a:r>
                  <a:rPr lang="ru-RU" sz="2400" dirty="0" err="1"/>
                  <a:t>показі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приладу</a:t>
                </a:r>
                <a:r>
                  <a:rPr lang="ru-RU" sz="2400" dirty="0"/>
                  <a:t>. </a:t>
                </a:r>
                <a:endParaRPr lang="ru-RU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err="1" smtClean="0"/>
                  <a:t>Припустимо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що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покази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приладу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рівні</a:t>
                </a:r>
                <a:r>
                  <a:rPr lang="ru-RU" sz="2400" dirty="0"/>
                  <a:t> нулю. </a:t>
                </a:r>
                <a:r>
                  <a:rPr lang="ru-RU" sz="2400" dirty="0" err="1"/>
                  <a:t>Тоді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другий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доданок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у </a:t>
                </a:r>
                <a:r>
                  <a:rPr lang="ru-RU" sz="2400" dirty="0" err="1"/>
                  <a:t>квадратних</a:t>
                </a:r>
                <a:r>
                  <a:rPr lang="ru-RU" sz="2400" dirty="0"/>
                  <a:t> дужках </a:t>
                </a:r>
                <a:r>
                  <a:rPr lang="ru-RU" sz="2400" dirty="0" err="1"/>
                  <a:t>дорівнює</a:t>
                </a:r>
                <a:r>
                  <a:rPr lang="ru-RU" sz="2400" dirty="0"/>
                  <a:t> нулю і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є границею </a:t>
                </a:r>
                <a:r>
                  <a:rPr lang="ru-RU" sz="2400" dirty="0" err="1"/>
                  <a:t>допустимої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при </a:t>
                </a:r>
                <a:r>
                  <a:rPr lang="ru-RU" sz="2400" dirty="0" err="1"/>
                  <a:t>нульовому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показі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приладу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вираженою</a:t>
                </a:r>
                <a:r>
                  <a:rPr lang="ru-RU" sz="2400" dirty="0"/>
                  <a:t> у </a:t>
                </a:r>
                <a:r>
                  <a:rPr lang="ru-RU" sz="2400" dirty="0" err="1"/>
                  <a:t>відсотках</a:t>
                </a:r>
                <a:r>
                  <a:rPr lang="ru-RU" sz="2400" dirty="0"/>
                  <a:t> до </a:t>
                </a:r>
                <a:r>
                  <a:rPr lang="ru-RU" sz="2400" dirty="0" err="1"/>
                  <a:t>верхньої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границі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. </a:t>
                </a:r>
              </a:p>
              <a:p>
                <a:pPr marL="82296" indent="0" algn="just">
                  <a:buNone/>
                </a:pPr>
                <a:r>
                  <a:rPr lang="en-US" sz="2400" dirty="0"/>
                  <a:t>	</a:t>
                </a:r>
                <a:r>
                  <a:rPr lang="ru-RU" sz="2400" dirty="0" err="1" smtClean="0"/>
                  <a:t>Різниця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коефіцієнтів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err="1" smtClean="0"/>
                  <a:t>характеризує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зростання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абсолютної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похибки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при </a:t>
                </a:r>
                <a:r>
                  <a:rPr lang="ru-RU" sz="2400" dirty="0" err="1"/>
                  <a:t>зростанні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показів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приладу</a:t>
                </a:r>
                <a:r>
                  <a:rPr lang="ru-RU" sz="2400" dirty="0"/>
                  <a:t>, а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400" i="1" baseline="-25000" dirty="0" smtClean="0">
                        <a:latin typeface="Cambria Math" panose="02040503050406030204" pitchFamily="18" charset="0"/>
                      </a:rPr>
                      <m:t>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ru-RU" sz="2400" dirty="0" err="1"/>
                  <a:t>зростання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відносної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при </a:t>
                </a:r>
                <a:r>
                  <a:rPr lang="ru-RU" sz="2400" dirty="0" err="1"/>
                  <a:t>зменшенні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показів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приладу</a:t>
                </a:r>
                <a:r>
                  <a:rPr lang="ru-RU" sz="2400" dirty="0"/>
                  <a:t>. </a:t>
                </a: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3" t="-1017" r="-122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376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28803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Клас точності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818072" cy="597666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Узагальненою характеристикою засобу вимірювальної техніки є </a:t>
            </a:r>
            <a:r>
              <a:rPr lang="uk-UA" sz="2400" b="1" dirty="0" smtClean="0"/>
              <a:t>клас </a:t>
            </a:r>
            <a:r>
              <a:rPr lang="uk-UA" sz="2400" b="1" dirty="0"/>
              <a:t>точності</a:t>
            </a:r>
            <a:r>
              <a:rPr lang="uk-UA" sz="2400" dirty="0"/>
              <a:t>, що визначається границями його допустимих основної і </a:t>
            </a:r>
            <a:r>
              <a:rPr lang="uk-UA" sz="2400" dirty="0" smtClean="0"/>
              <a:t>додаткових </a:t>
            </a:r>
            <a:r>
              <a:rPr lang="uk-UA" sz="2400" dirty="0"/>
              <a:t>похибок, а також іншими характеристиками, що впливають </a:t>
            </a:r>
            <a:r>
              <a:rPr lang="uk-UA" sz="2400" dirty="0" smtClean="0"/>
              <a:t>на </a:t>
            </a:r>
            <a:r>
              <a:rPr lang="uk-UA" sz="2400" dirty="0"/>
              <a:t>його точність, значення яких регламентується. </a:t>
            </a:r>
            <a:endParaRPr lang="en-US" sz="2400" dirty="0" smtClean="0"/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В </a:t>
            </a:r>
            <a:r>
              <a:rPr lang="ru-RU" sz="2400" dirty="0"/>
              <a:t>основу </a:t>
            </a:r>
            <a:r>
              <a:rPr lang="ru-RU" sz="2400" dirty="0" err="1"/>
              <a:t>присвоєння</a:t>
            </a:r>
            <a:r>
              <a:rPr lang="ru-RU" sz="2400" dirty="0"/>
              <a:t>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точності</a:t>
            </a:r>
            <a:r>
              <a:rPr lang="ru-RU" sz="2400" dirty="0"/>
              <a:t> </a:t>
            </a:r>
            <a:r>
              <a:rPr lang="ru-RU" sz="2400" dirty="0" err="1"/>
              <a:t>береться</a:t>
            </a:r>
            <a:r>
              <a:rPr lang="ru-RU" sz="2400" dirty="0"/>
              <a:t> 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dirty="0" err="1"/>
              <a:t>похибка</a:t>
            </a:r>
            <a:r>
              <a:rPr lang="ru-RU" sz="2400" dirty="0"/>
              <a:t> </a:t>
            </a:r>
            <a:r>
              <a:rPr lang="ru-RU" sz="2400" dirty="0" err="1" smtClean="0"/>
              <a:t>засобу</a:t>
            </a:r>
            <a:r>
              <a:rPr lang="ru-RU" sz="2400" dirty="0" smtClean="0"/>
              <a:t> </a:t>
            </a:r>
            <a:r>
              <a:rPr lang="ru-RU" sz="2400" dirty="0" err="1"/>
              <a:t>вимірювань</a:t>
            </a:r>
            <a:r>
              <a:rPr lang="ru-RU" sz="2400" dirty="0"/>
              <a:t> і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вираження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dirty="0" err="1"/>
              <a:t>похибка</a:t>
            </a:r>
            <a:r>
              <a:rPr lang="ru-RU" sz="2400" dirty="0"/>
              <a:t> </a:t>
            </a:r>
            <a:r>
              <a:rPr lang="ru-RU" sz="2400" dirty="0" err="1" smtClean="0"/>
              <a:t>виражається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одиницях</a:t>
            </a:r>
            <a:r>
              <a:rPr lang="ru-RU" sz="2400" dirty="0"/>
              <a:t> </a:t>
            </a:r>
            <a:r>
              <a:rPr lang="ru-RU" sz="2400" dirty="0" err="1"/>
              <a:t>вимірюваної</a:t>
            </a:r>
            <a:r>
              <a:rPr lang="ru-RU" sz="2400" dirty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 </a:t>
            </a:r>
            <a:r>
              <a:rPr lang="ru-RU" sz="2400" dirty="0" err="1"/>
              <a:t>поділках</a:t>
            </a:r>
            <a:r>
              <a:rPr lang="ru-RU" sz="2400" dirty="0"/>
              <a:t> </a:t>
            </a:r>
            <a:r>
              <a:rPr lang="ru-RU" sz="2400" dirty="0" err="1"/>
              <a:t>шкали</a:t>
            </a:r>
            <a:r>
              <a:rPr lang="ru-RU" sz="2400" dirty="0"/>
              <a:t>, то </a:t>
            </a:r>
            <a:r>
              <a:rPr lang="ru-RU" sz="2400" dirty="0" err="1"/>
              <a:t>класи</a:t>
            </a:r>
            <a:r>
              <a:rPr lang="ru-RU" sz="2400" dirty="0"/>
              <a:t> </a:t>
            </a:r>
            <a:r>
              <a:rPr lang="ru-RU" sz="2400" dirty="0" err="1" smtClean="0"/>
              <a:t>точності</a:t>
            </a:r>
            <a:r>
              <a:rPr lang="ru-RU" sz="2400" dirty="0" smtClean="0"/>
              <a:t> </a:t>
            </a:r>
            <a:r>
              <a:rPr lang="ru-RU" sz="2400" dirty="0" err="1"/>
              <a:t>позначають</a:t>
            </a:r>
            <a:r>
              <a:rPr lang="ru-RU" sz="2400" dirty="0"/>
              <a:t> </a:t>
            </a:r>
            <a:r>
              <a:rPr lang="ru-RU" sz="2400" dirty="0" err="1"/>
              <a:t>порядковими</a:t>
            </a:r>
            <a:r>
              <a:rPr lang="ru-RU" sz="2400" dirty="0"/>
              <a:t> номерами. </a:t>
            </a:r>
            <a:r>
              <a:rPr lang="ru-RU" sz="2400" dirty="0" err="1"/>
              <a:t>Номери</a:t>
            </a:r>
            <a:r>
              <a:rPr lang="ru-RU" sz="2400" dirty="0"/>
              <a:t> </a:t>
            </a:r>
            <a:r>
              <a:rPr lang="ru-RU" sz="2400" dirty="0" err="1"/>
              <a:t>визначаються</a:t>
            </a:r>
            <a:r>
              <a:rPr lang="ru-RU" sz="2400" dirty="0"/>
              <a:t> </a:t>
            </a:r>
            <a:r>
              <a:rPr lang="ru-RU" sz="2400" dirty="0" err="1" smtClean="0"/>
              <a:t>відповідними</a:t>
            </a:r>
            <a:r>
              <a:rPr lang="ru-RU" sz="2400" dirty="0" smtClean="0"/>
              <a:t> </a:t>
            </a:r>
            <a:r>
              <a:rPr lang="ru-RU" sz="2400" dirty="0"/>
              <a:t>стандартами. </a:t>
            </a:r>
            <a:endParaRPr lang="en-US" sz="2400" dirty="0" smtClean="0"/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82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55272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Для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вимірювання</a:t>
            </a:r>
            <a:r>
              <a:rPr lang="ru-RU" sz="2400" dirty="0"/>
              <a:t>, </a:t>
            </a:r>
            <a:r>
              <a:rPr lang="ru-RU" sz="2400" dirty="0" err="1"/>
              <a:t>відлікові</a:t>
            </a:r>
            <a:r>
              <a:rPr lang="ru-RU" sz="2400" dirty="0"/>
              <a:t> </a:t>
            </a:r>
            <a:r>
              <a:rPr lang="ru-RU" sz="2400" dirty="0" err="1"/>
              <a:t>пристрої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градуюються</a:t>
            </a:r>
            <a:r>
              <a:rPr lang="ru-RU" sz="2400" dirty="0"/>
              <a:t> у </a:t>
            </a:r>
            <a:r>
              <a:rPr lang="ru-RU" sz="2400" dirty="0" err="1" smtClean="0"/>
              <a:t>логарифмічних</a:t>
            </a:r>
            <a:r>
              <a:rPr lang="ru-RU" sz="2400" dirty="0" smtClean="0"/>
              <a:t> </a:t>
            </a:r>
            <a:r>
              <a:rPr lang="ru-RU" sz="2400" dirty="0" err="1"/>
              <a:t>одиницях</a:t>
            </a:r>
            <a:r>
              <a:rPr lang="ru-RU" sz="2400" dirty="0"/>
              <a:t>, </a:t>
            </a:r>
            <a:r>
              <a:rPr lang="ru-RU" sz="2400" dirty="0" err="1"/>
              <a:t>позначення</a:t>
            </a:r>
            <a:r>
              <a:rPr lang="ru-RU" sz="2400" dirty="0"/>
              <a:t> </a:t>
            </a:r>
            <a:r>
              <a:rPr lang="ru-RU" sz="2400" dirty="0" err="1"/>
              <a:t>класів</a:t>
            </a:r>
            <a:r>
              <a:rPr lang="ru-RU" sz="2400" dirty="0"/>
              <a:t> </a:t>
            </a:r>
            <a:r>
              <a:rPr lang="ru-RU" sz="2400" dirty="0" err="1"/>
              <a:t>точності</a:t>
            </a:r>
            <a:r>
              <a:rPr lang="ru-RU" sz="2400" dirty="0"/>
              <a:t> </a:t>
            </a:r>
            <a:r>
              <a:rPr lang="ru-RU" sz="2400" dirty="0" err="1"/>
              <a:t>збігається</a:t>
            </a:r>
            <a:r>
              <a:rPr lang="ru-RU" sz="2400" dirty="0"/>
              <a:t> з </a:t>
            </a:r>
            <a:r>
              <a:rPr lang="ru-RU" sz="2400" dirty="0" err="1" smtClean="0"/>
              <a:t>граничними</a:t>
            </a:r>
            <a:r>
              <a:rPr lang="ru-RU" sz="2400" dirty="0" smtClean="0"/>
              <a:t> </a:t>
            </a:r>
            <a:r>
              <a:rPr lang="ru-RU" sz="2400" dirty="0" err="1"/>
              <a:t>значеннями</a:t>
            </a:r>
            <a:r>
              <a:rPr lang="ru-RU" sz="2400" dirty="0"/>
              <a:t> </a:t>
            </a:r>
            <a:r>
              <a:rPr lang="ru-RU" sz="2400" dirty="0" err="1"/>
              <a:t>допустимих</a:t>
            </a:r>
            <a:r>
              <a:rPr lang="ru-RU" sz="2400" dirty="0"/>
              <a:t> </a:t>
            </a:r>
            <a:r>
              <a:rPr lang="ru-RU" sz="2400" dirty="0" err="1"/>
              <a:t>похибок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границя</a:t>
            </a:r>
            <a:r>
              <a:rPr lang="ru-RU" sz="2400" dirty="0"/>
              <a:t> </a:t>
            </a:r>
            <a:r>
              <a:rPr lang="ru-RU" sz="2400" dirty="0" err="1" smtClean="0"/>
              <a:t>допустимої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похибки</a:t>
            </a:r>
            <a:r>
              <a:rPr lang="ru-RU" sz="2400" dirty="0" smtClean="0"/>
              <a:t> становить ±1</a:t>
            </a:r>
            <a:r>
              <a:rPr lang="en-US" sz="2400" dirty="0" smtClean="0"/>
              <a:t> </a:t>
            </a:r>
            <a:r>
              <a:rPr lang="ru-RU" sz="2400" dirty="0" smtClean="0"/>
              <a:t>дБ, то </a:t>
            </a:r>
            <a:r>
              <a:rPr lang="ru-RU" sz="2400" dirty="0" err="1" smtClean="0"/>
              <a:t>клас</a:t>
            </a:r>
            <a:r>
              <a:rPr lang="ru-RU" sz="2400" dirty="0" smtClean="0"/>
              <a:t> </a:t>
            </a:r>
            <a:r>
              <a:rPr lang="ru-RU" sz="2400" dirty="0" err="1" smtClean="0"/>
              <a:t>точності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позначають</a:t>
            </a:r>
            <a:r>
              <a:rPr lang="ru-RU" sz="2400" dirty="0"/>
              <a:t>: </a:t>
            </a:r>
            <a:r>
              <a:rPr lang="ru-RU" sz="2400" dirty="0" smtClean="0"/>
              <a:t>Кл</a:t>
            </a:r>
            <a:r>
              <a:rPr lang="ru-RU" sz="2400" dirty="0"/>
              <a:t>. 1,0 дБ. 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/>
              <a:t>границі</a:t>
            </a:r>
            <a:r>
              <a:rPr lang="ru-RU" sz="2400" dirty="0"/>
              <a:t> </a:t>
            </a:r>
            <a:r>
              <a:rPr lang="ru-RU" sz="2400" dirty="0" err="1"/>
              <a:t>допустимої</a:t>
            </a:r>
            <a:r>
              <a:rPr lang="ru-RU" sz="2400" dirty="0"/>
              <a:t> </a:t>
            </a:r>
            <a:r>
              <a:rPr lang="ru-RU" sz="2400" dirty="0" err="1"/>
              <a:t>основної</a:t>
            </a:r>
            <a:r>
              <a:rPr lang="ru-RU" sz="2400" dirty="0"/>
              <a:t> </a:t>
            </a:r>
            <a:r>
              <a:rPr lang="ru-RU" sz="2400" dirty="0" err="1"/>
              <a:t>похибки</a:t>
            </a:r>
            <a:r>
              <a:rPr lang="ru-RU" sz="2400" dirty="0"/>
              <a:t> </a:t>
            </a:r>
            <a:r>
              <a:rPr lang="ru-RU" sz="2400" dirty="0" err="1"/>
              <a:t>задаються</a:t>
            </a:r>
            <a:r>
              <a:rPr lang="ru-RU" sz="2400" dirty="0"/>
              <a:t> </a:t>
            </a:r>
            <a:r>
              <a:rPr lang="ru-RU" sz="2400" dirty="0" err="1"/>
              <a:t>відносною</a:t>
            </a:r>
            <a:r>
              <a:rPr lang="ru-RU" sz="2400" dirty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/>
              <a:t>зведеною</a:t>
            </a:r>
            <a:r>
              <a:rPr lang="ru-RU" sz="2400" dirty="0"/>
              <a:t> </a:t>
            </a:r>
            <a:r>
              <a:rPr lang="ru-RU" sz="2400" dirty="0" err="1"/>
              <a:t>похибкою</a:t>
            </a:r>
            <a:r>
              <a:rPr lang="ru-RU" sz="2400" dirty="0"/>
              <a:t>, то </a:t>
            </a:r>
            <a:r>
              <a:rPr lang="ru-RU" sz="2400" dirty="0" err="1"/>
              <a:t>позначення</a:t>
            </a:r>
            <a:r>
              <a:rPr lang="ru-RU" sz="2400" dirty="0"/>
              <a:t> </a:t>
            </a:r>
            <a:r>
              <a:rPr lang="ru-RU" sz="2400" dirty="0" err="1"/>
              <a:t>класів</a:t>
            </a:r>
            <a:r>
              <a:rPr lang="ru-RU" sz="2400" dirty="0"/>
              <a:t> </a:t>
            </a:r>
            <a:r>
              <a:rPr lang="ru-RU" sz="2400" dirty="0" err="1"/>
              <a:t>точності</a:t>
            </a:r>
            <a:r>
              <a:rPr lang="ru-RU" sz="2400" dirty="0"/>
              <a:t> </a:t>
            </a:r>
            <a:r>
              <a:rPr lang="ru-RU" sz="2400" dirty="0" err="1"/>
              <a:t>вибирають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 smtClean="0"/>
              <a:t>наведеного</a:t>
            </a:r>
            <a:r>
              <a:rPr lang="ru-RU" sz="2400" dirty="0" smtClean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ряду. </a:t>
            </a:r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/>
              <a:t>границі</a:t>
            </a:r>
            <a:r>
              <a:rPr lang="ru-RU" sz="2400" dirty="0"/>
              <a:t> </a:t>
            </a:r>
            <a:r>
              <a:rPr lang="ru-RU" sz="2400" dirty="0" err="1"/>
              <a:t>допустимої</a:t>
            </a:r>
            <a:r>
              <a:rPr lang="ru-RU" sz="2400" dirty="0"/>
              <a:t> </a:t>
            </a:r>
            <a:r>
              <a:rPr lang="ru-RU" sz="2400" dirty="0" err="1"/>
              <a:t>основної</a:t>
            </a:r>
            <a:r>
              <a:rPr lang="ru-RU" sz="2400" dirty="0"/>
              <a:t> </a:t>
            </a:r>
            <a:r>
              <a:rPr lang="ru-RU" sz="2400" dirty="0" err="1"/>
              <a:t>похибки</a:t>
            </a:r>
            <a:r>
              <a:rPr lang="ru-RU" sz="2400" dirty="0"/>
              <a:t> </a:t>
            </a:r>
            <a:r>
              <a:rPr lang="ru-RU" sz="2400" dirty="0" err="1"/>
              <a:t>залежать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 smtClean="0"/>
              <a:t>вимірюваної</a:t>
            </a:r>
            <a:r>
              <a:rPr lang="ru-RU" sz="2400" dirty="0" smtClean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</a:p>
          <a:p>
            <a:pPr algn="just"/>
            <a:endParaRPr lang="en-US" sz="2400" dirty="0" smtClean="0"/>
          </a:p>
          <a:p>
            <a:pPr marL="82296" indent="0" algn="just">
              <a:buNone/>
            </a:pPr>
            <a:r>
              <a:rPr lang="ru-RU" sz="2400" dirty="0" smtClean="0"/>
              <a:t>то </a:t>
            </a:r>
            <a:r>
              <a:rPr lang="ru-RU" sz="2400" dirty="0"/>
              <a:t>при </a:t>
            </a:r>
            <a:r>
              <a:rPr lang="ru-RU" sz="2400" dirty="0" err="1"/>
              <a:t>значеннях</a:t>
            </a:r>
            <a:r>
              <a:rPr lang="ru-RU" sz="2400" dirty="0"/>
              <a:t> с = 0,02 і d = 0,01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точності</a:t>
            </a:r>
            <a:r>
              <a:rPr lang="ru-RU" sz="2400" dirty="0"/>
              <a:t> </a:t>
            </a:r>
            <a:r>
              <a:rPr lang="ru-RU" sz="2400" dirty="0" err="1"/>
              <a:t>позначають</a:t>
            </a:r>
            <a:r>
              <a:rPr lang="ru-RU" sz="2400" dirty="0"/>
              <a:t> </a:t>
            </a:r>
            <a:r>
              <a:rPr lang="ru-RU" sz="2400" dirty="0" err="1"/>
              <a:t>дробом</a:t>
            </a:r>
            <a:r>
              <a:rPr lang="ru-RU" sz="2400" dirty="0"/>
              <a:t>: </a:t>
            </a:r>
            <a:r>
              <a:rPr lang="ru-RU" sz="2400" dirty="0" smtClean="0"/>
              <a:t>0,02/0,01</a:t>
            </a:r>
            <a:r>
              <a:rPr lang="ru-RU" sz="2400" dirty="0"/>
              <a:t>.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565" y="5445224"/>
            <a:ext cx="3944181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674056" cy="5555704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Для </a:t>
            </a:r>
            <a:r>
              <a:rPr lang="uk-UA" sz="2400" dirty="0"/>
              <a:t>характеристик точності засобу вимірювань можна застосувати </a:t>
            </a:r>
            <a:r>
              <a:rPr lang="uk-UA" sz="2400" dirty="0" smtClean="0"/>
              <a:t>коефіцієнт </a:t>
            </a:r>
            <a:r>
              <a:rPr lang="uk-UA" sz="2400" dirty="0"/>
              <a:t>точності, який визначається відношенням абсолютної </a:t>
            </a:r>
            <a:r>
              <a:rPr lang="uk-UA" sz="2400" dirty="0" smtClean="0"/>
              <a:t>похибки </a:t>
            </a:r>
            <a:r>
              <a:rPr lang="uk-UA" sz="2400" dirty="0"/>
              <a:t>до його поля допуску 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Щоб </a:t>
            </a:r>
            <a:r>
              <a:rPr lang="uk-UA" sz="2400" dirty="0"/>
              <a:t>оцінити </a:t>
            </a:r>
            <a:r>
              <a:rPr lang="uk-UA" sz="2400" dirty="0" err="1"/>
              <a:t>точнісні</a:t>
            </a:r>
            <a:r>
              <a:rPr lang="uk-UA" sz="2400" dirty="0"/>
              <a:t> характеристики сукупності засобів </a:t>
            </a:r>
            <a:r>
              <a:rPr lang="uk-UA" sz="2400" dirty="0" smtClean="0"/>
              <a:t>вимірювань</a:t>
            </a:r>
            <a:r>
              <a:rPr lang="uk-UA" sz="2400" dirty="0"/>
              <a:t>, можна застосувати коефіцієнт відносної точності, що являє собою </a:t>
            </a:r>
            <a:r>
              <a:rPr lang="uk-UA" sz="2400" dirty="0" smtClean="0"/>
              <a:t>відношення </a:t>
            </a:r>
            <a:r>
              <a:rPr lang="uk-UA" sz="2400" dirty="0"/>
              <a:t>середнього квадратичного відхилення вимірюваної </a:t>
            </a:r>
            <a:r>
              <a:rPr lang="uk-UA" sz="2400" dirty="0" smtClean="0"/>
              <a:t>величини </a:t>
            </a:r>
            <a:r>
              <a:rPr lang="uk-UA" sz="2400" dirty="0"/>
              <a:t>до його поля допуску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232411"/>
            <a:ext cx="1944216" cy="404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5301208"/>
            <a:ext cx="1872208" cy="4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Показники</a:t>
            </a:r>
            <a:r>
              <a:rPr lang="ru-RU" sz="3600" dirty="0" smtClean="0"/>
              <a:t> </a:t>
            </a:r>
            <a:r>
              <a:rPr lang="ru-RU" sz="3600" dirty="0" err="1" smtClean="0"/>
              <a:t>точності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засобів</a:t>
            </a:r>
            <a:r>
              <a:rPr lang="ru-RU" sz="3600" dirty="0" smtClean="0"/>
              <a:t> </a:t>
            </a:r>
            <a:r>
              <a:rPr lang="ru-RU" sz="3600" dirty="0" err="1" smtClean="0"/>
              <a:t>вимірюваннь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2296" indent="0">
              <a:buNone/>
            </a:pPr>
            <a:r>
              <a:rPr lang="uk-UA" sz="2400" dirty="0" smtClean="0"/>
              <a:t>	Як показники точності засобів вимірювань можна також застосовувати</a:t>
            </a:r>
            <a:r>
              <a:rPr lang="uk-UA" sz="2400" dirty="0"/>
              <a:t>: </a:t>
            </a:r>
          </a:p>
          <a:p>
            <a:pPr marL="539496" indent="-457200">
              <a:buFont typeface="+mj-lt"/>
              <a:buAutoNum type="arabicParenR"/>
            </a:pPr>
            <a:r>
              <a:rPr lang="uk-UA" sz="2400" dirty="0" smtClean="0"/>
              <a:t>інтервал</a:t>
            </a:r>
            <a:r>
              <a:rPr lang="uk-UA" sz="2400" dirty="0"/>
              <a:t>, у якому похибку вимірювання </a:t>
            </a:r>
            <a:r>
              <a:rPr lang="uk-UA" sz="2400" dirty="0" smtClean="0"/>
              <a:t>знаходять </a:t>
            </a:r>
            <a:r>
              <a:rPr lang="uk-UA" sz="2400" dirty="0"/>
              <a:t>із заданою </a:t>
            </a:r>
            <a:r>
              <a:rPr lang="uk-UA" sz="2400" dirty="0" smtClean="0"/>
              <a:t>ймовірністю</a:t>
            </a:r>
            <a:r>
              <a:rPr lang="uk-UA" sz="2400" dirty="0"/>
              <a:t>; </a:t>
            </a:r>
          </a:p>
          <a:p>
            <a:pPr marL="539496" indent="-457200">
              <a:buFont typeface="+mj-lt"/>
              <a:buAutoNum type="arabicParenR"/>
            </a:pPr>
            <a:r>
              <a:rPr lang="uk-UA" sz="2400" dirty="0" smtClean="0"/>
              <a:t>інтервал</a:t>
            </a:r>
            <a:r>
              <a:rPr lang="uk-UA" sz="2400" dirty="0"/>
              <a:t>, у якому систематичну складову </a:t>
            </a:r>
            <a:r>
              <a:rPr lang="uk-UA" sz="2400" dirty="0" smtClean="0"/>
              <a:t>похибки вимірювання </a:t>
            </a:r>
            <a:r>
              <a:rPr lang="uk-UA" sz="2400" dirty="0"/>
              <a:t>знаходять із заданою </a:t>
            </a:r>
            <a:r>
              <a:rPr lang="uk-UA" sz="2400" dirty="0" smtClean="0"/>
              <a:t>ймовірністю</a:t>
            </a:r>
            <a:r>
              <a:rPr lang="uk-UA" sz="2400" dirty="0"/>
              <a:t>; </a:t>
            </a:r>
          </a:p>
          <a:p>
            <a:pPr marL="539496" indent="-457200">
              <a:buFont typeface="+mj-lt"/>
              <a:buAutoNum type="arabicParenR"/>
            </a:pPr>
            <a:r>
              <a:rPr lang="uk-UA" sz="2400" dirty="0" smtClean="0"/>
              <a:t>числові </a:t>
            </a:r>
            <a:r>
              <a:rPr lang="uk-UA" sz="2400" dirty="0"/>
              <a:t>характеристики систематичної </a:t>
            </a:r>
            <a:r>
              <a:rPr lang="uk-UA" sz="2400" dirty="0" smtClean="0"/>
              <a:t>складової </a:t>
            </a:r>
            <a:r>
              <a:rPr lang="uk-UA" sz="2400" dirty="0"/>
              <a:t>похибки; </a:t>
            </a:r>
          </a:p>
          <a:p>
            <a:pPr marL="539496" indent="-457200">
              <a:buFont typeface="+mj-lt"/>
              <a:buAutoNum type="arabicParenR"/>
            </a:pPr>
            <a:r>
              <a:rPr lang="uk-UA" sz="2400" dirty="0" smtClean="0"/>
              <a:t>числові </a:t>
            </a:r>
            <a:r>
              <a:rPr lang="uk-UA" sz="2400" dirty="0"/>
              <a:t>характеристики випадкової складової </a:t>
            </a:r>
            <a:r>
              <a:rPr lang="uk-UA" sz="2400" dirty="0" smtClean="0"/>
              <a:t>похибки</a:t>
            </a:r>
            <a:r>
              <a:rPr lang="uk-UA" sz="2400" dirty="0"/>
              <a:t>; </a:t>
            </a:r>
          </a:p>
          <a:p>
            <a:pPr marL="539496" indent="-457200">
              <a:buFont typeface="+mj-lt"/>
              <a:buAutoNum type="arabicParenR"/>
            </a:pPr>
            <a:r>
              <a:rPr lang="uk-UA" sz="2400" dirty="0" smtClean="0"/>
              <a:t>функцію </a:t>
            </a:r>
            <a:r>
              <a:rPr lang="uk-UA" sz="2400" dirty="0"/>
              <a:t>розподілу складової похибки.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52937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704856" cy="6552728"/>
          </a:xfrm>
        </p:spPr>
        <p:txBody>
          <a:bodyPr>
            <a:noAutofit/>
          </a:bodyPr>
          <a:lstStyle/>
          <a:p>
            <a:pPr marL="82296" indent="0" algn="just">
              <a:lnSpc>
                <a:spcPct val="100000"/>
              </a:lnSpc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/>
              <a:t>широко </a:t>
            </a:r>
            <a:r>
              <a:rPr lang="ru-RU" sz="2400" dirty="0" err="1"/>
              <a:t>використовувані</a:t>
            </a:r>
            <a:r>
              <a:rPr lang="ru-RU" sz="2400" dirty="0"/>
              <a:t> в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вимірювань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 smtClean="0"/>
              <a:t>точності</a:t>
            </a:r>
            <a:r>
              <a:rPr lang="ru-RU" sz="2400" dirty="0" smtClean="0"/>
              <a:t>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Заміна</a:t>
            </a:r>
            <a:r>
              <a:rPr lang="ru-RU" sz="2200" dirty="0"/>
              <a:t> </a:t>
            </a:r>
            <a:r>
              <a:rPr lang="ru-RU" sz="2200" dirty="0" err="1"/>
              <a:t>менш</a:t>
            </a:r>
            <a:r>
              <a:rPr lang="ru-RU" sz="2200" dirty="0"/>
              <a:t> точного </a:t>
            </a:r>
            <a:r>
              <a:rPr lang="ru-RU" sz="2200" dirty="0" err="1"/>
              <a:t>засобу</a:t>
            </a:r>
            <a:r>
              <a:rPr lang="ru-RU" sz="2200" dirty="0"/>
              <a:t> </a:t>
            </a:r>
            <a:r>
              <a:rPr lang="ru-RU" sz="2200" dirty="0" err="1"/>
              <a:t>вимірювань</a:t>
            </a:r>
            <a:r>
              <a:rPr lang="ru-RU" sz="2200" dirty="0"/>
              <a:t> на </a:t>
            </a:r>
            <a:r>
              <a:rPr lang="ru-RU" sz="2200" dirty="0" err="1"/>
              <a:t>більш</a:t>
            </a:r>
            <a:r>
              <a:rPr lang="ru-RU" sz="2200" dirty="0"/>
              <a:t> </a:t>
            </a:r>
            <a:r>
              <a:rPr lang="ru-RU" sz="2200" dirty="0" err="1"/>
              <a:t>точний</a:t>
            </a:r>
            <a:r>
              <a:rPr lang="ru-RU" sz="2200" dirty="0"/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Вибір</a:t>
            </a:r>
            <a:r>
              <a:rPr lang="ru-RU" sz="2200" dirty="0"/>
              <a:t> </a:t>
            </a:r>
            <a:r>
              <a:rPr lang="ru-RU" sz="2200" dirty="0" err="1"/>
              <a:t>верхньої</a:t>
            </a:r>
            <a:r>
              <a:rPr lang="ru-RU" sz="2200" dirty="0"/>
              <a:t> </a:t>
            </a:r>
            <a:r>
              <a:rPr lang="ru-RU" sz="2200" dirty="0" err="1"/>
              <a:t>межі</a:t>
            </a:r>
            <a:r>
              <a:rPr lang="ru-RU" sz="2200" dirty="0"/>
              <a:t> </a:t>
            </a:r>
            <a:r>
              <a:rPr lang="ru-RU" sz="2200" dirty="0" err="1"/>
              <a:t>вимірювань</a:t>
            </a:r>
            <a:r>
              <a:rPr lang="ru-RU" sz="2200" dirty="0"/>
              <a:t> </a:t>
            </a:r>
            <a:r>
              <a:rPr lang="ru-RU" sz="2200" dirty="0" err="1"/>
              <a:t>засобів</a:t>
            </a:r>
            <a:r>
              <a:rPr lang="ru-RU" sz="2200" dirty="0"/>
              <a:t> </a:t>
            </a:r>
            <a:r>
              <a:rPr lang="ru-RU" sz="2200" dirty="0" err="1" smtClean="0"/>
              <a:t>вимірювань</a:t>
            </a:r>
            <a:endParaRPr lang="ru-RU" sz="2200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Обмеження</a:t>
            </a:r>
            <a:r>
              <a:rPr lang="ru-RU" sz="2200" dirty="0"/>
              <a:t> умов </a:t>
            </a:r>
            <a:r>
              <a:rPr lang="ru-RU" sz="2200" dirty="0" err="1"/>
              <a:t>застосування</a:t>
            </a:r>
            <a:r>
              <a:rPr lang="ru-RU" sz="2200" dirty="0"/>
              <a:t> </a:t>
            </a:r>
            <a:r>
              <a:rPr lang="ru-RU" sz="2200" dirty="0" err="1"/>
              <a:t>засобів</a:t>
            </a:r>
            <a:r>
              <a:rPr lang="ru-RU" sz="2200" dirty="0"/>
              <a:t> </a:t>
            </a:r>
            <a:r>
              <a:rPr lang="ru-RU" sz="2200" dirty="0" err="1"/>
              <a:t>вимірювань</a:t>
            </a:r>
            <a:r>
              <a:rPr lang="ru-RU" sz="2200" dirty="0"/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Індивідуальне</a:t>
            </a:r>
            <a:r>
              <a:rPr lang="ru-RU" sz="2200" dirty="0"/>
              <a:t> </a:t>
            </a:r>
            <a:r>
              <a:rPr lang="ru-RU" sz="2200" dirty="0" err="1"/>
              <a:t>градуювання</a:t>
            </a:r>
            <a:r>
              <a:rPr lang="ru-RU" sz="2200" dirty="0"/>
              <a:t> </a:t>
            </a:r>
            <a:r>
              <a:rPr lang="ru-RU" sz="2200" dirty="0" err="1"/>
              <a:t>засобу</a:t>
            </a:r>
            <a:r>
              <a:rPr lang="ru-RU" sz="2200" dirty="0"/>
              <a:t> </a:t>
            </a:r>
            <a:r>
              <a:rPr lang="ru-RU" sz="2200" dirty="0" err="1"/>
              <a:t>вимірювань</a:t>
            </a:r>
            <a:r>
              <a:rPr lang="ru-RU" sz="2200" dirty="0"/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Використання</a:t>
            </a:r>
            <a:r>
              <a:rPr lang="ru-RU" sz="2200" dirty="0"/>
              <a:t> методу </a:t>
            </a:r>
            <a:r>
              <a:rPr lang="ru-RU" sz="2200" dirty="0" err="1"/>
              <a:t>заміщення</a:t>
            </a:r>
            <a:r>
              <a:rPr lang="ru-RU" sz="2200" dirty="0"/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 smtClean="0"/>
              <a:t>Впровадження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способів</a:t>
            </a:r>
            <a:r>
              <a:rPr lang="ru-RU" sz="2200" dirty="0" smtClean="0"/>
              <a:t> контролю </a:t>
            </a:r>
            <a:r>
              <a:rPr lang="ru-RU" sz="2200" dirty="0" err="1" smtClean="0"/>
              <a:t>роботоздатного</a:t>
            </a:r>
            <a:r>
              <a:rPr lang="ru-RU" sz="2200" dirty="0" smtClean="0"/>
              <a:t> стану </a:t>
            </a:r>
            <a:r>
              <a:rPr lang="ru-RU" sz="2200" dirty="0" err="1" smtClean="0"/>
              <a:t>засобів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вимірювань</a:t>
            </a:r>
            <a:r>
              <a:rPr lang="ru-RU" sz="2200" dirty="0" smtClean="0"/>
              <a:t> </a:t>
            </a:r>
            <a:r>
              <a:rPr lang="ru-RU" sz="2200" dirty="0"/>
              <a:t>в </a:t>
            </a:r>
            <a:r>
              <a:rPr lang="ru-RU" sz="2200" dirty="0" err="1"/>
              <a:t>процесі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 smtClean="0"/>
              <a:t>експлуатації</a:t>
            </a:r>
            <a:endParaRPr lang="ru-RU" sz="2200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Автоматизація</a:t>
            </a:r>
            <a:r>
              <a:rPr lang="ru-RU" sz="2200" dirty="0"/>
              <a:t> </a:t>
            </a:r>
            <a:r>
              <a:rPr lang="ru-RU" sz="2200" dirty="0" err="1"/>
              <a:t>вимірювальних</a:t>
            </a:r>
            <a:r>
              <a:rPr lang="ru-RU" sz="2200" dirty="0"/>
              <a:t> процедур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Використання</a:t>
            </a:r>
            <a:r>
              <a:rPr lang="ru-RU" sz="2200" dirty="0"/>
              <a:t> методу </a:t>
            </a:r>
            <a:r>
              <a:rPr lang="ru-RU" sz="2200" dirty="0" err="1"/>
              <a:t>зворотного</a:t>
            </a:r>
            <a:r>
              <a:rPr lang="ru-RU" sz="2200" dirty="0"/>
              <a:t> </a:t>
            </a:r>
            <a:r>
              <a:rPr lang="ru-RU" sz="2200" dirty="0" err="1"/>
              <a:t>перетворення</a:t>
            </a:r>
            <a:r>
              <a:rPr lang="ru-RU" sz="2200" dirty="0"/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 smtClean="0"/>
              <a:t>Виконання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багаторазових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спостережень</a:t>
            </a:r>
            <a:r>
              <a:rPr lang="ru-RU" sz="2200" dirty="0" smtClean="0"/>
              <a:t> з </a:t>
            </a:r>
            <a:r>
              <a:rPr lang="ru-RU" sz="2200" dirty="0" err="1" smtClean="0"/>
              <a:t>наступним</a:t>
            </a:r>
            <a:r>
              <a:rPr lang="ru-RU" sz="2200" dirty="0" smtClean="0"/>
              <a:t> </a:t>
            </a:r>
            <a:r>
              <a:rPr lang="ru-RU" sz="2200" dirty="0" err="1" smtClean="0"/>
              <a:t>усередненням</a:t>
            </a:r>
            <a:r>
              <a:rPr lang="ru-RU" sz="2200" dirty="0" smtClean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результатів</a:t>
            </a:r>
            <a:r>
              <a:rPr lang="ru-RU" sz="2200" dirty="0"/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тестових</a:t>
            </a:r>
            <a:r>
              <a:rPr lang="ru-RU" sz="2200" dirty="0"/>
              <a:t> </a:t>
            </a:r>
            <a:r>
              <a:rPr lang="ru-RU" sz="2200" dirty="0" err="1"/>
              <a:t>сигналів</a:t>
            </a:r>
            <a:r>
              <a:rPr lang="ru-RU" sz="2200" dirty="0"/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інформаційної</a:t>
            </a:r>
            <a:r>
              <a:rPr lang="ru-RU" sz="2200" dirty="0"/>
              <a:t> </a:t>
            </a:r>
            <a:r>
              <a:rPr lang="ru-RU" sz="2200" dirty="0" err="1"/>
              <a:t>надмірності</a:t>
            </a:r>
            <a:r>
              <a:rPr lang="ru-RU" sz="2200" dirty="0"/>
              <a:t> </a:t>
            </a:r>
            <a:endParaRPr lang="ru-RU" sz="2200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200" dirty="0" err="1"/>
              <a:t>Вдосконалення</a:t>
            </a:r>
            <a:r>
              <a:rPr lang="ru-RU" sz="2200" dirty="0"/>
              <a:t> методик </a:t>
            </a:r>
            <a:r>
              <a:rPr lang="ru-RU" sz="2200" dirty="0" err="1"/>
              <a:t>виконання</a:t>
            </a:r>
            <a:r>
              <a:rPr lang="ru-RU" sz="2200" dirty="0"/>
              <a:t> </a:t>
            </a:r>
            <a:r>
              <a:rPr lang="ru-RU" sz="2200" dirty="0" err="1"/>
              <a:t>вимірювань</a:t>
            </a:r>
            <a:r>
              <a:rPr lang="ru-RU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981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61854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Оцінювання </a:t>
            </a:r>
            <a:r>
              <a:rPr lang="uk-UA" sz="3600" dirty="0"/>
              <a:t>статичних метрологічних характеристик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836712"/>
                <a:ext cx="7746064" cy="5328592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Математичним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апаратом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дослідження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статичних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метрологічних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характеристик є </a:t>
                </a:r>
                <a:r>
                  <a:rPr lang="ru-RU" sz="2400" dirty="0" err="1"/>
                  <a:t>використання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розкладення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функції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перетворення</a:t>
                </a:r>
                <a:r>
                  <a:rPr lang="ru-RU" sz="2400" dirty="0"/>
                  <a:t> в </a:t>
                </a:r>
                <a:r>
                  <a:rPr lang="ru-RU" sz="2400" dirty="0" smtClean="0"/>
                  <a:t>ряд </a:t>
                </a:r>
                <a:r>
                  <a:rPr lang="ru-RU" sz="2400" dirty="0"/>
                  <a:t>Тейлора. </a:t>
                </a:r>
                <a:endParaRPr lang="ru-RU" sz="2400" dirty="0" smtClean="0"/>
              </a:p>
              <a:p>
                <a:pPr marL="82296" indent="0" algn="just">
                  <a:buNone/>
                </a:pPr>
                <a:r>
                  <a:rPr lang="ru-RU" sz="2400" dirty="0"/>
                  <a:t>	</a:t>
                </a:r>
                <a:r>
                  <a:rPr lang="uk-UA" sz="2400" dirty="0" smtClean="0"/>
                  <a:t>Припустимо</a:t>
                </a:r>
                <a:r>
                  <a:rPr lang="uk-UA" sz="2400" dirty="0"/>
                  <a:t>, що має місце засіб вимірювань, функція </a:t>
                </a:r>
                <a:r>
                  <a:rPr lang="uk-UA" sz="2400" dirty="0" smtClean="0"/>
                  <a:t>перетворення </a:t>
                </a:r>
                <a:r>
                  <a:rPr lang="uk-UA" sz="2400" dirty="0"/>
                  <a:t>якого має вигляд </a:t>
                </a:r>
                <a:endParaRPr lang="uk-UA" sz="2400" dirty="0" smtClean="0"/>
              </a:p>
              <a:p>
                <a:pPr marL="82296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uk-UA" sz="2400" dirty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де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– </a:t>
                </a:r>
                <a:r>
                  <a:rPr lang="uk-UA" sz="2400" dirty="0"/>
                  <a:t>вихідна величина засобу вимірювань;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 – </a:t>
                </a:r>
                <a:r>
                  <a:rPr lang="uk-UA" sz="2400" dirty="0"/>
                  <a:t>вхідна величина;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– </a:t>
                </a:r>
                <a:r>
                  <a:rPr lang="uk-UA" sz="2400" dirty="0" err="1" smtClean="0"/>
                  <a:t>впливна</a:t>
                </a:r>
                <a:r>
                  <a:rPr lang="uk-UA" sz="2400" dirty="0" smtClean="0"/>
                  <a:t> </a:t>
                </a:r>
                <a:r>
                  <a:rPr lang="uk-UA" sz="2400" dirty="0"/>
                  <a:t>величина. </a:t>
                </a:r>
              </a:p>
              <a:p>
                <a:pPr marL="82296" indent="0" algn="just">
                  <a:buNone/>
                </a:pPr>
                <a:r>
                  <a:rPr lang="uk-UA" sz="2400" dirty="0" smtClean="0"/>
                  <a:t>	Розкладемо </a:t>
                </a:r>
                <a:r>
                  <a:rPr lang="uk-UA" sz="2400" dirty="0"/>
                  <a:t>дану функцію перетворення в ряд Тейлора і </a:t>
                </a:r>
                <a:r>
                  <a:rPr lang="uk-UA" sz="2400" dirty="0" smtClean="0"/>
                  <a:t>отримаємо </a:t>
                </a:r>
                <a:endParaRPr lang="uk-UA" sz="2400" dirty="0"/>
              </a:p>
              <a:p>
                <a:pPr algn="just"/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836712"/>
                <a:ext cx="7746064" cy="5328592"/>
              </a:xfrm>
              <a:blipFill rotWithShape="0">
                <a:blip r:embed="rId2"/>
                <a:stretch>
                  <a:fillRect l="-157" t="-915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31" y="4869160"/>
            <a:ext cx="6078885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43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332656"/>
                <a:ext cx="7818072" cy="6408712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Проаналізуємо складові попереднього рівняння. </a:t>
                </a:r>
              </a:p>
              <a:p>
                <a:pPr marL="539496" indent="-457200" algn="just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uk-UA" sz="2400" dirty="0"/>
                  <a:t>вільний член розкладення, який дорівнює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400" dirty="0"/>
                  <a:t>при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/>
                  <a:t>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539496" indent="-457200" algn="just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uk-UA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–</a:t>
                </a:r>
                <a:r>
                  <a:rPr lang="uk-UA" sz="2400" dirty="0" smtClean="0"/>
                  <a:t> </a:t>
                </a:r>
                <a:r>
                  <a:rPr lang="ru-RU" sz="2400" dirty="0"/>
                  <a:t>номінальний коефіцієнт перетворення або </a:t>
                </a:r>
                <a:r>
                  <a:rPr lang="ru-RU" sz="2400" dirty="0" err="1"/>
                  <a:t>чутливість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засобу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вимірювання. </a:t>
                </a:r>
              </a:p>
              <a:p>
                <a:pPr marL="539496" indent="-457200" algn="just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uk-UA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k-UA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uk-UA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uk-U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k-U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uk-U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uk-U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/>
                  <a:t> </a:t>
                </a:r>
                <a:r>
                  <a:rPr lang="en-US" sz="2400" dirty="0" smtClean="0"/>
                  <a:t>– </a:t>
                </a:r>
                <a:r>
                  <a:rPr lang="ru-RU" sz="2400" dirty="0" smtClean="0"/>
                  <a:t>зміна </a:t>
                </a:r>
                <a:r>
                  <a:rPr lang="ru-RU" sz="2400" dirty="0"/>
                  <a:t>чутливості в діапазоні перетворення.</a:t>
                </a:r>
                <a:endParaRPr lang="uk-UA" sz="2400" dirty="0"/>
              </a:p>
              <a:p>
                <a:pPr marL="539496" indent="-457200" algn="just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uk-U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k-U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uk-U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uk-U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– </a:t>
                </a:r>
                <a:r>
                  <a:rPr lang="ru-RU" sz="2400" dirty="0" err="1" smtClean="0"/>
                  <a:t>коефіцієнти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впливу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впливних</a:t>
                </a:r>
                <a:r>
                  <a:rPr lang="ru-RU" sz="2400" dirty="0" smtClean="0"/>
                  <a:t> величин на </a:t>
                </a:r>
                <a:r>
                  <a:rPr lang="ru-RU" sz="2400" dirty="0" err="1" smtClean="0"/>
                  <a:t>вихідний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параметр y </a:t>
                </a:r>
                <a:r>
                  <a:rPr lang="ru-RU" sz="2400" dirty="0" err="1"/>
                  <a:t>засобу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вимірювання</a:t>
                </a:r>
                <a:r>
                  <a:rPr lang="ru-RU" sz="2400" dirty="0"/>
                  <a:t>. </a:t>
                </a:r>
                <a:endParaRPr lang="en-US" sz="2400" dirty="0" smtClean="0"/>
              </a:p>
              <a:p>
                <a:pPr marL="539496" indent="-457200" algn="just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k-U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uk-U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– </a:t>
                </a:r>
                <a:r>
                  <a:rPr lang="ru-RU" sz="2400" dirty="0" err="1" smtClean="0"/>
                  <a:t>коефіцієнт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впливу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впливних</a:t>
                </a:r>
                <a:r>
                  <a:rPr lang="ru-RU" sz="2400" dirty="0" smtClean="0"/>
                  <a:t> величин на </a:t>
                </a:r>
                <a:r>
                  <a:rPr lang="ru-RU" sz="2400" dirty="0" err="1" smtClean="0"/>
                  <a:t>номінальну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чутливість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2400" i="1" baseline="-25000" dirty="0" err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err="1"/>
                  <a:t>засобу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. </a:t>
                </a: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332656"/>
                <a:ext cx="7818072" cy="6408712"/>
              </a:xfrm>
              <a:blipFill rotWithShape="0">
                <a:blip r:embed="rId2"/>
                <a:stretch>
                  <a:fillRect t="-761" r="-11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15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72008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Статичні метрологічні характеристики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836712"/>
                <a:ext cx="7746064" cy="5904656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Функцією </a:t>
                </a:r>
                <a:r>
                  <a:rPr lang="uk-UA" sz="2400" dirty="0"/>
                  <a:t>перетворення називають залежність між вихідною (</a:t>
                </a:r>
                <a:r>
                  <a:rPr lang="en-US" sz="2400" dirty="0"/>
                  <a:t>y) </a:t>
                </a:r>
                <a:r>
                  <a:rPr lang="uk-UA" sz="2400" dirty="0"/>
                  <a:t>та </a:t>
                </a:r>
                <a:r>
                  <a:rPr lang="uk-UA" sz="2400" dirty="0" smtClean="0"/>
                  <a:t>вхідною </a:t>
                </a:r>
                <a:r>
                  <a:rPr lang="uk-UA" sz="2400" dirty="0"/>
                  <a:t>(</a:t>
                </a:r>
                <a:r>
                  <a:rPr lang="en-US" sz="2400" dirty="0"/>
                  <a:t>x) </a:t>
                </a:r>
                <a:r>
                  <a:rPr lang="uk-UA" sz="2400" dirty="0"/>
                  <a:t>величинами засобу вимірювальної техніки. </a:t>
                </a:r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Функція </a:t>
                </a:r>
                <a:r>
                  <a:rPr lang="uk-UA" sz="2400" dirty="0"/>
                  <a:t>перетворення може бути подана у вигляді таблиці, </a:t>
                </a:r>
                <a:r>
                  <a:rPr lang="uk-UA" sz="2400" dirty="0" smtClean="0"/>
                  <a:t>графіка</a:t>
                </a:r>
                <a:r>
                  <a:rPr lang="uk-UA" sz="2400" dirty="0"/>
                  <a:t>, формули. </a:t>
                </a:r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 smtClean="0"/>
                  <a:t>	</a:t>
                </a:r>
                <a:r>
                  <a:rPr lang="uk-UA" sz="2400" dirty="0" smtClean="0"/>
                  <a:t>Аналітична </a:t>
                </a:r>
                <a:r>
                  <a:rPr lang="uk-UA" sz="2400" dirty="0"/>
                  <a:t>залежність вимірювального перетворення, що входить </a:t>
                </a:r>
                <a:r>
                  <a:rPr lang="uk-UA" sz="2400" dirty="0" smtClean="0"/>
                  <a:t>до </a:t>
                </a:r>
                <a:r>
                  <a:rPr lang="uk-UA" sz="2400" dirty="0"/>
                  <a:t>складу засобу вимірювань і описує зв’язок вихідного та вхідного </a:t>
                </a:r>
                <a:r>
                  <a:rPr lang="uk-UA" sz="2400" dirty="0" smtClean="0"/>
                  <a:t>сигналів</a:t>
                </a:r>
                <a:r>
                  <a:rPr lang="uk-UA" sz="2400" dirty="0"/>
                  <a:t>, називається рівнянням </a:t>
                </a:r>
                <a:r>
                  <a:rPr lang="uk-UA" sz="2400" i="1" dirty="0"/>
                  <a:t>перетворення</a:t>
                </a:r>
                <a:r>
                  <a:rPr lang="uk-UA" sz="2400" dirty="0"/>
                  <a:t> –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82296" indent="0" algn="just">
                  <a:buNone/>
                </a:pPr>
                <a:r>
                  <a:rPr lang="en-US" sz="2400" dirty="0"/>
                  <a:t>	</a:t>
                </a:r>
                <a:r>
                  <a:rPr lang="ru-RU" sz="2400" dirty="0" err="1" smtClean="0"/>
                  <a:t>Графічне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подання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функції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перетворення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називають</a:t>
                </a:r>
                <a:r>
                  <a:rPr lang="ru-RU" sz="2400" dirty="0" smtClean="0"/>
                  <a:t> </a:t>
                </a:r>
                <a:r>
                  <a:rPr lang="ru-RU" sz="2400" i="1" dirty="0" smtClean="0"/>
                  <a:t>статичною характеристикою</a:t>
                </a:r>
                <a:r>
                  <a:rPr lang="ru-RU" sz="2400" dirty="0"/>
                  <a:t>. </a:t>
                </a:r>
              </a:p>
              <a:p>
                <a:pPr marL="82296" indent="0" algn="just">
                  <a:buNone/>
                </a:pPr>
                <a:r>
                  <a:rPr lang="ru-RU" sz="2400" dirty="0" smtClean="0"/>
                  <a:t>	Статична </a:t>
                </a:r>
                <a:r>
                  <a:rPr lang="ru-RU" sz="2400" dirty="0"/>
                  <a:t>характеристика </a:t>
                </a:r>
                <a:r>
                  <a:rPr lang="ru-RU" sz="2400" dirty="0" err="1"/>
                  <a:t>засобу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вимірювань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може</a:t>
                </a:r>
                <a:r>
                  <a:rPr lang="ru-RU" sz="2400" dirty="0" smtClean="0"/>
                  <a:t> бути як </a:t>
                </a:r>
                <a:r>
                  <a:rPr lang="ru-RU" sz="2400" dirty="0" err="1" smtClean="0"/>
                  <a:t>лінійною</a:t>
                </a:r>
                <a:r>
                  <a:rPr lang="ru-RU" sz="2400" dirty="0" smtClean="0"/>
                  <a:t>, так і </a:t>
                </a:r>
                <a:r>
                  <a:rPr lang="ru-RU" sz="2400" dirty="0" err="1" smtClean="0"/>
                  <a:t>нелінійною</a:t>
                </a:r>
                <a:r>
                  <a:rPr lang="ru-RU" sz="2400" dirty="0"/>
                  <a:t>.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Остання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може</a:t>
                </a:r>
                <a:r>
                  <a:rPr lang="ru-RU" sz="2400" dirty="0"/>
                  <a:t> бути з </a:t>
                </a:r>
                <a:r>
                  <a:rPr lang="ru-RU" sz="2400" dirty="0" err="1" smtClean="0"/>
                  <a:t>достатнім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ступенем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точності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лінеаризована</a:t>
                </a:r>
                <a:r>
                  <a:rPr lang="ru-RU" sz="2400" dirty="0"/>
                  <a:t>.</a:t>
                </a: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836712"/>
                <a:ext cx="7746064" cy="5904656"/>
              </a:xfrm>
              <a:blipFill rotWithShape="0">
                <a:blip r:embed="rId2"/>
                <a:stretch>
                  <a:fillRect l="-157" t="-826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276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88640"/>
                <a:ext cx="7916720" cy="6059760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en-US" sz="2400" dirty="0" smtClean="0"/>
                  <a:t>	</a:t>
                </a:r>
                <a:r>
                  <a:rPr lang="ru-RU" sz="2400" dirty="0" smtClean="0"/>
                  <a:t>З </a:t>
                </a:r>
                <a:r>
                  <a:rPr lang="ru-RU" sz="2400" dirty="0" err="1"/>
                  <a:t>урахуванням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прийнятих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позначень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рівняння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розкладу</a:t>
                </a:r>
                <a:r>
                  <a:rPr lang="ru-RU" sz="2400" dirty="0"/>
                  <a:t> в ряд </a:t>
                </a:r>
                <a:r>
                  <a:rPr lang="ru-RU" sz="2400" dirty="0" smtClean="0"/>
                  <a:t>Тейлора </a:t>
                </a:r>
                <a:r>
                  <a:rPr lang="ru-RU" sz="2400" dirty="0" err="1"/>
                  <a:t>запишемо</a:t>
                </a:r>
                <a:r>
                  <a:rPr lang="ru-RU" sz="2400" dirty="0"/>
                  <a:t> у </a:t>
                </a:r>
                <a:r>
                  <a:rPr lang="ru-RU" sz="2400" dirty="0" err="1"/>
                  <a:t>вигляді</a:t>
                </a:r>
                <a:r>
                  <a:rPr lang="ru-RU" sz="2400" dirty="0"/>
                  <a:t> </a:t>
                </a:r>
                <a:endParaRPr lang="en-US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ru-RU" sz="22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/>
                  <a:t>д</a:t>
                </a:r>
                <a:r>
                  <a:rPr lang="uk-UA" sz="2400" dirty="0" smtClean="0"/>
                  <a:t>е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2400" dirty="0" smtClean="0"/>
                  <a:t> – номінальна функція перетворення;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н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k-UA" sz="2400" dirty="0" smtClean="0"/>
                  <a:t> – </a:t>
                </a:r>
                <a:r>
                  <a:rPr lang="ru-RU" sz="2400" dirty="0" err="1" smtClean="0"/>
                  <a:t>охибка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нелінійності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номінальної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функції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перетворення</a:t>
                </a:r>
                <a:r>
                  <a:rPr lang="ru-RU" sz="2400" dirty="0"/>
                  <a:t>; </a:t>
                </a:r>
                <a:endParaRPr lang="ru-RU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sub>
                    </m:sSub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/>
                  <a:t>– </a:t>
                </a:r>
                <a:r>
                  <a:rPr lang="ru-RU" sz="2400" dirty="0" err="1"/>
                  <a:t>мультиплікативна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перетворення</a:t>
                </a:r>
                <a:r>
                  <a:rPr lang="ru-RU" sz="2400" dirty="0"/>
                  <a:t> в </a:t>
                </a:r>
                <a:r>
                  <a:rPr lang="ru-RU" sz="2400" dirty="0" err="1" smtClean="0"/>
                  <a:t>умовах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зміни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 smtClean="0"/>
                  <a:t> на величину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 err="1" smtClean="0"/>
                  <a:t>тобто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зміна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чутливості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 smtClean="0"/>
                  <a:t> на величину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uk-UA" sz="2400" b="0" dirty="0" smtClean="0">
                    <a:ea typeface="Cambria Math" panose="02040503050406030204" pitchFamily="18" charset="0"/>
                  </a:rPr>
                  <a:t>;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</m:t>
                        </m:r>
                      </m:sub>
                    </m:sSub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400" b="0" dirty="0" smtClean="0">
                    <a:ea typeface="Cambria Math" panose="02040503050406030204" pitchFamily="18" charset="0"/>
                  </a:rPr>
                  <a:t> – а</a:t>
                </a:r>
                <a:r>
                  <a:rPr lang="ru-RU" sz="2400" dirty="0" err="1" smtClean="0">
                    <a:ea typeface="Cambria Math" panose="02040503050406030204" pitchFamily="18" charset="0"/>
                  </a:rPr>
                  <a:t>дитивна</a:t>
                </a:r>
                <a:r>
                  <a:rPr lang="ru-RU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ru-RU" sz="2400" dirty="0" err="1">
                    <a:ea typeface="Cambria Math" panose="02040503050406030204" pitchFamily="18" charset="0"/>
                  </a:rPr>
                  <a:t>похибка</a:t>
                </a:r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:r>
                  <a:rPr lang="ru-RU" sz="2400" dirty="0" err="1">
                    <a:ea typeface="Cambria Math" panose="02040503050406030204" pitchFamily="18" charset="0"/>
                  </a:rPr>
                  <a:t>перетворення</a:t>
                </a:r>
                <a:r>
                  <a:rPr lang="ru-RU" sz="2400" dirty="0">
                    <a:ea typeface="Cambria Math" panose="02040503050406030204" pitchFamily="18" charset="0"/>
                  </a:rPr>
                  <a:t> в </a:t>
                </a:r>
                <a:r>
                  <a:rPr lang="ru-RU" sz="2400" dirty="0" err="1">
                    <a:ea typeface="Cambria Math" panose="02040503050406030204" pitchFamily="18" charset="0"/>
                  </a:rPr>
                  <a:t>умовах</a:t>
                </a:r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:r>
                  <a:rPr lang="ru-RU" sz="2400" dirty="0" err="1" smtClean="0">
                    <a:ea typeface="Cambria Math" panose="02040503050406030204" pitchFamily="18" charset="0"/>
                  </a:rPr>
                  <a:t>зміни</a:t>
                </a:r>
                <a:r>
                  <a:rPr lang="ru-RU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ru-RU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ru-RU" sz="2400" dirty="0">
                    <a:ea typeface="Cambria Math" panose="02040503050406030204" pitchFamily="18" charset="0"/>
                  </a:rPr>
                  <a:t>на величину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ru-RU" sz="24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ru-RU" sz="2400" dirty="0">
                    <a:ea typeface="Cambria Math" panose="02040503050406030204" pitchFamily="18" charset="0"/>
                  </a:rPr>
                  <a:t> , </a:t>
                </a:r>
                <a:r>
                  <a:rPr lang="ru-RU" sz="2400" dirty="0" err="1">
                    <a:ea typeface="Cambria Math" panose="02040503050406030204" pitchFamily="18" charset="0"/>
                  </a:rPr>
                  <a:t>тобто</a:t>
                </a:r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:r>
                  <a:rPr lang="ru-RU" sz="2400" dirty="0" err="1">
                    <a:ea typeface="Cambria Math" panose="02040503050406030204" pitchFamily="18" charset="0"/>
                  </a:rPr>
                  <a:t>зміна</a:t>
                </a:r>
                <a:r>
                  <a:rPr lang="ru-RU" sz="2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ru-RU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 smtClean="0">
                    <a:ea typeface="Cambria Math" panose="02040503050406030204" pitchFamily="18" charset="0"/>
                  </a:rPr>
                  <a:t> </a:t>
                </a:r>
                <a:r>
                  <a:rPr lang="ru-RU" sz="2400" dirty="0" err="1">
                    <a:ea typeface="Cambria Math" panose="02040503050406030204" pitchFamily="18" charset="0"/>
                  </a:rPr>
                  <a:t>під</a:t>
                </a:r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:r>
                  <a:rPr lang="ru-RU" sz="2400" dirty="0" err="1">
                    <a:ea typeface="Cambria Math" panose="02040503050406030204" pitchFamily="18" charset="0"/>
                  </a:rPr>
                  <a:t>дією</a:t>
                </a:r>
                <a:r>
                  <a:rPr lang="ru-RU" sz="2400" dirty="0">
                    <a:ea typeface="Cambria Math" panose="02040503050406030204" pitchFamily="18" charset="0"/>
                  </a:rPr>
                  <a:t> </a:t>
                </a:r>
                <a:r>
                  <a:rPr lang="ru-RU" sz="2400" dirty="0" err="1">
                    <a:ea typeface="Cambria Math" panose="02040503050406030204" pitchFamily="18" charset="0"/>
                  </a:rPr>
                  <a:t>впливних</a:t>
                </a:r>
                <a:r>
                  <a:rPr lang="ru-RU" sz="2400" dirty="0">
                    <a:ea typeface="Cambria Math" panose="02040503050406030204" pitchFamily="18" charset="0"/>
                  </a:rPr>
                  <a:t> величин.</a:t>
                </a:r>
                <a:endParaRPr lang="uk-UA" sz="2400" b="0" dirty="0" smtClean="0">
                  <a:ea typeface="Cambria Math" panose="02040503050406030204" pitchFamily="18" charset="0"/>
                </a:endParaRP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88640"/>
                <a:ext cx="7916720" cy="6059760"/>
              </a:xfrm>
              <a:blipFill rotWithShape="0">
                <a:blip r:embed="rId2"/>
                <a:stretch>
                  <a:fillRect l="-77" t="-805" r="-115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551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20880" cy="792088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Динамічні метрологічні характеристики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891412" cy="561662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b="1" dirty="0" err="1" smtClean="0"/>
              <a:t>Динамічна</a:t>
            </a:r>
            <a:r>
              <a:rPr lang="ru-RU" sz="2400" b="1" dirty="0" smtClean="0"/>
              <a:t> </a:t>
            </a:r>
            <a:r>
              <a:rPr lang="ru-RU" sz="2400" b="1" dirty="0" err="1"/>
              <a:t>похибка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err="1"/>
              <a:t>складова</a:t>
            </a:r>
            <a:r>
              <a:rPr lang="ru-RU" sz="2400" dirty="0"/>
              <a:t> </a:t>
            </a:r>
            <a:r>
              <a:rPr lang="ru-RU" sz="2400" dirty="0" err="1"/>
              <a:t>похибки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</a:t>
            </a:r>
            <a:r>
              <a:rPr lang="ru-RU" sz="2400" dirty="0" err="1"/>
              <a:t>додатково</a:t>
            </a:r>
            <a:r>
              <a:rPr lang="ru-RU" sz="2400" dirty="0"/>
              <a:t> до </a:t>
            </a:r>
            <a:r>
              <a:rPr lang="ru-RU" sz="2400" dirty="0" err="1" smtClean="0"/>
              <a:t>статичної</a:t>
            </a:r>
            <a:r>
              <a:rPr lang="ru-RU" sz="2400" dirty="0" smtClean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динамічних</a:t>
            </a:r>
            <a:r>
              <a:rPr lang="ru-RU" sz="2400" dirty="0"/>
              <a:t> </a:t>
            </a:r>
            <a:r>
              <a:rPr lang="ru-RU" sz="2400" dirty="0" err="1"/>
              <a:t>вимірювань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 algn="just">
              <a:buNone/>
            </a:pPr>
            <a:r>
              <a:rPr lang="uk-UA" sz="2400" dirty="0" smtClean="0"/>
              <a:t>	Динамічну </a:t>
            </a:r>
            <a:r>
              <a:rPr lang="uk-UA" sz="2400" dirty="0"/>
              <a:t>похибку подають через динамічні характеристики і </a:t>
            </a:r>
            <a:r>
              <a:rPr lang="uk-UA" sz="2400" dirty="0" smtClean="0"/>
              <a:t>визначають </a:t>
            </a:r>
            <a:r>
              <a:rPr lang="uk-UA" sz="2400" dirty="0"/>
              <a:t>як миттєву різницю значення вихідного сигналу, </a:t>
            </a:r>
            <a:r>
              <a:rPr lang="uk-UA" sz="2400" dirty="0" smtClean="0"/>
              <a:t>розрахованого </a:t>
            </a:r>
            <a:r>
              <a:rPr lang="uk-UA" sz="2400" dirty="0"/>
              <a:t>за вхідним сигналом і значенням номінальної статичної </a:t>
            </a:r>
            <a:r>
              <a:rPr lang="uk-UA" sz="2400" dirty="0" smtClean="0"/>
              <a:t>характеристики</a:t>
            </a:r>
            <a:r>
              <a:rPr lang="uk-UA" sz="2400" dirty="0"/>
              <a:t>, і миттєвого значення вхідного сигналу у даний момент часу. </a:t>
            </a:r>
          </a:p>
        </p:txBody>
      </p:sp>
    </p:spTree>
    <p:extLst>
      <p:ext uri="{BB962C8B-B14F-4D97-AF65-F5344CB8AC3E}">
        <p14:creationId xmlns:p14="http://schemas.microsoft.com/office/powerpoint/2010/main" val="4213707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88640"/>
                <a:ext cx="7746064" cy="6408712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Динамічну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похибку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засобу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знаходять</a:t>
                </a:r>
                <a:r>
                  <a:rPr lang="ru-RU" sz="2400" dirty="0"/>
                  <a:t> за </a:t>
                </a:r>
                <a:r>
                  <a:rPr lang="ru-RU" sz="2400" dirty="0" smtClean="0"/>
                  <a:t>формулою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uk-UA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Н</m:t>
                        </m:r>
                      </m:sub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uk-UA" sz="2400" dirty="0" smtClean="0"/>
                  <a:t> – </a:t>
                </a:r>
                <a:r>
                  <a:rPr lang="uk-UA" sz="2400" dirty="0"/>
                  <a:t>символ функції, оберненої до номінальної статичної </a:t>
                </a:r>
                <a:r>
                  <a:rPr lang="uk-UA" sz="2400" dirty="0" smtClean="0"/>
                  <a:t>характеристики</a:t>
                </a:r>
                <a:r>
                  <a:rPr lang="uk-UA" sz="2400" dirty="0"/>
                  <a:t>; </a:t>
                </a:r>
                <a:r>
                  <a:rPr lang="en-US" sz="2400" dirty="0"/>
                  <a:t>L – </a:t>
                </a:r>
                <a:r>
                  <a:rPr lang="uk-UA" sz="2400" dirty="0"/>
                  <a:t>символ перетворення зображення сигналу в оригінал; </a:t>
                </a:r>
                <a:r>
                  <a:rPr lang="en-US" sz="2400" dirty="0"/>
                  <a:t>W(p) – </a:t>
                </a:r>
                <a:r>
                  <a:rPr lang="uk-UA" sz="2400" dirty="0" smtClean="0"/>
                  <a:t>передаточна </a:t>
                </a:r>
                <a:r>
                  <a:rPr lang="uk-UA" sz="2400" dirty="0"/>
                  <a:t>функція засобу вимірювань;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– </a:t>
                </a:r>
                <a:r>
                  <a:rPr lang="uk-UA" sz="2400" dirty="0"/>
                  <a:t>зображення сумарної </a:t>
                </a:r>
                <a:r>
                  <a:rPr lang="uk-UA" sz="2400" dirty="0" smtClean="0"/>
                  <a:t>адитивної </a:t>
                </a:r>
                <a:r>
                  <a:rPr lang="uk-UA" sz="2400" dirty="0"/>
                  <a:t>похибки, зведеної до входу у статичному режимі. </a:t>
                </a:r>
                <a:endParaRPr lang="uk-UA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Оскільки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основна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набагато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менша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динамічної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похибки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останнє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рівняння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можна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записати</a:t>
                </a:r>
                <a:r>
                  <a:rPr lang="ru-RU" sz="2400" dirty="0"/>
                  <a:t> у </a:t>
                </a:r>
                <a:r>
                  <a:rPr lang="ru-RU" sz="2400" dirty="0" err="1"/>
                  <a:t>вигляді</a:t>
                </a:r>
                <a:r>
                  <a:rPr lang="ru-RU" sz="2400" dirty="0"/>
                  <a:t>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ru-RU" sz="2400" dirty="0" smtClean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ru-RU" sz="2400" dirty="0" smtClean="0"/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ід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/>
                  <a:t>– </a:t>
                </a:r>
                <a:r>
                  <a:rPr lang="ru-RU" sz="2400" dirty="0" err="1"/>
                  <a:t>передаточна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функція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ідеального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засобу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, </a:t>
                </a:r>
                <a:r>
                  <a:rPr lang="ru-RU" sz="2400" dirty="0" err="1"/>
                  <a:t>що</a:t>
                </a:r>
                <a:r>
                  <a:rPr lang="ru-RU" sz="2400" dirty="0"/>
                  <a:t> не </a:t>
                </a:r>
                <a:r>
                  <a:rPr lang="ru-RU" sz="2400" dirty="0" err="1" smtClean="0"/>
                  <a:t>має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похибки</a:t>
                </a:r>
                <a:r>
                  <a:rPr lang="ru-RU" sz="2400" dirty="0"/>
                  <a:t>.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88640"/>
                <a:ext cx="7746064" cy="6408712"/>
              </a:xfrm>
              <a:blipFill rotWithShape="0">
                <a:blip r:embed="rId2"/>
                <a:stretch>
                  <a:fillRect l="-157" t="-761" r="-11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980728"/>
            <a:ext cx="6233897" cy="433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6" y="4952845"/>
            <a:ext cx="5184570" cy="4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476672"/>
                <a:ext cx="7673476" cy="5221560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Динамічна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абсолютна </a:t>
                </a:r>
                <a:r>
                  <a:rPr lang="ru-RU" sz="2400" dirty="0" err="1"/>
                  <a:t>похибка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відносно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вихідного</a:t>
                </a:r>
                <a:r>
                  <a:rPr lang="ru-RU" sz="2400" dirty="0"/>
                  <a:t> сигналу </a:t>
                </a:r>
                <a:r>
                  <a:rPr lang="ru-RU" sz="2400" dirty="0" err="1" smtClean="0"/>
                  <a:t>визначається</a:t>
                </a:r>
                <a:r>
                  <a:rPr lang="ru-RU" sz="2400" dirty="0" smtClean="0"/>
                  <a:t> як</a:t>
                </a:r>
              </a:p>
              <a:p>
                <a:pPr algn="just"/>
                <a:endParaRPr lang="ru-RU" sz="2400" dirty="0" smtClean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а </a:t>
                </a:r>
                <a:r>
                  <a:rPr lang="ru-RU" sz="2400" dirty="0" err="1"/>
                  <a:t>динамічну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відносну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знаходять</a:t>
                </a:r>
                <a:r>
                  <a:rPr lang="ru-RU" sz="2400" dirty="0"/>
                  <a:t> за формулою </a:t>
                </a:r>
              </a:p>
              <a:p>
                <a:pPr algn="just"/>
                <a:endParaRPr lang="uk-UA" sz="2400" dirty="0" smtClean="0"/>
              </a:p>
              <a:p>
                <a:pPr marL="82296" indent="0" algn="just">
                  <a:buNone/>
                </a:pPr>
                <a:endParaRPr lang="ru-RU" sz="2400" b="1" dirty="0" smtClean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Якщо</a:t>
                </a:r>
                <a:r>
                  <a:rPr lang="ru-RU" sz="2400" dirty="0" smtClean="0"/>
                  <a:t> задано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д</m:t>
                        </m:r>
                      </m:sub>
                    </m:sSub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(р)</m:t>
                    </m:r>
                  </m:oMath>
                </a14:m>
                <a:r>
                  <a:rPr lang="ru-RU" sz="2400" dirty="0" smtClean="0"/>
                  <a:t>, </a:t>
                </a:r>
                <a:r>
                  <a:rPr lang="ru-RU" sz="2400" dirty="0"/>
                  <a:t>то </a:t>
                </a:r>
                <a:r>
                  <a:rPr lang="ru-RU" sz="2400" dirty="0" err="1"/>
                  <a:t>миттєве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динамічної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похибки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відносно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вхідного</a:t>
                </a:r>
                <a:r>
                  <a:rPr lang="ru-RU" sz="2400" dirty="0"/>
                  <a:t> сигналу </a:t>
                </a:r>
                <a:r>
                  <a:rPr lang="ru-RU" sz="2400" dirty="0" err="1"/>
                  <a:t>визначається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як</a:t>
                </a:r>
              </a:p>
              <a:p>
                <a:pPr marL="82296" indent="0" algn="just">
                  <a:buNone/>
                </a:pPr>
                <a:endParaRPr lang="ru-RU" sz="2400" dirty="0"/>
              </a:p>
              <a:p>
                <a:pPr marL="82296" indent="0" algn="just">
                  <a:buNone/>
                </a:pPr>
                <a:r>
                  <a:rPr lang="ru-RU" sz="2400" dirty="0" smtClean="0"/>
                  <a:t>	</a:t>
                </a:r>
                <a:r>
                  <a:rPr lang="ru-RU" sz="2400" dirty="0" err="1" smtClean="0"/>
                  <a:t>Динамічні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характеристики за </a:t>
                </a:r>
                <a:r>
                  <a:rPr lang="ru-RU" sz="2400" dirty="0" err="1"/>
                  <a:t>ознакою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повноти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опису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властивостей</a:t>
                </a:r>
                <a:r>
                  <a:rPr lang="ru-RU" sz="2400" dirty="0"/>
                  <a:t> </a:t>
                </a:r>
                <a:r>
                  <a:rPr lang="ru-RU" sz="2400" dirty="0" err="1" smtClean="0"/>
                  <a:t>засобу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вимірювань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поділяють</a:t>
                </a:r>
                <a:r>
                  <a:rPr lang="ru-RU" sz="2400" dirty="0"/>
                  <a:t> на </a:t>
                </a:r>
                <a:r>
                  <a:rPr lang="ru-RU" sz="2400" dirty="0" err="1"/>
                  <a:t>повні</a:t>
                </a:r>
                <a:r>
                  <a:rPr lang="ru-RU" sz="2400" dirty="0"/>
                  <a:t> і </a:t>
                </a:r>
                <a:r>
                  <a:rPr lang="ru-RU" sz="2400" dirty="0" err="1"/>
                  <a:t>частинні</a:t>
                </a:r>
                <a:r>
                  <a:rPr lang="ru-RU" sz="2400" dirty="0"/>
                  <a:t>. </a:t>
                </a:r>
              </a:p>
              <a:p>
                <a:pPr marL="82296" indent="0" algn="just">
                  <a:buNone/>
                </a:pPr>
                <a:endParaRPr lang="uk-UA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476672"/>
                <a:ext cx="7673476" cy="5221560"/>
              </a:xfrm>
              <a:blipFill rotWithShape="0">
                <a:blip r:embed="rId2"/>
                <a:stretch>
                  <a:fillRect l="-159" t="-933" r="-1191" b="-91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340768"/>
            <a:ext cx="3240360" cy="473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14" y="2204864"/>
            <a:ext cx="4820872" cy="923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365104"/>
            <a:ext cx="3322398" cy="4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332656"/>
                <a:ext cx="7920880" cy="6253360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uk-UA" sz="2400" dirty="0"/>
                  <a:t>	</a:t>
                </a:r>
                <a:r>
                  <a:rPr lang="uk-UA" sz="2400" b="1" dirty="0" smtClean="0"/>
                  <a:t>Повні динамічні характеристики </a:t>
                </a:r>
                <a:r>
                  <a:rPr lang="uk-UA" sz="2400" dirty="0" smtClean="0"/>
                  <a:t>однозначно визначають зміну </a:t>
                </a:r>
                <a:r>
                  <a:rPr lang="uk-UA" sz="2400" dirty="0" smtClean="0"/>
                  <a:t>вихідного </a:t>
                </a:r>
                <a:r>
                  <a:rPr lang="uk-UA" sz="2400" dirty="0"/>
                  <a:t>сигналу засобу вимірювань при будь-яких змінах у часі </a:t>
                </a:r>
                <a:r>
                  <a:rPr lang="uk-UA" sz="2400" dirty="0" smtClean="0"/>
                  <a:t>вхідного </a:t>
                </a:r>
                <a:r>
                  <a:rPr lang="uk-UA" sz="2400" dirty="0"/>
                  <a:t>сигналу або </a:t>
                </a:r>
                <a:r>
                  <a:rPr lang="uk-UA" sz="2400" dirty="0" err="1"/>
                  <a:t>впливних</a:t>
                </a:r>
                <a:r>
                  <a:rPr lang="uk-UA" sz="2400" dirty="0"/>
                  <a:t> величин. </a:t>
                </a:r>
              </a:p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dirty="0" smtClean="0"/>
                  <a:t>До повних динамічних метрологічних характеристик належать</a:t>
                </a:r>
                <a:r>
                  <a:rPr lang="uk-UA" sz="2400" dirty="0"/>
                  <a:t>: </a:t>
                </a:r>
                <a:r>
                  <a:rPr lang="uk-UA" sz="2400" dirty="0" smtClean="0"/>
                  <a:t>диференціальне </a:t>
                </a:r>
                <a:r>
                  <a:rPr lang="uk-UA" sz="2400" dirty="0"/>
                  <a:t>рівняння; імпульсна характеристика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; </a:t>
                </a:r>
                <a:r>
                  <a:rPr lang="uk-UA" sz="2400" dirty="0"/>
                  <a:t>перехідна </a:t>
                </a:r>
                <a:r>
                  <a:rPr lang="uk-UA" sz="2400" dirty="0" smtClean="0"/>
                  <a:t>характеристика</a:t>
                </a:r>
                <a:r>
                  <a:rPr lang="uk-UA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;</a:t>
                </a:r>
                <a:r>
                  <a:rPr lang="en-US" sz="2400" dirty="0" smtClean="0"/>
                  <a:t> </a:t>
                </a:r>
                <a:r>
                  <a:rPr lang="uk-UA" sz="2400" dirty="0" smtClean="0"/>
                  <a:t>передаточна функція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400" dirty="0" smtClean="0"/>
                  <a:t>; сукупність амплітудно-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2400" dirty="0" smtClean="0"/>
                  <a:t>) </a:t>
                </a:r>
                <a:r>
                  <a:rPr lang="uk-UA" sz="2400" dirty="0" smtClean="0"/>
                  <a:t>і </a:t>
                </a:r>
                <a:r>
                  <a:rPr lang="uk-UA" sz="2400" dirty="0"/>
                  <a:t>фазочастотних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400" dirty="0" smtClean="0"/>
                  <a:t> характеристик</a:t>
                </a:r>
                <a:r>
                  <a:rPr lang="uk-UA" sz="2400" dirty="0"/>
                  <a:t>. </a:t>
                </a:r>
              </a:p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Частинні </a:t>
                </a:r>
                <a:r>
                  <a:rPr lang="uk-UA" sz="2400" b="1" dirty="0"/>
                  <a:t>динамічні характеристики </a:t>
                </a:r>
                <a:r>
                  <a:rPr lang="uk-UA" sz="2400" dirty="0"/>
                  <a:t>являють собою функціонали </a:t>
                </a:r>
                <a:r>
                  <a:rPr lang="uk-UA" sz="2400" dirty="0" smtClean="0"/>
                  <a:t>або параметри повних динамічних характеристик засобів вимірювань</a:t>
                </a:r>
                <a:r>
                  <a:rPr lang="uk-UA" sz="2400" dirty="0"/>
                  <a:t>, </a:t>
                </a:r>
                <a:r>
                  <a:rPr lang="uk-UA" sz="2400" dirty="0" smtClean="0"/>
                  <a:t>наприклад</a:t>
                </a:r>
                <a:r>
                  <a:rPr lang="uk-UA" sz="2400" dirty="0"/>
                  <a:t>, стала часу, час запізнювання встановлення вихідного </a:t>
                </a:r>
                <a:r>
                  <a:rPr lang="uk-UA" sz="2400" dirty="0" smtClean="0"/>
                  <a:t>сигналу</a:t>
                </a:r>
                <a:r>
                  <a:rPr lang="uk-UA" sz="2400" dirty="0"/>
                  <a:t>. </a:t>
                </a:r>
              </a:p>
              <a:p>
                <a:pPr algn="just"/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332656"/>
                <a:ext cx="7920880" cy="6253360"/>
              </a:xfrm>
              <a:blipFill rotWithShape="0">
                <a:blip r:embed="rId2"/>
                <a:stretch>
                  <a:fillRect l="-77" t="-780" r="-12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2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Диференціальне рівняння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764704"/>
            <a:ext cx="7746064" cy="590465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Диференціальне </a:t>
            </a:r>
            <a:r>
              <a:rPr lang="uk-UA" sz="2400" dirty="0"/>
              <a:t>рівняння пов’язує вихідну величину засобу </a:t>
            </a:r>
            <a:r>
              <a:rPr lang="uk-UA" sz="2400" dirty="0" smtClean="0"/>
              <a:t>вимірювань </a:t>
            </a:r>
            <a:r>
              <a:rPr lang="en-US" sz="2400" dirty="0"/>
              <a:t>y(t) </a:t>
            </a:r>
            <a:r>
              <a:rPr lang="uk-UA" sz="2400" dirty="0"/>
              <a:t>із вхідною </a:t>
            </a:r>
            <a:r>
              <a:rPr lang="en-US" sz="2400" dirty="0"/>
              <a:t>x(t) </a:t>
            </a:r>
            <a:r>
              <a:rPr lang="uk-UA" sz="2400" dirty="0"/>
              <a:t>у динамічному режимі роботи. При складанні </a:t>
            </a:r>
            <a:r>
              <a:rPr lang="uk-UA" sz="2400" dirty="0" smtClean="0"/>
              <a:t>диференціальних рівнянь у праву частину записують вхідний сигнал</a:t>
            </a:r>
            <a:r>
              <a:rPr lang="uk-UA" sz="2400" dirty="0"/>
              <a:t>, </a:t>
            </a:r>
            <a:r>
              <a:rPr lang="uk-UA" sz="2400" dirty="0" smtClean="0"/>
              <a:t>тобто </a:t>
            </a:r>
            <a:r>
              <a:rPr lang="uk-UA" sz="2400" dirty="0"/>
              <a:t>причину, що привела засіб вимірювань у дію, а в ліву частину </a:t>
            </a:r>
            <a:r>
              <a:rPr lang="uk-UA" sz="2400" dirty="0" smtClean="0"/>
              <a:t>рівняння </a:t>
            </a:r>
            <a:r>
              <a:rPr lang="uk-UA" sz="2400" dirty="0"/>
              <a:t>– вихідний сигнал (реакцію </a:t>
            </a:r>
            <a:r>
              <a:rPr lang="uk-UA" sz="2400" dirty="0" smtClean="0"/>
              <a:t>засобу </a:t>
            </a:r>
            <a:r>
              <a:rPr lang="uk-UA" sz="2400" dirty="0"/>
              <a:t>вимірювань</a:t>
            </a:r>
            <a:r>
              <a:rPr lang="uk-UA" sz="2400" dirty="0" smtClean="0"/>
              <a:t>).</a:t>
            </a:r>
          </a:p>
          <a:p>
            <a:pPr marL="82296" indent="0" algn="just">
              <a:buNone/>
            </a:pPr>
            <a:r>
              <a:rPr lang="uk-UA" sz="2400" dirty="0" smtClean="0"/>
              <a:t>	Подані в таблиці 1 диференціальні рівняння для вимірювальних перетворювачів з зосередженими параметрами подають у вигляді узагальненого </a:t>
            </a:r>
            <a:r>
              <a:rPr lang="uk-UA" sz="2400" dirty="0"/>
              <a:t>рівняння, яке характеризує аперіодичні </a:t>
            </a:r>
            <a:r>
              <a:rPr lang="uk-UA" sz="2400" dirty="0" smtClean="0"/>
              <a:t>ланки,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визначається</a:t>
            </a:r>
            <a:r>
              <a:rPr lang="ru-RU" sz="2400" dirty="0"/>
              <a:t> параметрами </a:t>
            </a:r>
            <a:r>
              <a:rPr lang="ru-RU" sz="2400" dirty="0" err="1" smtClean="0"/>
              <a:t>засобу</a:t>
            </a:r>
            <a:r>
              <a:rPr lang="ru-RU" sz="2400" dirty="0" smtClean="0"/>
              <a:t> </a:t>
            </a:r>
            <a:r>
              <a:rPr lang="ru-RU" sz="2400" dirty="0" err="1"/>
              <a:t>вимірювань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Приклади</a:t>
            </a:r>
            <a:r>
              <a:rPr lang="ru-RU" sz="2400" dirty="0" smtClean="0"/>
              <a:t> </a:t>
            </a:r>
            <a:r>
              <a:rPr lang="ru-RU" sz="2400" dirty="0" err="1"/>
              <a:t>диференціальних</a:t>
            </a:r>
            <a:r>
              <a:rPr lang="ru-RU" sz="2400" dirty="0"/>
              <a:t> </a:t>
            </a:r>
            <a:r>
              <a:rPr lang="ru-RU" sz="2400" dirty="0" err="1"/>
              <a:t>рівнянь</a:t>
            </a:r>
            <a:r>
              <a:rPr lang="ru-RU" sz="2400" dirty="0"/>
              <a:t> </a:t>
            </a:r>
            <a:r>
              <a:rPr lang="ru-RU" sz="2400" dirty="0" err="1"/>
              <a:t>вимірювальних</a:t>
            </a:r>
            <a:r>
              <a:rPr lang="ru-RU" sz="2400" dirty="0"/>
              <a:t> </a:t>
            </a:r>
            <a:r>
              <a:rPr lang="ru-RU" sz="2400" dirty="0" err="1" smtClean="0"/>
              <a:t>перетворювачів</a:t>
            </a:r>
            <a:r>
              <a:rPr lang="ru-RU" sz="2400" dirty="0" smtClean="0"/>
              <a:t> </a:t>
            </a:r>
            <a:r>
              <a:rPr lang="ru-RU" sz="2400" dirty="0"/>
              <a:t>другого порядку наведено в </a:t>
            </a:r>
            <a:r>
              <a:rPr lang="ru-RU" sz="2400" dirty="0" err="1" smtClean="0"/>
              <a:t>таблиці</a:t>
            </a:r>
            <a:r>
              <a:rPr lang="ru-RU" sz="2400" dirty="0" smtClean="0"/>
              <a:t> 2.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39537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76200"/>
            <a:ext cx="8053843" cy="40047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Таблиця 1 - </a:t>
            </a:r>
            <a:r>
              <a:rPr lang="ru-RU" sz="2400" dirty="0" err="1"/>
              <a:t>Диференціальні</a:t>
            </a:r>
            <a:r>
              <a:rPr lang="ru-RU" sz="2400" dirty="0"/>
              <a:t> </a:t>
            </a:r>
            <a:r>
              <a:rPr lang="ru-RU" sz="2400" dirty="0" err="1"/>
              <a:t>рівняння</a:t>
            </a:r>
            <a:r>
              <a:rPr lang="ru-RU" sz="2400" dirty="0"/>
              <a:t> ВП </a:t>
            </a:r>
            <a:r>
              <a:rPr lang="ru-RU" sz="2400" dirty="0" err="1" smtClean="0"/>
              <a:t>першого</a:t>
            </a:r>
            <a:r>
              <a:rPr lang="ru-RU" sz="2400" dirty="0" smtClean="0"/>
              <a:t> порядку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569168"/>
            <a:ext cx="805384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12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87760"/>
            <a:ext cx="791453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47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21602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/>
              <a:t>Таблиця</a:t>
            </a:r>
            <a:r>
              <a:rPr lang="ru-RU" sz="2400" dirty="0"/>
              <a:t> </a:t>
            </a:r>
            <a:r>
              <a:rPr lang="ru-RU" sz="2400" dirty="0" smtClean="0"/>
              <a:t>2 </a:t>
            </a:r>
            <a:r>
              <a:rPr lang="ru-RU" sz="2400" dirty="0"/>
              <a:t>– </a:t>
            </a:r>
            <a:r>
              <a:rPr lang="ru-RU" sz="2400" dirty="0" err="1"/>
              <a:t>Диференціальні</a:t>
            </a:r>
            <a:r>
              <a:rPr lang="ru-RU" sz="2400" dirty="0"/>
              <a:t> </a:t>
            </a:r>
            <a:r>
              <a:rPr lang="ru-RU" sz="2400" dirty="0" err="1"/>
              <a:t>рівняння</a:t>
            </a:r>
            <a:r>
              <a:rPr lang="ru-RU" sz="2400" dirty="0"/>
              <a:t> ВП </a:t>
            </a:r>
            <a:r>
              <a:rPr lang="ru-RU" sz="2400" dirty="0" smtClean="0"/>
              <a:t>другого порядку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788317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0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4695800"/>
            <a:ext cx="7818073" cy="190155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В </a:t>
            </a:r>
            <a:r>
              <a:rPr lang="ru-RU" sz="2400" dirty="0" err="1"/>
              <a:t>усталеному</a:t>
            </a:r>
            <a:r>
              <a:rPr lang="ru-RU" sz="2400" dirty="0"/>
              <a:t> </a:t>
            </a:r>
            <a:r>
              <a:rPr lang="ru-RU" sz="2400" dirty="0" err="1"/>
              <a:t>режимі</a:t>
            </a:r>
            <a:r>
              <a:rPr lang="ru-RU" sz="2400" dirty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вимірювань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вхідна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вихідна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постійні</a:t>
            </a:r>
            <a:r>
              <a:rPr lang="ru-RU" sz="2400" dirty="0" smtClean="0"/>
              <a:t>, то, </a:t>
            </a:r>
            <a:r>
              <a:rPr lang="ru-RU" sz="2400" dirty="0" err="1" smtClean="0"/>
              <a:t>прирівнявши</a:t>
            </a:r>
            <a:r>
              <a:rPr lang="ru-RU" sz="2400" dirty="0" smtClean="0"/>
              <a:t> до нуля </a:t>
            </a:r>
            <a:r>
              <a:rPr lang="ru-RU" sz="2400" dirty="0" err="1" smtClean="0"/>
              <a:t>похідні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легко </a:t>
            </a:r>
            <a:r>
              <a:rPr lang="ru-RU" sz="2400" dirty="0"/>
              <a:t>перейти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 smtClean="0"/>
              <a:t>диференціального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рівняння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159966"/>
            <a:ext cx="7958091" cy="44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87624" y="188640"/>
                <a:ext cx="7746064" cy="6552728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err="1" smtClean="0"/>
                  <a:t>Градуювальна</a:t>
                </a:r>
                <a:r>
                  <a:rPr lang="uk-UA" sz="2400" b="1" dirty="0" smtClean="0"/>
                  <a:t> характеристика </a:t>
                </a:r>
                <a:r>
                  <a:rPr lang="uk-UA" sz="2400" dirty="0"/>
                  <a:t>– </a:t>
                </a:r>
                <a:r>
                  <a:rPr lang="uk-UA" sz="2400" dirty="0" smtClean="0"/>
                  <a:t>залежність між значеннями вимірюваної величини </a:t>
                </a:r>
                <a:r>
                  <a:rPr lang="uk-UA" sz="2400" dirty="0"/>
                  <a:t>на виході та вході засобу вимірювань, </a:t>
                </a:r>
                <a:r>
                  <a:rPr lang="uk-UA" sz="2400" dirty="0" smtClean="0"/>
                  <a:t>що </a:t>
                </a:r>
                <a:r>
                  <a:rPr lang="uk-UA" sz="2400" dirty="0"/>
                  <a:t>отримані під час градуювання (</a:t>
                </a:r>
                <a:r>
                  <a:rPr lang="uk-UA" sz="2400" dirty="0" smtClean="0"/>
                  <a:t>калібрування) та подані у вигляді таблиці, графіка або </a:t>
                </a:r>
                <a:r>
                  <a:rPr lang="uk-UA" sz="2400" dirty="0"/>
                  <a:t>формули</a:t>
                </a:r>
                <a:r>
                  <a:rPr lang="uk-UA" sz="2400" dirty="0" smtClean="0"/>
                  <a:t>.</a:t>
                </a:r>
              </a:p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Чутливість</a:t>
                </a:r>
                <a:r>
                  <a:rPr lang="uk-UA" sz="2400" dirty="0" smtClean="0"/>
                  <a:t> </a:t>
                </a:r>
                <a:r>
                  <a:rPr lang="uk-UA" sz="2400" dirty="0"/>
                  <a:t>– відношення зміни вихідної величини засобу вимірювань до </a:t>
                </a:r>
                <a:r>
                  <a:rPr lang="uk-UA" sz="2400" dirty="0" smtClean="0"/>
                  <a:t>зміни </a:t>
                </a:r>
                <a:r>
                  <a:rPr lang="uk-UA" sz="2400" dirty="0"/>
                  <a:t>вхідної величини, що її викликає</a:t>
                </a:r>
                <a:r>
                  <a:rPr lang="uk-UA" sz="2400" dirty="0" smtClean="0"/>
                  <a:t>,</a:t>
                </a:r>
              </a:p>
              <a:p>
                <a:pPr marL="82296" indent="0" algn="just">
                  <a:buNone/>
                </a:pPr>
                <a:endParaRPr lang="uk-UA" sz="2400" dirty="0"/>
              </a:p>
              <a:p>
                <a:pPr marL="82296" indent="0" algn="just">
                  <a:buNone/>
                </a:pPr>
                <a:endParaRPr lang="uk-UA" sz="2400" dirty="0" smtClean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	При </a:t>
                </a:r>
                <a:r>
                  <a:rPr lang="uk-UA" sz="2400" dirty="0"/>
                  <a:t>лінійному рівнянні перетворення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sz="2400" dirty="0"/>
                  <a:t>. </a:t>
                </a:r>
                <a:r>
                  <a:rPr lang="uk-UA" sz="2400" dirty="0"/>
                  <a:t>В даному випадку </a:t>
                </a:r>
                <a:r>
                  <a:rPr lang="uk-UA" sz="2400" dirty="0" smtClean="0"/>
                  <a:t>шкала </a:t>
                </a:r>
                <a:r>
                  <a:rPr lang="uk-UA" sz="2400" dirty="0"/>
                  <a:t>засобу вимірювань рівномірна, що є досить суттєвою перевагою </a:t>
                </a:r>
                <a:r>
                  <a:rPr lang="uk-UA" sz="2400" dirty="0" smtClean="0"/>
                  <a:t>порівняно </a:t>
                </a:r>
                <a:r>
                  <a:rPr lang="uk-UA" sz="2400" dirty="0"/>
                  <a:t>із засобами вимірювань із нерівномірною шкалою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𝑣𝑎𝑟</m:t>
                    </m:r>
                  </m:oMath>
                </a14:m>
                <a:r>
                  <a:rPr lang="en-US" sz="2400" dirty="0" smtClean="0"/>
                  <a:t>). </a:t>
                </a:r>
                <a:endParaRPr lang="en-US" sz="2400" dirty="0"/>
              </a:p>
              <a:p>
                <a:pPr marL="82296" indent="0" algn="just">
                  <a:buNone/>
                </a:pPr>
                <a:r>
                  <a:rPr lang="uk-UA" sz="2400" dirty="0" smtClean="0"/>
                  <a:t>	Величину, обернену до чутливості, називають </a:t>
                </a:r>
                <a:r>
                  <a:rPr lang="uk-UA" sz="2400" b="1" dirty="0" smtClean="0"/>
                  <a:t>ціною поділки </a:t>
                </a:r>
                <a:r>
                  <a:rPr lang="uk-UA" sz="2400" dirty="0" smtClean="0"/>
                  <a:t>(</a:t>
                </a:r>
                <a:r>
                  <a:rPr lang="en-US" sz="2400" dirty="0"/>
                  <a:t>C =1 S). 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624" y="188640"/>
                <a:ext cx="7746064" cy="6552728"/>
              </a:xfrm>
              <a:blipFill rotWithShape="0">
                <a:blip r:embed="rId2"/>
                <a:stretch>
                  <a:fillRect l="-157" t="-744" r="-1180" b="-21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326" y="3284984"/>
            <a:ext cx="1220660" cy="8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76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/>
              <a:t>Перехідна характеристика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76672"/>
            <a:ext cx="7674056" cy="347656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uk-UA" sz="2400" dirty="0"/>
              <a:t>	</a:t>
            </a:r>
            <a:r>
              <a:rPr lang="uk-UA" sz="2400" dirty="0" smtClean="0"/>
              <a:t>Реакція </a:t>
            </a:r>
            <a:r>
              <a:rPr lang="uk-UA" sz="2400" dirty="0"/>
              <a:t>засобу вимірювання на вхідний сигнал у вигляді </a:t>
            </a:r>
            <a:r>
              <a:rPr lang="uk-UA" sz="2400" dirty="0" smtClean="0"/>
              <a:t>ступінчастої </a:t>
            </a:r>
            <a:r>
              <a:rPr lang="uk-UA" sz="2400" dirty="0"/>
              <a:t>функції </a:t>
            </a:r>
            <a:r>
              <a:rPr lang="en-US" sz="2400" dirty="0" smtClean="0"/>
              <a:t>l</a:t>
            </a:r>
            <a:r>
              <a:rPr lang="uk-UA" sz="2400" dirty="0" smtClean="0"/>
              <a:t>(</a:t>
            </a:r>
            <a:r>
              <a:rPr lang="en-US" sz="2400" dirty="0"/>
              <a:t>t</a:t>
            </a:r>
            <a:r>
              <a:rPr lang="en-US" sz="2400" dirty="0" smtClean="0"/>
              <a:t>) (</a:t>
            </a:r>
            <a:r>
              <a:rPr lang="uk-UA" sz="2400" dirty="0"/>
              <a:t>функції </a:t>
            </a:r>
            <a:r>
              <a:rPr lang="uk-UA" sz="2400" dirty="0" err="1"/>
              <a:t>Хевісайда</a:t>
            </a:r>
            <a:r>
              <a:rPr lang="uk-UA" sz="2400" dirty="0"/>
              <a:t>) для нульових початкових умов </a:t>
            </a:r>
            <a:r>
              <a:rPr lang="uk-UA" sz="2400" dirty="0" smtClean="0"/>
              <a:t>називається </a:t>
            </a:r>
            <a:r>
              <a:rPr lang="uk-UA" sz="2400" b="1" dirty="0"/>
              <a:t>перехідною характеристикою</a:t>
            </a:r>
            <a:r>
              <a:rPr lang="uk-UA" sz="2400" dirty="0"/>
              <a:t> </a:t>
            </a:r>
            <a:r>
              <a:rPr lang="en-US" sz="2400" dirty="0" smtClean="0"/>
              <a:t>h(t)</a:t>
            </a:r>
            <a:r>
              <a:rPr lang="uk-UA" sz="2400" dirty="0" smtClean="0"/>
              <a:t>. Чим </a:t>
            </a:r>
            <a:r>
              <a:rPr lang="uk-UA" sz="2400" dirty="0"/>
              <a:t>швидше наближається перехідна </a:t>
            </a:r>
            <a:r>
              <a:rPr lang="uk-UA" sz="2400" dirty="0" smtClean="0"/>
              <a:t>функція </a:t>
            </a:r>
            <a:r>
              <a:rPr lang="en-US" sz="2400" dirty="0" smtClean="0"/>
              <a:t>h(t</a:t>
            </a:r>
            <a:r>
              <a:rPr lang="en-US" sz="2400" dirty="0"/>
              <a:t>) </a:t>
            </a:r>
            <a:r>
              <a:rPr lang="uk-UA" sz="2400" dirty="0"/>
              <a:t>до усталеного </a:t>
            </a:r>
            <a:r>
              <a:rPr lang="uk-UA" sz="2400" dirty="0" smtClean="0"/>
              <a:t>значення, тим менші інерційні властивості засобу вимірювань. Тому найбільш розповсюдженим способом нормування динамічних характеристик </a:t>
            </a:r>
            <a:r>
              <a:rPr lang="uk-UA" sz="2400" dirty="0"/>
              <a:t>засобів вимірювання є нормування тривалості перехідного </a:t>
            </a:r>
            <a:r>
              <a:rPr lang="uk-UA" sz="2400" dirty="0" smtClean="0"/>
              <a:t>процесу</a:t>
            </a:r>
            <a:r>
              <a:rPr lang="uk-UA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69" y="3953238"/>
            <a:ext cx="7552381" cy="2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43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591574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ru-RU" sz="2400" dirty="0"/>
              <a:t>У</a:t>
            </a:r>
            <a:r>
              <a:rPr lang="uk-UA" sz="2400" dirty="0" smtClean="0"/>
              <a:t> </a:t>
            </a:r>
            <a:r>
              <a:rPr lang="uk-UA" sz="2400" dirty="0"/>
              <a:t>засобах </a:t>
            </a:r>
            <a:r>
              <a:rPr lang="uk-UA" sz="2400" dirty="0" smtClean="0"/>
              <a:t>вимірювань з аперіодичним перехідним процесом, який описується перехідною характеристикою першого порядку, тривалість перехідного процесу зменшується при зменшенні сталої часу </a:t>
            </a:r>
            <a:r>
              <a:rPr lang="el-GR" sz="2400" dirty="0" smtClean="0"/>
              <a:t>τ </a:t>
            </a:r>
            <a:r>
              <a:rPr lang="uk-UA" sz="2400" dirty="0" smtClean="0"/>
              <a:t>і </a:t>
            </a:r>
            <a:r>
              <a:rPr lang="uk-UA" sz="2400" dirty="0"/>
              <a:t>при збільшенні </a:t>
            </a:r>
            <a:r>
              <a:rPr lang="uk-UA" sz="2400" dirty="0" smtClean="0"/>
              <a:t>допустимої динамічної похибки </a:t>
            </a:r>
            <a:r>
              <a:rPr lang="el-GR" sz="2400" dirty="0" smtClean="0"/>
              <a:t>Δ</a:t>
            </a:r>
            <a:r>
              <a:rPr lang="uk-UA" sz="2400" baseline="-25000" dirty="0" err="1" smtClean="0"/>
              <a:t>дн</a:t>
            </a:r>
            <a:r>
              <a:rPr lang="uk-UA" sz="2400" dirty="0" smtClean="0"/>
              <a:t>. </a:t>
            </a:r>
            <a:endParaRPr lang="en-US" sz="2400" dirty="0" smtClean="0"/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У </a:t>
            </a:r>
            <a:r>
              <a:rPr lang="uk-UA" sz="2400" dirty="0"/>
              <a:t>засобах вимірювань з коливальним перехідним процесом, який </a:t>
            </a:r>
            <a:r>
              <a:rPr lang="uk-UA" sz="2400" dirty="0" smtClean="0"/>
              <a:t>описується перехідною характеристикою другого порядку, тривалість перехідного </a:t>
            </a:r>
            <a:r>
              <a:rPr lang="uk-UA" sz="2400" dirty="0"/>
              <a:t>процесу </a:t>
            </a:r>
            <a:r>
              <a:rPr lang="uk-UA" sz="2400" dirty="0" smtClean="0"/>
              <a:t>лінійно </a:t>
            </a:r>
            <a:r>
              <a:rPr lang="uk-UA" sz="2400" dirty="0"/>
              <a:t>зростає із збільшенням значення </a:t>
            </a:r>
            <a:r>
              <a:rPr lang="uk-UA" sz="2400" dirty="0" smtClean="0"/>
              <a:t>моменту </a:t>
            </a:r>
            <a:r>
              <a:rPr lang="uk-UA" sz="2400" dirty="0"/>
              <a:t>інерції рухомої частини перетворювача і зменшується в процесі </a:t>
            </a:r>
            <a:r>
              <a:rPr lang="uk-UA" sz="2400" dirty="0" smtClean="0"/>
              <a:t>збільшення </a:t>
            </a:r>
            <a:r>
              <a:rPr lang="uk-UA" sz="2400" dirty="0"/>
              <a:t>жорсткості сенсора зусилля.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73533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/>
              <a:t>Імпульсна характеристика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818072" cy="526767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Реакцію засобу вимірювань на вхідний одиничний миттєвий імпульс (</a:t>
            </a:r>
            <a:r>
              <a:rPr lang="uk-UA" sz="2400" dirty="0"/>
              <a:t>дельта-функція або функція Дірака) називають </a:t>
            </a:r>
            <a:r>
              <a:rPr lang="uk-UA" sz="2400" b="1" dirty="0"/>
              <a:t>імпульсною </a:t>
            </a:r>
            <a:r>
              <a:rPr lang="uk-UA" sz="2400" b="1" dirty="0" smtClean="0"/>
              <a:t>характеристикою.</a:t>
            </a:r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Графічне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імпульсних</a:t>
            </a:r>
            <a:r>
              <a:rPr lang="ru-RU" sz="2400" dirty="0" smtClean="0"/>
              <a:t> характеристик для </a:t>
            </a:r>
            <a:r>
              <a:rPr lang="ru-RU" sz="2400" dirty="0" err="1" smtClean="0"/>
              <a:t>аперіодичної</a:t>
            </a:r>
            <a:r>
              <a:rPr lang="ru-RU" sz="2400" dirty="0" smtClean="0"/>
              <a:t> і </a:t>
            </a:r>
            <a:r>
              <a:rPr lang="ru-RU" sz="2400" dirty="0" err="1" smtClean="0"/>
              <a:t>коливальної</a:t>
            </a:r>
            <a:r>
              <a:rPr lang="ru-RU" sz="2400" dirty="0" smtClean="0"/>
              <a:t> ланок.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48" y="3356992"/>
            <a:ext cx="7323809" cy="2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3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8614"/>
            <a:ext cx="7746064" cy="850106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Амплітудно- і фазочастотна характеристики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746064" cy="583264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Для практичного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інколи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доцільно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оперувати</a:t>
            </a:r>
            <a:r>
              <a:rPr lang="ru-RU" sz="2400" dirty="0" smtClean="0"/>
              <a:t> не з </a:t>
            </a:r>
            <a:r>
              <a:rPr lang="ru-RU" sz="2400" dirty="0" err="1" smtClean="0"/>
              <a:t>розглянутими</a:t>
            </a:r>
            <a:r>
              <a:rPr lang="ru-RU" sz="2400" dirty="0" smtClean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 </a:t>
            </a:r>
            <a:r>
              <a:rPr lang="ru-RU" sz="2400" dirty="0" err="1"/>
              <a:t>часовими</a:t>
            </a:r>
            <a:r>
              <a:rPr lang="ru-RU" sz="2400" dirty="0"/>
              <a:t> характеристиками (</a:t>
            </a:r>
            <a:r>
              <a:rPr lang="ru-RU" sz="2400" dirty="0" err="1"/>
              <a:t>імпульсною</a:t>
            </a:r>
            <a:r>
              <a:rPr lang="ru-RU" sz="2400" dirty="0"/>
              <a:t> і </a:t>
            </a:r>
            <a:r>
              <a:rPr lang="ru-RU" sz="2400" dirty="0" err="1" smtClean="0"/>
              <a:t>перехідною</a:t>
            </a:r>
            <a:r>
              <a:rPr lang="ru-RU" sz="2400" dirty="0"/>
              <a:t>), а з передаточною </a:t>
            </a:r>
            <a:r>
              <a:rPr lang="ru-RU" sz="2400" dirty="0" err="1"/>
              <a:t>функцією</a:t>
            </a:r>
            <a:r>
              <a:rPr lang="ru-RU" sz="2400" dirty="0"/>
              <a:t> (операторною </a:t>
            </a:r>
            <a:r>
              <a:rPr lang="ru-RU" sz="2400" dirty="0" err="1"/>
              <a:t>чутливістю</a:t>
            </a:r>
            <a:r>
              <a:rPr lang="ru-RU" sz="2400" dirty="0"/>
              <a:t>) </a:t>
            </a:r>
            <a:r>
              <a:rPr lang="ru-RU" sz="2400" dirty="0" err="1"/>
              <a:t>засобу</a:t>
            </a:r>
            <a:r>
              <a:rPr lang="ru-RU" sz="2400" dirty="0"/>
              <a:t> </a:t>
            </a:r>
            <a:r>
              <a:rPr lang="ru-RU" sz="2400" dirty="0" err="1" smtClean="0"/>
              <a:t>вимірювання</a:t>
            </a:r>
            <a:r>
              <a:rPr lang="ru-RU" sz="2400" dirty="0"/>
              <a:t>. </a:t>
            </a:r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Передаточна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визначається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Лапласа</a:t>
            </a:r>
            <a:r>
              <a:rPr lang="ru-RU" sz="2400" dirty="0"/>
              <a:t>. </a:t>
            </a:r>
            <a:r>
              <a:rPr lang="ru-RU" sz="2400" dirty="0" err="1"/>
              <a:t>Перетворення</a:t>
            </a:r>
            <a:r>
              <a:rPr lang="ru-RU" sz="2400" dirty="0"/>
              <a:t> Лапласа для </a:t>
            </a:r>
            <a:r>
              <a:rPr lang="ru-RU" sz="2400" dirty="0" err="1"/>
              <a:t>функції</a:t>
            </a:r>
            <a:r>
              <a:rPr lang="ru-RU" sz="2400" dirty="0"/>
              <a:t> f(t)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вигляд</a:t>
            </a:r>
            <a:r>
              <a:rPr lang="ru-RU" sz="2400" dirty="0"/>
              <a:t> </a:t>
            </a:r>
            <a:endParaRPr lang="ru-RU" sz="2400" dirty="0" smtClean="0"/>
          </a:p>
          <a:p>
            <a:pPr marL="82296" indent="0" algn="just">
              <a:buNone/>
            </a:pPr>
            <a:endParaRPr lang="uk-UA" sz="2400" dirty="0" smtClean="0"/>
          </a:p>
          <a:p>
            <a:pPr marL="82296" indent="0" algn="just">
              <a:buNone/>
            </a:pPr>
            <a:endParaRPr lang="uk-UA" sz="2400" dirty="0" smtClean="0"/>
          </a:p>
          <a:p>
            <a:pPr marL="82296" indent="0" algn="just">
              <a:buNone/>
            </a:pPr>
            <a:r>
              <a:rPr lang="uk-UA" sz="2400" dirty="0" smtClean="0"/>
              <a:t>де </a:t>
            </a:r>
            <a:r>
              <a:rPr lang="en-US" sz="2400" dirty="0" smtClean="0"/>
              <a:t>f(t</a:t>
            </a:r>
            <a:r>
              <a:rPr lang="en-US" sz="2400" dirty="0"/>
              <a:t>) – </a:t>
            </a:r>
            <a:r>
              <a:rPr lang="uk-UA" sz="2400" dirty="0"/>
              <a:t>функціонал </a:t>
            </a:r>
            <a:r>
              <a:rPr lang="uk-UA" sz="2400" dirty="0" smtClean="0"/>
              <a:t>функції </a:t>
            </a:r>
            <a:r>
              <a:rPr lang="en-US" sz="2400" dirty="0" smtClean="0"/>
              <a:t>f(t); F(p</a:t>
            </a:r>
            <a:r>
              <a:rPr lang="en-US" sz="2400" dirty="0"/>
              <a:t>) – </a:t>
            </a:r>
            <a:r>
              <a:rPr lang="uk-UA" sz="2400" dirty="0"/>
              <a:t>зображення </a:t>
            </a:r>
            <a:r>
              <a:rPr lang="uk-UA" sz="2400" dirty="0" smtClean="0"/>
              <a:t>функції </a:t>
            </a:r>
            <a:r>
              <a:rPr lang="en-US" sz="2400" dirty="0" smtClean="0"/>
              <a:t>f(t); p </a:t>
            </a:r>
            <a:r>
              <a:rPr lang="en-US" sz="2400" dirty="0"/>
              <a:t>– </a:t>
            </a:r>
            <a:r>
              <a:rPr lang="uk-UA" sz="2400" dirty="0" smtClean="0"/>
              <a:t>оператор </a:t>
            </a:r>
            <a:r>
              <a:rPr lang="uk-UA" sz="2400" dirty="0"/>
              <a:t>Лапласа. </a:t>
            </a:r>
          </a:p>
          <a:p>
            <a:pPr algn="just"/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445" y="4365104"/>
            <a:ext cx="264242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07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260648"/>
                <a:ext cx="7818072" cy="6408712"/>
              </a:xfrm>
            </p:spPr>
            <p:txBody>
              <a:bodyPr>
                <a:normAutofit/>
              </a:bodyPr>
              <a:lstStyle/>
              <a:p>
                <a:pPr marL="82296" indent="0" algn="just"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Передаточною </a:t>
                </a:r>
                <a:r>
                  <a:rPr lang="uk-UA" sz="2400" b="1" dirty="0"/>
                  <a:t>функцією </a:t>
                </a:r>
                <a:r>
                  <a:rPr lang="uk-UA" sz="2400" dirty="0"/>
                  <a:t>засобу вимірювань називають </a:t>
                </a:r>
                <a:r>
                  <a:rPr lang="uk-UA" sz="2400" dirty="0" smtClean="0"/>
                  <a:t>відношення </a:t>
                </a:r>
                <a:r>
                  <a:rPr lang="uk-UA" sz="2400" dirty="0"/>
                  <a:t>зображення за Лапласом його вихідного сигналу </a:t>
                </a:r>
                <a:r>
                  <a:rPr lang="en-US" sz="2400" dirty="0"/>
                  <a:t>Y(p</a:t>
                </a:r>
                <a:r>
                  <a:rPr lang="en-US" sz="2400" dirty="0" smtClean="0"/>
                  <a:t>)</a:t>
                </a:r>
                <a:r>
                  <a:rPr lang="uk-UA" sz="2400" dirty="0" smtClean="0"/>
                  <a:t> </a:t>
                </a:r>
                <a:r>
                  <a:rPr lang="uk-UA" sz="2400" dirty="0"/>
                  <a:t>до зображення </a:t>
                </a:r>
                <a:r>
                  <a:rPr lang="uk-UA" sz="2400" dirty="0" smtClean="0"/>
                  <a:t>за </a:t>
                </a:r>
                <a:r>
                  <a:rPr lang="uk-UA" sz="2400" dirty="0"/>
                  <a:t>Лапласом вхідного сигналу </a:t>
                </a:r>
                <a:r>
                  <a:rPr lang="en-US" sz="2400" dirty="0" smtClean="0"/>
                  <a:t>X(p)</a:t>
                </a:r>
                <a:r>
                  <a:rPr lang="uk-UA" sz="2400" dirty="0"/>
                  <a:t>для </a:t>
                </a:r>
                <a:r>
                  <a:rPr lang="uk-UA" sz="2400" dirty="0" smtClean="0"/>
                  <a:t>нульових </a:t>
                </a:r>
                <a:r>
                  <a:rPr lang="uk-UA" sz="2400" dirty="0"/>
                  <a:t>початкових </a:t>
                </a:r>
                <a:r>
                  <a:rPr lang="uk-UA" sz="2400" dirty="0" smtClean="0"/>
                  <a:t>умов.</a:t>
                </a:r>
              </a:p>
              <a:p>
                <a:pPr marL="82296" indent="0" algn="just">
                  <a:buNone/>
                </a:pPr>
                <a:r>
                  <a:rPr lang="uk-UA" sz="2400" dirty="0" smtClean="0"/>
                  <a:t>	Для </a:t>
                </a:r>
                <a:r>
                  <a:rPr lang="uk-UA" sz="2400" dirty="0"/>
                  <a:t>практичних розрахунків динамічних властивостей засобів </a:t>
                </a:r>
                <a:r>
                  <a:rPr lang="uk-UA" sz="2400" dirty="0" smtClean="0"/>
                  <a:t>вимірювань </a:t>
                </a:r>
                <a:r>
                  <a:rPr lang="uk-UA" sz="2400" dirty="0"/>
                  <a:t>доцільно розглядати окремий випадок передаточних функцій </a:t>
                </a:r>
                <a:r>
                  <a:rPr lang="uk-UA" sz="2400" dirty="0" smtClean="0"/>
                  <a:t>за </a:t>
                </a:r>
                <a:r>
                  <a:rPr lang="uk-UA" sz="2400" dirty="0"/>
                  <a:t>умови, коли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uk-UA" sz="2400" dirty="0"/>
                  <a:t>В даному випадку перетворення Лапласа </a:t>
                </a:r>
                <a:r>
                  <a:rPr lang="uk-UA" sz="2400" dirty="0" smtClean="0"/>
                  <a:t>перетворюється в перетворення Фур’є, передаточна функція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uk-UA" sz="2400" dirty="0" smtClean="0"/>
                  <a:t>виражається </a:t>
                </a:r>
                <a:r>
                  <a:rPr lang="uk-UA" sz="2400" dirty="0"/>
                  <a:t>сукупністю амплітудно- і фазочастотних </a:t>
                </a:r>
                <a:r>
                  <a:rPr lang="uk-UA" sz="2400" dirty="0" smtClean="0"/>
                  <a:t>характеристик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uk-UA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– </a:t>
                </a:r>
                <a:r>
                  <a:rPr lang="uk-UA" sz="2400" dirty="0" smtClean="0"/>
                  <a:t>амплітудно-фазова </a:t>
                </a:r>
                <a:r>
                  <a:rPr lang="uk-UA" sz="2400" dirty="0"/>
                  <a:t>характеристика. Вона дає уявлення про частотні </a:t>
                </a:r>
                <a:r>
                  <a:rPr lang="uk-UA" sz="2400" dirty="0" smtClean="0"/>
                  <a:t>властивості </a:t>
                </a:r>
                <a:r>
                  <a:rPr lang="uk-UA" sz="2400" dirty="0"/>
                  <a:t>засобів </a:t>
                </a:r>
                <a:r>
                  <a:rPr lang="uk-UA" sz="2400" dirty="0" smtClean="0"/>
                  <a:t>вимірювань</a:t>
                </a:r>
                <a:endParaRPr lang="uk-UA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260648"/>
                <a:ext cx="7818072" cy="6408712"/>
              </a:xfrm>
              <a:blipFill rotWithShape="0">
                <a:blip r:embed="rId2"/>
                <a:stretch>
                  <a:fillRect l="-78" t="-761" r="-11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459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8028384" cy="6552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/>
              <a:t>Вирази </a:t>
            </a:r>
            <a:r>
              <a:rPr lang="uk-UA" sz="2400" dirty="0"/>
              <a:t>для </a:t>
            </a:r>
            <a:r>
              <a:rPr lang="uk-UA" sz="2400" dirty="0" smtClean="0"/>
              <a:t>амплітудно</a:t>
            </a:r>
            <a:r>
              <a:rPr lang="en-US" sz="2400" dirty="0" smtClean="0"/>
              <a:t>-</a:t>
            </a:r>
            <a:endParaRPr lang="uk-UA" sz="2400" dirty="0"/>
          </a:p>
          <a:p>
            <a:pPr marL="82296" indent="0">
              <a:buNone/>
            </a:pPr>
            <a:endParaRPr lang="uk-UA" sz="2400" dirty="0" smtClean="0"/>
          </a:p>
          <a:p>
            <a:pPr marL="82296" indent="0">
              <a:buNone/>
            </a:pPr>
            <a:endParaRPr lang="uk-UA" sz="2400" dirty="0" smtClean="0"/>
          </a:p>
          <a:p>
            <a:pPr marL="82296" indent="0">
              <a:buNone/>
            </a:pPr>
            <a:r>
              <a:rPr lang="ru-RU" sz="2400" dirty="0"/>
              <a:t>і </a:t>
            </a:r>
            <a:r>
              <a:rPr lang="ru-RU" sz="2400" dirty="0" err="1"/>
              <a:t>фазочастотної</a:t>
            </a:r>
            <a:r>
              <a:rPr lang="ru-RU" sz="2400" dirty="0"/>
              <a:t> </a:t>
            </a:r>
            <a:r>
              <a:rPr lang="ru-RU" sz="2400" dirty="0" smtClean="0"/>
              <a:t>характеристик</a:t>
            </a:r>
          </a:p>
          <a:p>
            <a:pPr marL="82296" indent="0">
              <a:buNone/>
            </a:pPr>
            <a:endParaRPr lang="ru-RU" sz="2400" dirty="0"/>
          </a:p>
          <a:p>
            <a:pPr marL="82296" indent="0">
              <a:buNone/>
            </a:pPr>
            <a:endParaRPr lang="ru-RU" sz="2400" dirty="0" smtClean="0"/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Амплітудно</a:t>
            </a:r>
            <a:r>
              <a:rPr lang="ru-RU" sz="2400" dirty="0" smtClean="0"/>
              <a:t>-частотна характеристика </a:t>
            </a:r>
            <a:r>
              <a:rPr lang="ru-RU" sz="2400" dirty="0" err="1" smtClean="0"/>
              <a:t>характеризує</a:t>
            </a:r>
            <a:r>
              <a:rPr lang="ru-RU" sz="2400" dirty="0" smtClean="0"/>
              <a:t> спектр </a:t>
            </a:r>
            <a:r>
              <a:rPr lang="ru-RU" sz="2400" dirty="0"/>
              <a:t>частот,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пропускає</a:t>
            </a:r>
            <a:r>
              <a:rPr lang="ru-RU" sz="2400" dirty="0"/>
              <a:t> </a:t>
            </a:r>
            <a:r>
              <a:rPr lang="ru-RU" sz="2400" dirty="0" err="1"/>
              <a:t>засіб</a:t>
            </a:r>
            <a:r>
              <a:rPr lang="ru-RU" sz="2400" dirty="0"/>
              <a:t> </a:t>
            </a:r>
            <a:r>
              <a:rPr lang="ru-RU" sz="2400" dirty="0" err="1"/>
              <a:t>вимірювань</a:t>
            </a:r>
            <a:r>
              <a:rPr lang="ru-RU" sz="2400" dirty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/>
              <a:t>останній</a:t>
            </a:r>
            <a:r>
              <a:rPr lang="ru-RU" sz="2400" dirty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інерційність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даний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вимірювань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характеризується</a:t>
            </a:r>
            <a:r>
              <a:rPr lang="ru-RU" sz="2400" dirty="0" smtClean="0"/>
              <a:t> великою </a:t>
            </a:r>
            <a:r>
              <a:rPr lang="ru-RU" sz="2400" dirty="0" err="1"/>
              <a:t>тривалістю</a:t>
            </a:r>
            <a:r>
              <a:rPr lang="ru-RU" sz="2400" dirty="0"/>
              <a:t> </a:t>
            </a:r>
            <a:r>
              <a:rPr lang="ru-RU" sz="2400" dirty="0" err="1"/>
              <a:t>перехідного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і тому спектр </a:t>
            </a:r>
            <a:r>
              <a:rPr lang="ru-RU" sz="2400" dirty="0" err="1"/>
              <a:t>його</a:t>
            </a:r>
            <a:r>
              <a:rPr lang="ru-RU" sz="2400" dirty="0"/>
              <a:t> частот буде </a:t>
            </a:r>
            <a:r>
              <a:rPr lang="ru-RU" sz="2400" dirty="0" err="1" smtClean="0"/>
              <a:t>знаходитись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низьких</a:t>
            </a:r>
            <a:r>
              <a:rPr lang="ru-RU" sz="2400" dirty="0"/>
              <a:t> частот.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en-US" sz="2400" dirty="0" smtClean="0"/>
              <a:t>h(t</a:t>
            </a:r>
            <a:r>
              <a:rPr lang="en-US" sz="2400" dirty="0"/>
              <a:t>), </a:t>
            </a:r>
            <a:r>
              <a:rPr lang="el-GR" sz="2400" dirty="0"/>
              <a:t>δ(</a:t>
            </a:r>
            <a:r>
              <a:rPr lang="en-US" sz="2400" dirty="0"/>
              <a:t>t), S(p), S(j</a:t>
            </a:r>
            <a:r>
              <a:rPr lang="el-GR" sz="2400" dirty="0"/>
              <a:t>ω)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/>
              <a:t>вимірювань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smtClean="0"/>
              <a:t>собою.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52" y="548680"/>
            <a:ext cx="5544616" cy="1002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982767"/>
            <a:ext cx="4824536" cy="9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4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/>
              <a:t>Зв’язок</a:t>
            </a:r>
            <a:r>
              <a:rPr lang="ru-RU" sz="2400" dirty="0"/>
              <a:t>  </a:t>
            </a:r>
            <a:r>
              <a:rPr lang="ru-RU" sz="2400" dirty="0" err="1"/>
              <a:t>між</a:t>
            </a:r>
            <a:r>
              <a:rPr lang="ru-RU" sz="2400" dirty="0"/>
              <a:t>  </a:t>
            </a:r>
            <a:r>
              <a:rPr lang="ru-RU" sz="2400" dirty="0" err="1"/>
              <a:t>динамічними</a:t>
            </a:r>
            <a:r>
              <a:rPr lang="ru-RU" sz="2400" dirty="0"/>
              <a:t>  характеристиками  </a:t>
            </a:r>
            <a:r>
              <a:rPr lang="ru-RU" sz="2400" dirty="0" err="1"/>
              <a:t>засобів</a:t>
            </a:r>
            <a:r>
              <a:rPr lang="ru-RU" sz="2400" dirty="0"/>
              <a:t>  </a:t>
            </a:r>
            <a:r>
              <a:rPr lang="ru-RU" sz="2400" dirty="0" err="1" smtClean="0"/>
              <a:t>вимірювань</a:t>
            </a:r>
            <a:r>
              <a:rPr lang="ru-RU" sz="2400" dirty="0" smtClean="0"/>
              <a:t> 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56" y="1299220"/>
            <a:ext cx="7900599" cy="34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98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920880" cy="634082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Статичні метрологічні характеристики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7920880" cy="5267672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До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статичних</a:t>
            </a:r>
            <a:r>
              <a:rPr lang="ru-RU" sz="2400" dirty="0"/>
              <a:t> </a:t>
            </a:r>
            <a:r>
              <a:rPr lang="ru-RU" sz="2400" dirty="0" err="1"/>
              <a:t>метрологічних</a:t>
            </a:r>
            <a:r>
              <a:rPr lang="ru-RU" sz="2400" dirty="0"/>
              <a:t> характеристик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функції</a:t>
            </a:r>
            <a:r>
              <a:rPr lang="ru-RU" sz="2400" dirty="0"/>
              <a:t>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статичної</a:t>
            </a:r>
            <a:r>
              <a:rPr lang="ru-RU" sz="2400" dirty="0"/>
              <a:t> характеристики </a:t>
            </a:r>
            <a:r>
              <a:rPr lang="ru-RU" sz="2400" dirty="0" err="1"/>
              <a:t>відносять</a:t>
            </a:r>
            <a:r>
              <a:rPr lang="ru-RU" sz="2400" dirty="0"/>
              <a:t> </a:t>
            </a:r>
            <a:r>
              <a:rPr lang="ru-RU" sz="2400" dirty="0" err="1"/>
              <a:t>чутливість</a:t>
            </a:r>
            <a:r>
              <a:rPr lang="ru-RU" sz="2400" dirty="0"/>
              <a:t>, </a:t>
            </a:r>
            <a:r>
              <a:rPr lang="ru-RU" sz="2400" dirty="0" err="1"/>
              <a:t>адитивну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/>
              <a:t>мультиплікативну</a:t>
            </a:r>
            <a:r>
              <a:rPr lang="ru-RU" sz="2400" dirty="0"/>
              <a:t> </a:t>
            </a:r>
            <a:r>
              <a:rPr lang="ru-RU" sz="2400" dirty="0" err="1"/>
              <a:t>складові</a:t>
            </a:r>
            <a:r>
              <a:rPr lang="ru-RU" sz="2400" dirty="0"/>
              <a:t> </a:t>
            </a:r>
            <a:r>
              <a:rPr lang="ru-RU" sz="2400" dirty="0" err="1"/>
              <a:t>похибки</a:t>
            </a:r>
            <a:r>
              <a:rPr lang="ru-RU" sz="2400" dirty="0"/>
              <a:t>, </a:t>
            </a:r>
            <a:r>
              <a:rPr lang="ru-RU" sz="2400" dirty="0" err="1"/>
              <a:t>похибку</a:t>
            </a:r>
            <a:r>
              <a:rPr lang="ru-RU" sz="2400" dirty="0"/>
              <a:t> </a:t>
            </a:r>
            <a:r>
              <a:rPr lang="ru-RU" sz="2400" dirty="0" err="1"/>
              <a:t>нелінійності</a:t>
            </a:r>
            <a:r>
              <a:rPr lang="ru-RU" sz="2400" dirty="0"/>
              <a:t>, </a:t>
            </a:r>
            <a:r>
              <a:rPr lang="ru-RU" sz="2400" dirty="0" err="1" smtClean="0"/>
              <a:t>номінальну</a:t>
            </a:r>
            <a:r>
              <a:rPr lang="ru-RU" sz="2400" dirty="0" smtClean="0"/>
              <a:t> </a:t>
            </a:r>
            <a:r>
              <a:rPr lang="ru-RU" sz="2400" dirty="0" err="1"/>
              <a:t>функцію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 algn="just">
              <a:buNone/>
            </a:pPr>
            <a:r>
              <a:rPr lang="ru-RU" sz="2400" dirty="0"/>
              <a:t>	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/>
              <a:t>характеристик </a:t>
            </a:r>
            <a:r>
              <a:rPr lang="ru-RU" sz="2400" dirty="0" err="1"/>
              <a:t>достатньо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здійснити</a:t>
            </a:r>
            <a:r>
              <a:rPr lang="ru-RU" sz="2400" dirty="0"/>
              <a:t> </a:t>
            </a:r>
            <a:r>
              <a:rPr lang="ru-RU" sz="2400" dirty="0" err="1" smtClean="0"/>
              <a:t>нормування</a:t>
            </a:r>
            <a:r>
              <a:rPr lang="ru-RU" sz="2400" dirty="0" smtClean="0"/>
              <a:t>  </a:t>
            </a:r>
            <a:r>
              <a:rPr lang="ru-RU" sz="2400" dirty="0" err="1"/>
              <a:t>похибок</a:t>
            </a:r>
            <a:r>
              <a:rPr lang="ru-RU" sz="2400" dirty="0"/>
              <a:t>  </a:t>
            </a:r>
            <a:r>
              <a:rPr lang="ru-RU" sz="2400" dirty="0" err="1"/>
              <a:t>засобів</a:t>
            </a:r>
            <a:r>
              <a:rPr lang="ru-RU" sz="2400" dirty="0"/>
              <a:t>  </a:t>
            </a:r>
            <a:r>
              <a:rPr lang="ru-RU" sz="2400" dirty="0" err="1"/>
              <a:t>вимірювань</a:t>
            </a:r>
            <a:r>
              <a:rPr lang="ru-RU" sz="2400" dirty="0"/>
              <a:t>  в  статичному  </a:t>
            </a:r>
            <a:r>
              <a:rPr lang="ru-RU" sz="2400" dirty="0" err="1"/>
              <a:t>режимі</a:t>
            </a:r>
            <a:r>
              <a:rPr lang="ru-RU" sz="2400" dirty="0"/>
              <a:t>  </a:t>
            </a:r>
            <a:r>
              <a:rPr lang="ru-RU" sz="2400" dirty="0" err="1"/>
              <a:t>роботи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 algn="just">
              <a:buNone/>
            </a:pPr>
            <a:r>
              <a:rPr lang="ru-RU" sz="2400" dirty="0"/>
              <a:t>	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і </a:t>
            </a:r>
            <a:r>
              <a:rPr lang="ru-RU" sz="2400" dirty="0" err="1"/>
              <a:t>математичний</a:t>
            </a:r>
            <a:r>
              <a:rPr lang="ru-RU" sz="2400" dirty="0"/>
              <a:t> </a:t>
            </a:r>
            <a:r>
              <a:rPr lang="ru-RU" sz="2400" dirty="0" err="1"/>
              <a:t>апарат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 smtClean="0"/>
              <a:t>вимірювання</a:t>
            </a:r>
            <a:r>
              <a:rPr lang="ru-RU" sz="2400" dirty="0" smtClean="0"/>
              <a:t> </a:t>
            </a:r>
            <a:r>
              <a:rPr lang="ru-RU" sz="2400" dirty="0"/>
              <a:t>в статичному </a:t>
            </a:r>
            <a:r>
              <a:rPr lang="ru-RU" sz="2400" dirty="0" err="1"/>
              <a:t>режимі</a:t>
            </a:r>
            <a:r>
              <a:rPr lang="ru-RU" sz="2400" dirty="0"/>
              <a:t> дозволяв </a:t>
            </a:r>
            <a:r>
              <a:rPr lang="ru-RU" sz="2400" dirty="0" err="1"/>
              <a:t>досить</a:t>
            </a:r>
            <a:r>
              <a:rPr lang="ru-RU" sz="2400" dirty="0"/>
              <a:t> просто </a:t>
            </a:r>
            <a:r>
              <a:rPr lang="ru-RU" sz="2400" dirty="0" err="1"/>
              <a:t>отримувати</a:t>
            </a:r>
            <a:r>
              <a:rPr lang="ru-RU" sz="2400" dirty="0"/>
              <a:t> </a:t>
            </a:r>
            <a:r>
              <a:rPr lang="ru-RU" sz="2400" dirty="0" err="1" smtClean="0"/>
              <a:t>виділені</a:t>
            </a:r>
            <a:r>
              <a:rPr lang="ru-RU" sz="2400" dirty="0" smtClean="0"/>
              <a:t>  </a:t>
            </a:r>
            <a:r>
              <a:rPr lang="ru-RU" sz="2400" dirty="0" err="1"/>
              <a:t>нормативними</a:t>
            </a:r>
            <a:r>
              <a:rPr lang="ru-RU" sz="2400" dirty="0"/>
              <a:t>  документами  </a:t>
            </a:r>
            <a:r>
              <a:rPr lang="ru-RU" sz="2400" dirty="0" err="1"/>
              <a:t>метрологічні</a:t>
            </a:r>
            <a:r>
              <a:rPr lang="ru-RU" sz="2400" dirty="0"/>
              <a:t>  характеристики.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33842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0609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Основні статичні метрологічні характеристики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115616" y="1447800"/>
            <a:ext cx="7981262" cy="43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2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992888" cy="6120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Максимальне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абсолютної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похибки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градуювання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визначають</a:t>
            </a:r>
            <a:endParaRPr lang="ru-RU" sz="2400" dirty="0" smtClean="0"/>
          </a:p>
          <a:p>
            <a:pPr marL="82296" indent="0" algn="just">
              <a:buNone/>
            </a:pPr>
            <a:endParaRPr lang="ru-RU" sz="2400" dirty="0"/>
          </a:p>
          <a:p>
            <a:pPr marL="82296" indent="0" algn="just">
              <a:buNone/>
            </a:pPr>
            <a:r>
              <a:rPr lang="uk-UA" sz="2400" dirty="0" smtClean="0"/>
              <a:t>	</a:t>
            </a:r>
          </a:p>
          <a:p>
            <a:pPr marL="82296" indent="0" algn="just">
              <a:buNone/>
            </a:pPr>
            <a:r>
              <a:rPr lang="uk-UA" sz="2400" b="1" dirty="0"/>
              <a:t>	</a:t>
            </a:r>
            <a:r>
              <a:rPr lang="uk-UA" sz="2400" b="1" dirty="0" smtClean="0"/>
              <a:t>Поріг чутливості </a:t>
            </a:r>
            <a:r>
              <a:rPr lang="uk-UA" sz="2400" dirty="0" smtClean="0"/>
              <a:t>– </a:t>
            </a:r>
            <a:r>
              <a:rPr lang="uk-UA" sz="2400" dirty="0"/>
              <a:t>найменше значення вимірюваної величини, яке може </a:t>
            </a:r>
            <a:r>
              <a:rPr lang="uk-UA" sz="2400" dirty="0" smtClean="0"/>
              <a:t>бути </a:t>
            </a:r>
            <a:r>
              <a:rPr lang="uk-UA" sz="2400" dirty="0"/>
              <a:t>виявлене засобом вимірювань</a:t>
            </a:r>
            <a:r>
              <a:rPr lang="uk-UA" sz="2400" dirty="0" smtClean="0"/>
              <a:t>.</a:t>
            </a:r>
          </a:p>
          <a:p>
            <a:pPr marL="82296" indent="0" algn="just"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Зона нечутливості </a:t>
            </a:r>
            <a:r>
              <a:rPr lang="uk-UA" sz="2400" dirty="0"/>
              <a:t>– </a:t>
            </a:r>
            <a:r>
              <a:rPr lang="uk-UA" sz="2400" dirty="0" smtClean="0"/>
              <a:t>діапазон значень вимірюваної величини, в межах якого </a:t>
            </a:r>
            <a:r>
              <a:rPr lang="uk-UA" sz="2400" dirty="0"/>
              <a:t>її зміни не викликають зміни показу засобу вимірювань. </a:t>
            </a:r>
          </a:p>
          <a:p>
            <a:pPr marL="82296" indent="0" algn="just">
              <a:buNone/>
            </a:pPr>
            <a:r>
              <a:rPr lang="uk-UA" sz="2400" dirty="0" smtClean="0"/>
              <a:t>	Досить </a:t>
            </a:r>
            <a:r>
              <a:rPr lang="uk-UA" sz="2400" dirty="0"/>
              <a:t>важливою метрологічною характеристикою є діапазон </a:t>
            </a:r>
            <a:r>
              <a:rPr lang="uk-UA" sz="2400" dirty="0" smtClean="0"/>
              <a:t>вимірювань</a:t>
            </a:r>
            <a:r>
              <a:rPr lang="uk-UA" sz="2400" dirty="0"/>
              <a:t>. У ДСТУ 2681-94 розрізняють </a:t>
            </a:r>
            <a:r>
              <a:rPr lang="uk-UA" sz="2400" i="1" dirty="0"/>
              <a:t>діапазон показів</a:t>
            </a:r>
            <a:r>
              <a:rPr lang="uk-UA" sz="2400" b="1" dirty="0"/>
              <a:t> </a:t>
            </a:r>
            <a:r>
              <a:rPr lang="uk-UA" sz="2400" dirty="0"/>
              <a:t>і </a:t>
            </a:r>
            <a:r>
              <a:rPr lang="uk-UA" sz="2400" i="1" dirty="0"/>
              <a:t>діапазон </a:t>
            </a:r>
            <a:r>
              <a:rPr lang="uk-UA" sz="2400" i="1" dirty="0" smtClean="0"/>
              <a:t>вимірювань</a:t>
            </a:r>
            <a:r>
              <a:rPr lang="uk-UA" sz="2400" dirty="0"/>
              <a:t>. </a:t>
            </a:r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44" y="1484784"/>
            <a:ext cx="137641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6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6632"/>
                <a:ext cx="7920880" cy="6624736"/>
              </a:xfrm>
            </p:spPr>
            <p:txBody>
              <a:bodyPr>
                <a:noAutofit/>
              </a:bodyPr>
              <a:lstStyle/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Діапазон </a:t>
                </a:r>
                <a:r>
                  <a:rPr lang="uk-UA" sz="2400" b="1" dirty="0"/>
                  <a:t>показів </a:t>
                </a:r>
                <a:r>
                  <a:rPr lang="uk-UA" sz="2400" dirty="0"/>
                  <a:t>– інтервал значень вимірюваної величини, який </a:t>
                </a:r>
                <a:r>
                  <a:rPr lang="uk-UA" sz="2400" dirty="0" smtClean="0"/>
                  <a:t>обмежений </a:t>
                </a:r>
                <a:r>
                  <a:rPr lang="uk-UA" sz="2400" dirty="0"/>
                  <a:t>початковим та кінцевим її значеннями.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Початковим значенням вимірюваної величини називають найменше </a:t>
                </a:r>
                <a:r>
                  <a:rPr lang="uk-UA" sz="2400" dirty="0"/>
                  <a:t>в діапазоні показів її значення, а кінцевим – її найбільше </a:t>
                </a:r>
                <a:r>
                  <a:rPr lang="uk-UA" sz="2400" dirty="0" smtClean="0"/>
                  <a:t>значення</a:t>
                </a:r>
                <a:r>
                  <a:rPr lang="uk-UA" sz="2400" dirty="0"/>
                  <a:t>.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</a:t>
                </a:r>
                <a:r>
                  <a:rPr lang="uk-UA" sz="2400" b="1" dirty="0" smtClean="0"/>
                  <a:t>Діапазон </a:t>
                </a:r>
                <a:r>
                  <a:rPr lang="uk-UA" sz="2400" b="1" dirty="0"/>
                  <a:t>вимірювань </a:t>
                </a:r>
                <a:r>
                  <a:rPr lang="uk-UA" sz="2400" dirty="0"/>
                  <a:t>– інтервал значень вимірюваної величини, в </a:t>
                </a:r>
                <a:r>
                  <a:rPr lang="uk-UA" sz="2400" dirty="0" smtClean="0"/>
                  <a:t>межах </a:t>
                </a:r>
                <a:r>
                  <a:rPr lang="uk-UA" sz="2400" dirty="0"/>
                  <a:t>якого </a:t>
                </a:r>
                <a:r>
                  <a:rPr lang="uk-UA" sz="2400" dirty="0" err="1"/>
                  <a:t>пронормовані</a:t>
                </a:r>
                <a:r>
                  <a:rPr lang="uk-UA" sz="2400" dirty="0"/>
                  <a:t> похибки засобу вимірювань. 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 smtClean="0"/>
                  <a:t>	Нормованими </a:t>
                </a:r>
                <a:r>
                  <a:rPr lang="uk-UA" sz="2400" dirty="0"/>
                  <a:t>є верхня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і нижня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межі вимірювання. </a:t>
                </a:r>
                <a:r>
                  <a:rPr lang="uk-UA" sz="2400" dirty="0" smtClean="0"/>
                  <a:t>У вимірювальній практиці широко використовується також термін </a:t>
                </a:r>
                <a:r>
                  <a:rPr lang="uk-UA" sz="2400" dirty="0"/>
                  <a:t>"</a:t>
                </a:r>
                <a:r>
                  <a:rPr lang="uk-UA" sz="2400" dirty="0" smtClean="0"/>
                  <a:t>повний діапазон", під яким розуміють відношення верхньої межі вимірювання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uk-UA" sz="2400" dirty="0"/>
                  <a:t>до порогу </a:t>
                </a:r>
                <a:r>
                  <a:rPr lang="uk-UA" sz="2400" dirty="0" smtClean="0"/>
                  <a:t>чутливості</a:t>
                </a:r>
              </a:p>
              <a:p>
                <a:pPr marL="82296" indent="0" algn="just">
                  <a:lnSpc>
                    <a:spcPct val="100000"/>
                  </a:lnSpc>
                  <a:buNone/>
                </a:pPr>
                <a:endParaRPr lang="uk-UA" sz="2400" dirty="0"/>
              </a:p>
              <a:p>
                <a:pPr marL="82296" indent="0" algn="just">
                  <a:lnSpc>
                    <a:spcPct val="100000"/>
                  </a:lnSpc>
                  <a:buNone/>
                </a:pPr>
                <a:r>
                  <a:rPr lang="uk-UA" sz="2400" dirty="0"/>
                  <a:t>де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uk-UA" sz="2400" i="1" baseline="-25000" dirty="0">
                        <a:latin typeface="Cambria Math" panose="02040503050406030204" pitchFamily="18" charset="0"/>
                      </a:rPr>
                      <m:t>п</m:t>
                    </m:r>
                  </m:oMath>
                </a14:m>
                <a:r>
                  <a:rPr lang="uk-UA" sz="2400" dirty="0"/>
                  <a:t> - поріг чутливості.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6632"/>
                <a:ext cx="7920880" cy="6624736"/>
              </a:xfrm>
              <a:blipFill rotWithShape="0">
                <a:blip r:embed="rId2"/>
                <a:stretch>
                  <a:fillRect l="-77" t="-736" r="-12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5483772"/>
            <a:ext cx="1133333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5614"/>
            <a:ext cx="7458032" cy="23704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Вхідний і вихідний опір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746064" cy="62646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400" dirty="0" smtClean="0"/>
              <a:t>	При вимірюванні об’єкт і засіб вимірювання </a:t>
            </a:r>
            <a:r>
              <a:rPr lang="uk-UA" sz="2400" dirty="0"/>
              <a:t>взаємодіють. Однак при такій взаємодії вимірювальна інформація, </a:t>
            </a:r>
            <a:r>
              <a:rPr lang="uk-UA" sz="2400" dirty="0" smtClean="0"/>
              <a:t>що отримується від об'єкта вимірювання, не повинна спотворюватись</a:t>
            </a:r>
            <a:r>
              <a:rPr lang="uk-UA" sz="2400" dirty="0"/>
              <a:t>. </a:t>
            </a:r>
            <a:r>
              <a:rPr lang="uk-UA" sz="2400" dirty="0" smtClean="0"/>
              <a:t>Щодо </a:t>
            </a:r>
            <a:r>
              <a:rPr lang="uk-UA" sz="2400" dirty="0"/>
              <a:t>цього засоби вимірювання характеризуються вхідним і вихідним </a:t>
            </a:r>
            <a:r>
              <a:rPr lang="uk-UA" sz="2400" dirty="0" smtClean="0"/>
              <a:t>опорами </a:t>
            </a:r>
            <a:r>
              <a:rPr lang="uk-UA" sz="2400" dirty="0"/>
              <a:t>(</a:t>
            </a:r>
            <a:r>
              <a:rPr lang="uk-UA" sz="2400" dirty="0" err="1"/>
              <a:t>імпедансами</a:t>
            </a:r>
            <a:r>
              <a:rPr lang="uk-UA" sz="2400" dirty="0" smtClean="0"/>
              <a:t>).</a:t>
            </a:r>
          </a:p>
          <a:p>
            <a:pPr marL="82296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Вхідний</a:t>
            </a:r>
            <a:r>
              <a:rPr lang="ru-RU" sz="2400" dirty="0" smtClean="0"/>
              <a:t> </a:t>
            </a:r>
            <a:r>
              <a:rPr lang="ru-RU" sz="2400" dirty="0" err="1"/>
              <a:t>опір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як великим, так і </a:t>
            </a:r>
            <a:r>
              <a:rPr lang="ru-RU" sz="2400" dirty="0" err="1"/>
              <a:t>малим</a:t>
            </a:r>
            <a:r>
              <a:rPr lang="ru-RU" sz="2400" dirty="0"/>
              <a:t>, 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 smtClean="0"/>
              <a:t>властивостей</a:t>
            </a:r>
            <a:r>
              <a:rPr lang="ru-RU" sz="2400" dirty="0" smtClean="0"/>
              <a:t> </a:t>
            </a:r>
            <a:r>
              <a:rPr lang="ru-RU" sz="2400" dirty="0" err="1"/>
              <a:t>об’єкта</a:t>
            </a:r>
            <a:r>
              <a:rPr lang="ru-RU" sz="2400" dirty="0"/>
              <a:t>, умов </a:t>
            </a:r>
            <a:r>
              <a:rPr lang="ru-RU" sz="2400" dirty="0" err="1"/>
              <a:t>вимірювання</a:t>
            </a:r>
            <a:r>
              <a:rPr lang="ru-RU" sz="2400" dirty="0"/>
              <a:t>,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вимірюваної</a:t>
            </a:r>
            <a:r>
              <a:rPr lang="ru-RU" sz="2400" dirty="0"/>
              <a:t> </a:t>
            </a:r>
            <a:r>
              <a:rPr lang="ru-RU" sz="2400" dirty="0" err="1" smtClean="0"/>
              <a:t>величини</a:t>
            </a:r>
            <a:r>
              <a:rPr lang="ru-RU" sz="2400" dirty="0" smtClean="0"/>
              <a:t> </a:t>
            </a:r>
            <a:r>
              <a:rPr lang="ru-RU" sz="2400" dirty="0"/>
              <a:t>і методу </a:t>
            </a:r>
            <a:r>
              <a:rPr lang="ru-RU" sz="2400" dirty="0" err="1"/>
              <a:t>вимірювання</a:t>
            </a:r>
            <a:r>
              <a:rPr lang="ru-RU" sz="2400" dirty="0"/>
              <a:t>. </a:t>
            </a:r>
          </a:p>
          <a:p>
            <a:pPr marL="82296" indent="0" algn="just">
              <a:buNone/>
            </a:pPr>
            <a:r>
              <a:rPr lang="ru-RU" sz="2400" dirty="0" smtClean="0"/>
              <a:t>	Для </a:t>
            </a:r>
            <a:r>
              <a:rPr lang="ru-RU" sz="2400" dirty="0" err="1"/>
              <a:t>електричних</a:t>
            </a:r>
            <a:r>
              <a:rPr lang="ru-RU" sz="2400" dirty="0"/>
              <a:t> величин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сформулювати</a:t>
            </a:r>
            <a:r>
              <a:rPr lang="ru-RU" sz="2400" dirty="0"/>
              <a:t> так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79" y="4941168"/>
            <a:ext cx="654918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55272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400" dirty="0"/>
              <a:t>	</a:t>
            </a:r>
            <a:r>
              <a:rPr lang="uk-UA" sz="2400" dirty="0" smtClean="0"/>
              <a:t>Великий </a:t>
            </a:r>
            <a:r>
              <a:rPr lang="uk-UA" sz="2400" dirty="0"/>
              <a:t>вхідний опір необхідний тоді, коли вихідний сигнал від </a:t>
            </a:r>
            <a:r>
              <a:rPr lang="uk-UA" sz="2400" dirty="0" smtClean="0"/>
              <a:t>попереднього </a:t>
            </a:r>
            <a:r>
              <a:rPr lang="uk-UA" sz="2400" dirty="0"/>
              <a:t>перетворювача </a:t>
            </a:r>
            <a:r>
              <a:rPr lang="uk-UA" sz="2400" dirty="0" smtClean="0"/>
              <a:t>або </a:t>
            </a:r>
            <a:r>
              <a:rPr lang="uk-UA" sz="2400" dirty="0"/>
              <a:t>об'єкта вимірювання ОВ </a:t>
            </a:r>
            <a:r>
              <a:rPr lang="uk-UA" sz="2400" dirty="0" smtClean="0"/>
              <a:t>формується </a:t>
            </a:r>
            <a:r>
              <a:rPr lang="uk-UA" sz="2400" dirty="0"/>
              <a:t>у вигляді напруги. </a:t>
            </a:r>
            <a:r>
              <a:rPr lang="uk-UA" sz="2400" dirty="0" smtClean="0"/>
              <a:t>Чим більшим буде опір вольтметра </a:t>
            </a:r>
            <a:r>
              <a:rPr lang="uk-UA" sz="2400" dirty="0"/>
              <a:t>, </a:t>
            </a:r>
            <a:r>
              <a:rPr lang="uk-UA" sz="2400" dirty="0" smtClean="0"/>
              <a:t>тим </a:t>
            </a:r>
            <a:r>
              <a:rPr lang="uk-UA" sz="2400" dirty="0"/>
              <a:t>меншою буде похибка взаємодії. </a:t>
            </a:r>
            <a:endParaRPr lang="en-US" sz="2400" dirty="0"/>
          </a:p>
          <a:p>
            <a:pPr marL="82296" indent="0" algn="just">
              <a:buNone/>
            </a:pPr>
            <a:r>
              <a:rPr lang="en-US" sz="2400" dirty="0" smtClean="0"/>
              <a:t>	</a:t>
            </a:r>
            <a:r>
              <a:rPr lang="uk-UA" sz="2400" dirty="0" smtClean="0"/>
              <a:t>Малий </a:t>
            </a:r>
            <a:r>
              <a:rPr lang="uk-UA" sz="2400" dirty="0"/>
              <a:t>вхідний опір необхідний тоді, коли вихідний сигнал від </a:t>
            </a:r>
            <a:r>
              <a:rPr lang="uk-UA" sz="2400" dirty="0" smtClean="0"/>
              <a:t>попереднього перетворювача або об'єкта вимірювання ОВ формується </a:t>
            </a:r>
            <a:r>
              <a:rPr lang="uk-UA" sz="2400" dirty="0"/>
              <a:t>у вигляді струму. При вимірюванні сили струму </a:t>
            </a:r>
            <a:r>
              <a:rPr lang="uk-UA" sz="2400" dirty="0" err="1" smtClean="0"/>
              <a:t>ампермет</a:t>
            </a:r>
            <a:r>
              <a:rPr lang="ru-RU" sz="2400" dirty="0" smtClean="0"/>
              <a:t>ром </a:t>
            </a:r>
            <a:r>
              <a:rPr lang="ru-RU" sz="2400" dirty="0" err="1"/>
              <a:t>похибка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буде </a:t>
            </a:r>
            <a:r>
              <a:rPr lang="ru-RU" sz="2400" dirty="0" err="1"/>
              <a:t>тим</a:t>
            </a:r>
            <a:r>
              <a:rPr lang="ru-RU" sz="2400" dirty="0"/>
              <a:t> </a:t>
            </a:r>
            <a:r>
              <a:rPr lang="ru-RU" sz="2400" dirty="0" err="1"/>
              <a:t>меншою</a:t>
            </a:r>
            <a:r>
              <a:rPr lang="ru-RU" sz="2400" dirty="0"/>
              <a:t>, </a:t>
            </a:r>
            <a:r>
              <a:rPr lang="ru-RU" sz="2400" dirty="0" err="1"/>
              <a:t>чим</a:t>
            </a:r>
            <a:r>
              <a:rPr lang="ru-RU" sz="2400" dirty="0"/>
              <a:t> </a:t>
            </a:r>
            <a:r>
              <a:rPr lang="ru-RU" sz="2400" dirty="0" err="1"/>
              <a:t>менший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вхідний</a:t>
            </a:r>
            <a:r>
              <a:rPr lang="ru-RU" sz="2400" dirty="0"/>
              <a:t> </a:t>
            </a:r>
            <a:r>
              <a:rPr lang="ru-RU" sz="2400" dirty="0" err="1" smtClean="0"/>
              <a:t>опір</a:t>
            </a:r>
            <a:r>
              <a:rPr lang="uk-UA" sz="2400" dirty="0"/>
              <a:t>.</a:t>
            </a:r>
            <a:endParaRPr lang="ru-RU" sz="2400" dirty="0"/>
          </a:p>
          <a:p>
            <a:pPr marL="82296" indent="0" algn="just">
              <a:buNone/>
            </a:pPr>
            <a:r>
              <a:rPr lang="uk-UA" sz="2400" dirty="0" smtClean="0"/>
              <a:t>	При </a:t>
            </a:r>
            <a:r>
              <a:rPr lang="uk-UA" sz="2400" dirty="0"/>
              <a:t>побудові засобів вимірювань для ефективної передачі енергії </a:t>
            </a:r>
            <a:r>
              <a:rPr lang="uk-UA" sz="2400" dirty="0" smtClean="0"/>
              <a:t>в колі вимірювального перетворення необхідне узгодження вхідного опору </a:t>
            </a:r>
            <a:r>
              <a:rPr lang="uk-UA" sz="2400" dirty="0"/>
              <a:t>даного перетворювача з вихідним опором попереднього </a:t>
            </a:r>
            <a:r>
              <a:rPr lang="uk-UA" sz="2400" dirty="0" smtClean="0"/>
              <a:t>перетворювача</a:t>
            </a:r>
            <a:r>
              <a:rPr lang="uk-UA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977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746064" cy="6552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/>
              <a:t>	Швидкодія </a:t>
            </a:r>
            <a:r>
              <a:rPr lang="uk-UA" sz="2400" dirty="0"/>
              <a:t>– час, витрачений на вимірювання, під яким розуміють </a:t>
            </a:r>
            <a:r>
              <a:rPr lang="uk-UA" sz="2400" dirty="0" smtClean="0"/>
              <a:t>проміжок </a:t>
            </a:r>
            <a:r>
              <a:rPr lang="uk-UA" sz="2400" dirty="0"/>
              <a:t>часу з моменту зміни вимірюваної величини до моменту </a:t>
            </a:r>
            <a:r>
              <a:rPr lang="uk-UA" sz="2400" dirty="0" smtClean="0"/>
              <a:t>встановлення </a:t>
            </a:r>
            <a:r>
              <a:rPr lang="uk-UA" sz="2400" dirty="0"/>
              <a:t>показу приладу. </a:t>
            </a:r>
          </a:p>
          <a:p>
            <a:pPr marL="82296" indent="0">
              <a:buNone/>
            </a:pPr>
            <a:r>
              <a:rPr lang="uk-UA" sz="2400" dirty="0" smtClean="0"/>
              <a:t>	Показ </a:t>
            </a:r>
            <a:r>
              <a:rPr lang="uk-UA" sz="2400" dirty="0"/>
              <a:t>– значення вимірюваної величини, створене за допомогою засобу </a:t>
            </a:r>
            <a:r>
              <a:rPr lang="uk-UA" sz="2400" dirty="0" smtClean="0"/>
              <a:t>вимірювань </a:t>
            </a:r>
            <a:r>
              <a:rPr lang="uk-UA" sz="2400" dirty="0"/>
              <a:t>та подане сигналом вимірювальної інформації. </a:t>
            </a:r>
          </a:p>
          <a:p>
            <a:pPr marL="82296" indent="0">
              <a:buNone/>
            </a:pPr>
            <a:r>
              <a:rPr lang="uk-UA" sz="2400" dirty="0" smtClean="0"/>
              <a:t>	Час </a:t>
            </a:r>
            <a:r>
              <a:rPr lang="uk-UA" sz="2400" dirty="0"/>
              <a:t>встановлення – інтервал </a:t>
            </a:r>
            <a:r>
              <a:rPr lang="uk-UA" sz="2400" dirty="0" smtClean="0"/>
              <a:t>часу </a:t>
            </a:r>
            <a:r>
              <a:rPr lang="uk-UA" sz="2400" dirty="0"/>
              <a:t>від моменту початку дії вхідного </a:t>
            </a:r>
            <a:r>
              <a:rPr lang="uk-UA" sz="2400" dirty="0" smtClean="0"/>
              <a:t>сигналу </a:t>
            </a:r>
            <a:r>
              <a:rPr lang="uk-UA" sz="2400" dirty="0"/>
              <a:t>до моменту, коли показ досягає і залишається всередині певних меж </a:t>
            </a:r>
            <a:r>
              <a:rPr lang="uk-UA" sz="2400" dirty="0" smtClean="0"/>
              <a:t>навколо </a:t>
            </a:r>
            <a:r>
              <a:rPr lang="uk-UA" sz="2400" dirty="0"/>
              <a:t>усталеного значення. </a:t>
            </a:r>
          </a:p>
          <a:p>
            <a:pPr marL="82296" indent="0">
              <a:buNone/>
            </a:pPr>
            <a:r>
              <a:rPr lang="uk-UA" sz="2400" dirty="0" smtClean="0"/>
              <a:t>	Варіація </a:t>
            </a:r>
            <a:r>
              <a:rPr lang="uk-UA" sz="2400" dirty="0"/>
              <a:t>показу засобу вимірювань – різниця між двома показами засобу </a:t>
            </a:r>
            <a:r>
              <a:rPr lang="uk-UA" sz="2400" dirty="0" smtClean="0"/>
              <a:t>вимірювання</a:t>
            </a:r>
            <a:r>
              <a:rPr lang="uk-UA" sz="2400" dirty="0"/>
              <a:t>, коли одне й те ж значення вимірюваної величини </a:t>
            </a:r>
            <a:r>
              <a:rPr lang="uk-UA" sz="2400" dirty="0" smtClean="0"/>
              <a:t>досягається </a:t>
            </a:r>
            <a:r>
              <a:rPr lang="uk-UA" sz="2400" dirty="0"/>
              <a:t>внаслідок її збільшення чи зменшення. </a:t>
            </a:r>
          </a:p>
        </p:txBody>
      </p:sp>
    </p:spTree>
    <p:extLst>
      <p:ext uri="{BB962C8B-B14F-4D97-AF65-F5344CB8AC3E}">
        <p14:creationId xmlns:p14="http://schemas.microsoft.com/office/powerpoint/2010/main" val="1721138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 общие сведения</Template>
  <TotalTime>0</TotalTime>
  <Words>135</Words>
  <Application>Microsoft Office PowerPoint</Application>
  <PresentationFormat>Экран (4:3)</PresentationFormat>
  <Paragraphs>211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Calibri</vt:lpstr>
      <vt:lpstr>Cambria Math</vt:lpstr>
      <vt:lpstr>Corbel</vt:lpstr>
      <vt:lpstr>Gill Sans MT</vt:lpstr>
      <vt:lpstr>Verdana</vt:lpstr>
      <vt:lpstr>Wingdings</vt:lpstr>
      <vt:lpstr>Wingdings 2</vt:lpstr>
      <vt:lpstr>Солнцестояние</vt:lpstr>
      <vt:lpstr>Основи метрології</vt:lpstr>
      <vt:lpstr> Властивості засобів вимірювань</vt:lpstr>
      <vt:lpstr>Статичні метрологічні характеристики</vt:lpstr>
      <vt:lpstr>Презентация PowerPoint</vt:lpstr>
      <vt:lpstr>Презентация PowerPoint</vt:lpstr>
      <vt:lpstr>Презентация PowerPoint</vt:lpstr>
      <vt:lpstr>Вхідний і вихідний опір</vt:lpstr>
      <vt:lpstr>Презентация PowerPoint</vt:lpstr>
      <vt:lpstr>Презентация PowerPoint</vt:lpstr>
      <vt:lpstr>Похибки засобів вимірювань 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Нормування похибок засобів вимірювання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 точності </vt:lpstr>
      <vt:lpstr>Презентация PowerPoint</vt:lpstr>
      <vt:lpstr>Презентация PowerPoint</vt:lpstr>
      <vt:lpstr>Показники точності засобів вимірюваннь</vt:lpstr>
      <vt:lpstr>Презентация PowerPoint</vt:lpstr>
      <vt:lpstr>Оцінювання статичних метрологічних характеристик</vt:lpstr>
      <vt:lpstr>Презентация PowerPoint</vt:lpstr>
      <vt:lpstr>Презентация PowerPoint</vt:lpstr>
      <vt:lpstr>Динамічні метрологічні характеристики</vt:lpstr>
      <vt:lpstr>Презентация PowerPoint</vt:lpstr>
      <vt:lpstr>Презентация PowerPoint</vt:lpstr>
      <vt:lpstr>Презентация PowerPoint</vt:lpstr>
      <vt:lpstr>Диференціальне рівняння</vt:lpstr>
      <vt:lpstr>Таблиця 1 - Диференціальні рівняння ВП першого порядку</vt:lpstr>
      <vt:lpstr>Презентация PowerPoint</vt:lpstr>
      <vt:lpstr>Таблиця 2 – Диференціальні рівняння ВП другого порядку</vt:lpstr>
      <vt:lpstr>Презентация PowerPoint</vt:lpstr>
      <vt:lpstr>Перехідна характеристика</vt:lpstr>
      <vt:lpstr>Презентация PowerPoint</vt:lpstr>
      <vt:lpstr>Імпульсна характеристика</vt:lpstr>
      <vt:lpstr>Амплітудно- і фазочастотна характеристики</vt:lpstr>
      <vt:lpstr>Презентация PowerPoint</vt:lpstr>
      <vt:lpstr>Презентация PowerPoint</vt:lpstr>
      <vt:lpstr>Зв’язок  між  динамічними  характеристиками  засобів  вимірювань </vt:lpstr>
      <vt:lpstr>Статичні метрологічні характеристики</vt:lpstr>
      <vt:lpstr>Основні статичні метрологічні характеристики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2015-01-05T10:06:48Z</dcterms:created>
  <dcterms:modified xsi:type="dcterms:W3CDTF">2015-02-07T02:53:17Z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