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7" r:id="rId3"/>
    <p:sldId id="305" r:id="rId4"/>
    <p:sldId id="311" r:id="rId5"/>
    <p:sldId id="312" r:id="rId6"/>
    <p:sldId id="313" r:id="rId7"/>
    <p:sldId id="309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06" r:id="rId21"/>
    <p:sldId id="315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>
      <p:ext uri="{19B8F6BF-5375-455C-9EA6-DF929625EA0E}">
        <p15:presenceInfo xmlns:p15="http://schemas.microsoft.com/office/powerpoint/2012/main" userId="Us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F12"/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95ABE-EE42-4DF7-8566-7F483198C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3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7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6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7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9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8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08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4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7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6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2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3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8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5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2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5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7620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265238"/>
            <a:ext cx="1828800" cy="4906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265238"/>
            <a:ext cx="5334000" cy="4906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652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sz="3200" smtClean="0"/>
              <a:t>Національний авіаційний університет</a:t>
            </a:r>
            <a:endParaRPr lang="uk-UA" sz="3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2000"/>
            <a:ext cx="8299648" cy="68580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smtClean="0"/>
              <a:t>Електричні апарати систем електропостачання</a:t>
            </a:r>
          </a:p>
          <a:p>
            <a:r>
              <a:rPr lang="uk-UA" smtClean="0"/>
              <a:t>Лекція </a:t>
            </a:r>
            <a:r>
              <a:rPr lang="uk-UA" smtClean="0"/>
              <a:t>2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44624"/>
            <a:ext cx="6934200" cy="864096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ВЛАСТИВОСТІ МАТЕРІАЛІВ КОНТАКТІВ</a:t>
            </a:r>
            <a:r>
              <a:rPr lang="ru-RU" sz="2000" smtClean="0">
                <a:solidFill>
                  <a:schemeClr val="hlink"/>
                </a:solidFill>
              </a:rPr>
              <a:t>. </a:t>
            </a:r>
            <a:r>
              <a:rPr lang="ru-RU" sz="2000">
                <a:solidFill>
                  <a:schemeClr val="hlink"/>
                </a:solidFill>
              </a:rPr>
              <a:t/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МЕТАЛОКЕРАМІЧНІ КОНТАКТИ.</a:t>
            </a:r>
            <a:endParaRPr lang="uk-UA" sz="16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908720"/>
            <a:ext cx="7128792" cy="5904656"/>
          </a:xfrm>
        </p:spPr>
        <p:txBody>
          <a:bodyPr/>
          <a:lstStyle/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Мідь</a:t>
            </a:r>
            <a:r>
              <a:rPr lang="ru-RU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Використовується як матеріал для плоских та круглих шин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контактів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 високої напруги, контакторів, автоматів тощо.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Переваги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електро- та теплопровідність,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достатня твердість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яка дозволяє використання при частих включеннях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відключеннях,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досить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високі значення струму та напруги,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простота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технології.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Недоліки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низька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температура плавлення,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роботі на повітрі покривається шаром окису, який має високий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опір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потребує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дуже великих сил натискання.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захисту міді від окислення поверхні контактів покривають електролітичним шаром срібла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20-30 мк.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головних контактах іноді</a:t>
            </a:r>
            <a:r>
              <a:rPr lang="en-US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ставляться срібні пластинки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апаратах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 відносно рідко включаються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Внаслідок низької дугостійкості небажано використовувати у апаратах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відключаючи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потужну дугу, що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характеризується великим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числом включень за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годину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6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60648"/>
            <a:ext cx="7128792" cy="6552728"/>
          </a:xfrm>
        </p:spPr>
        <p:txBody>
          <a:bodyPr/>
          <a:lstStyle/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Срібло.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Використовується в реле та контакторах при струмах до 20 А. При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великих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струмах до 10 кА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срібло використовується як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матеріал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головних контактів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працюючих без дуги.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Переваги: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електро- та теплопровідність,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плівка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окису срібла має низький перехідний опір,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срібла стійкий, завдяки малій механічній міцності,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достатньо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мала сила натиску.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Недоліки: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мала дугостійкість та недостатня твердість срібла не дозволяють використання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наявності сильної дуги та при частих включеннях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відключеннях.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62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60648"/>
            <a:ext cx="7128792" cy="6552728"/>
          </a:xfrm>
        </p:spPr>
        <p:txBody>
          <a:bodyPr/>
          <a:lstStyle/>
          <a:p>
            <a:pPr marL="285750" indent="-285750"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Алюміній.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Алюміній та його сплави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(дюраль, сілумін)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використовують головним чином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 матеріал для шин та конструкційних деталей апаратів.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85750" indent="-285750"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85750" indent="-285750" algn="just"/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Переваги: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досить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електро- та теплопровідність,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мала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питома вага.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85750" indent="-285750" algn="just"/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Недоліки: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утворення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повітрі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у активних середовищах плівок з високою механічною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міцністю та високим опором,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низька дугостійкість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температура плавлення значно менша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ніж у міді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срібла),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мала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механічна міцність,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контакті з міддю утворюється пара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 підлягає сильній електрохімічній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корозії.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85750" indent="-285750"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з’єднанні з міддю алюміній повинен покриватися тонким шаром міді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обидва метали необхідно покривати сріблом.</a:t>
            </a:r>
          </a:p>
        </p:txBody>
      </p:sp>
    </p:spTree>
    <p:extLst>
      <p:ext uri="{BB962C8B-B14F-4D97-AF65-F5344CB8AC3E}">
        <p14:creationId xmlns:p14="http://schemas.microsoft.com/office/powerpoint/2010/main" val="14155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60648"/>
            <a:ext cx="7128792" cy="6552728"/>
          </a:xfrm>
        </p:spPr>
        <p:txBody>
          <a:bodyPr/>
          <a:lstStyle/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Вольфрам.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Використовують як матеріал для дугогасних контактів високовольтної апаратури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Переваги: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дугостійкість,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стійкість проти ерозії, зварювання,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твердість, що дозволяє використовувати вольфрам при частих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включеннях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відключеннях.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Недоліки: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високий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питомий опір,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мала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теплопровідність,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утворення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стійких оксидних та сульфідних плівок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</a:t>
            </a:r>
            <a:r>
              <a:rPr lang="en-US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вимагають сильного натискання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algn="just">
              <a:buFont typeface="Wingdings" panose="05000000000000000000" pitchFamily="2" charset="2"/>
              <a:buChar char="Ø"/>
            </a:pPr>
            <a:endParaRPr lang="en-US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85750" indent="-285750"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реле на малі струми з невеликим натиском використовують стійкі проти корозії матеріали – золото, паладій, платина та їх сплави. </a:t>
            </a:r>
          </a:p>
          <a:p>
            <a:pPr marL="200025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6632"/>
            <a:ext cx="7128792" cy="6696744"/>
          </a:xfrm>
        </p:spPr>
        <p:txBody>
          <a:bodyPr/>
          <a:lstStyle/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Властивості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чистих металів показують,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 жоден з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них не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задовольняє в повній мірі всім вимогам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пред’являються до розривних контактів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Матеріали,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забезпечують необхідні властивості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отримуються шляхом порошкової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металургії (металокераміки).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Фізичні властивості металів при виготовленні металокерамічних контактів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зберігаються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Дугостійкість кераміки забезпечується такими металами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вольфрам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молібден.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отримання низького перехідного опору контакту в якості другого компоненту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використовують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срібло чи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мідь. Металокераміка з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вмістом вольфраму вище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50%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використовується для важко навантажених апаратів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відключаючих великі струми КЗ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контактів апаратів високої напруги найбільшого розповсюдження отримала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металокераміка мідь-вольфрам (50-50), срібло-вольфрам. В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апаратах низької напруги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срібло-оксид кадмію та срібло-оксид міді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який ще більше зносостійкий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Срібло-нікелеві контакти добре обробляються, наділені високою стійкістю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проти електричного зносу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Контакти дають низький стійкий перехідний опір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Але легше зварюються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ніж срібло-вольфрам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мідь-вольфрам, срібло-оксид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кадмію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Срібно-графітові та мідно-графітові контакти завдяки високій стійкості проти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зварювання використовуються як дугогасильні контакти.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Наприкінці слід відмітити, що хоча використання металокераміки збільшує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вартість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апаратури в експлуатації, ці „надлишкові” затрати швидко окупляться,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оскільки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збільшується строк служби апарата, збільшується час між ревізіями та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значно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підвищується надійність.</a:t>
            </a:r>
          </a:p>
        </p:txBody>
      </p:sp>
    </p:spTree>
    <p:extLst>
      <p:ext uri="{BB962C8B-B14F-4D97-AF65-F5344CB8AC3E}">
        <p14:creationId xmlns:p14="http://schemas.microsoft.com/office/powerpoint/2010/main" val="12797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44624"/>
            <a:ext cx="6934200" cy="576064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КОНСТРУКЦІЯ КОНТАКТІВ. </a:t>
            </a:r>
            <a:endParaRPr lang="uk-UA" sz="16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76672"/>
            <a:ext cx="7128792" cy="6336704"/>
          </a:xfrm>
        </p:spPr>
        <p:txBody>
          <a:bodyPr/>
          <a:lstStyle/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а) </a:t>
            </a:r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Жорсткі.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Контакти служать для нерухомого з'єднання струмоведучих деталей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Сюди відносяться шинні з'єднання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з'єднання кабелів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місця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приєднання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 до ланцюгів живлення.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процесі експлуатації обидва контакти зв'язані або за допомогою болтів,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допомогою гарячої або холодної сварки.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болтовому з’єднанні мідних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шин перед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збиранням шини зачищують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 окислів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змазують технічним вазеліном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Після збирання весь контакт в цілому та особливо шви повинні бути зафарбовані вологостійким лаком або фарбою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Таке виконання контактів зменшує перехідний опір та робить його стабільним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часі.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Покриття поверхонь контактів оловом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(луження)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трохи збільшує початковий опір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але завдяки пластичності олова збільшується кількість площин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зминання. Контакт є більш щільним, опір контакту більш стабільним.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деталей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передають великі номінальні струми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рекомендується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поверхні торкання покривати сріблом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Алюміній на повітрі підлягає сильній корозії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зачистка поверхонь контакту проводиться під вазеліном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Після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зачистки брудний вазелін замінюють на чистий та контакти з’єднують за</a:t>
            </a:r>
            <a:r>
              <a:rPr lang="en-US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допомогою болтів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Болтові з’єднання ведуть себе недостатньо надійно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особливо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алюмінієвих контактах, тому їх з’єднують за допомогою холодної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термічної сварки.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3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76672"/>
            <a:ext cx="7128792" cy="6336704"/>
          </a:xfrm>
        </p:spPr>
        <p:txBody>
          <a:bodyPr/>
          <a:lstStyle/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б) </a:t>
            </a:r>
            <a:r>
              <a:rPr lang="ru-RU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Нерозмикаючі контактні з'єднання рухомих елементів.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Такі з'єднання використовуються для того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щоб передати струм з рухомого контакту на нерухомий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 для того, щоб дати можливість елементу нерухомого контакту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мати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невелике переміщення під дією рухомого контакту.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Найпростішим з’єднанням такого типу є гнучкий зв’язок (рис. 1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Для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отримання потрібної еластичності зв’язок виконується з мідної стрічки товщиною 0,1*10-3 м та менше або з багатожильного плетеного провідника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складеного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 мідних жил діаметром 0,1*10-3 м. Гнучкий зв’язок під час роботи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повинен мати різких перегинів, бо він швидко зруйнується.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en-US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590925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Рис.1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Передача струму </a:t>
            </a:r>
            <a:endParaRPr lang="ru-RU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590925" indent="0" algn="just">
              <a:buNone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рухомого контакту </a:t>
            </a:r>
            <a:endParaRPr lang="ru-RU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590925" indent="0" algn="just">
              <a:buNone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вивод гнучким зв’язком.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068960"/>
            <a:ext cx="2880320" cy="33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76672"/>
            <a:ext cx="7128792" cy="6336704"/>
          </a:xfrm>
        </p:spPr>
        <p:txBody>
          <a:bodyPr/>
          <a:lstStyle/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великому ході рухомих контактів довжина гнучкого зв’язку досить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значна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Тому такий контакт використовується тільки при переміщеннях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рухомого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елементу не більше 0,25 м.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більшому ході та великих номінальних струмах використовують ковзаючі або роликові струмоприймачі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Принцип дії струмоприймача зрозумілий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 рис.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2, та рис. 3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Недоліком ковзаючого струмоприймача є більша сила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тертя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яка вимагає значних зусиль від приводного механізму.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Меншу силу тертя дає роликовий контакт (рис. 3). Число роликів вибирається в залежності від номінального струму та струму КЗ. Цей контакт для свого переміщення вимагає невеликих зусиль та знайшов широкого використання у сучасній апаратурі високої напруги.</a:t>
            </a:r>
          </a:p>
          <a:p>
            <a:pPr marL="2238375" indent="0" algn="just">
              <a:buNone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161925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Рис. 2 Наскрізний </a:t>
            </a:r>
          </a:p>
          <a:p>
            <a:pPr marL="161925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струмоз’ємний </a:t>
            </a:r>
          </a:p>
          <a:p>
            <a:pPr marL="161925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розеточний контакт. </a:t>
            </a:r>
          </a:p>
          <a:p>
            <a:pPr marL="1619250" indent="0" algn="just">
              <a:buNone/>
            </a:pPr>
            <a:endParaRPr lang="ru-RU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1619250" indent="0" algn="just">
              <a:buNone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		</a:t>
            </a:r>
          </a:p>
          <a:p>
            <a:pPr marL="3676650" indent="0" algn="just">
              <a:buNone/>
            </a:pPr>
            <a:endParaRPr lang="ru-RU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676650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1790700" indent="0" algn="just" defTabSz="809625">
              <a:buNone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Рис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Роликовий </a:t>
            </a:r>
            <a:endParaRPr lang="ru-RU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1790700" indent="0" algn="just" defTabSz="809625">
              <a:buNone/>
            </a:pP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струмоз’ємний контакт. </a:t>
            </a:r>
          </a:p>
          <a:p>
            <a:pPr marL="3676650" indent="0"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12976"/>
            <a:ext cx="1523756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212975"/>
            <a:ext cx="2592288" cy="32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6632"/>
            <a:ext cx="7200800" cy="669674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в)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Розривні контакти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У процесі роботи контакти більшості апаратів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розривають ланцюг зі струмом, більшим, ніж мінімальний струм дугоутворення І</a:t>
            </a:r>
            <a:r>
              <a:rPr lang="uk-UA" altLang="ko-KR" sz="1400" baseline="-25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виникаюча електрична дуга сприяє швидкому зносу контактів.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надійного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гасіння дуги, яка виникає при відключенні, між нерухомим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рухомим контактами потрібно створити певну відстань.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Відстань між нерухомим та рухомим контактами у повністю відключеному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стані апарату називається 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розчином (раствором) контактів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(рис.4). Конструкція розривних контактів залежить від номінального струму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струму КЗ ланцюга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режиму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роботи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призначення апарату тощо.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який має можливість вільно встановлюватись на поверхні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має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максимальне число точок торкання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Такий контакт називається </a:t>
            </a:r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самовстановлюючий.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Приклад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такого контакту дано на рис.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marL="0" indent="0" algn="just">
              <a:buNone/>
            </a:pPr>
            <a:endParaRPr lang="ru-RU" altLang="ko-KR" sz="9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238375" indent="0">
              <a:buNone/>
            </a:pPr>
            <a:r>
              <a:rPr lang="ru-RU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Рис</a:t>
            </a:r>
            <a:r>
              <a:rPr lang="ru-RU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</a:t>
            </a:r>
            <a:r>
              <a:rPr lang="ru-RU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Контактний вузол </a:t>
            </a:r>
            <a:r>
              <a:rPr lang="ru-RU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 самовстановлюючим рухомим контактом.</a:t>
            </a:r>
          </a:p>
          <a:p>
            <a:pPr marL="2238375" indent="0">
              <a:buNone/>
            </a:pPr>
            <a:endParaRPr lang="ru-RU" altLang="ko-KR" sz="7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238375" indent="0" algn="just">
              <a:buNone/>
            </a:pP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Нерухомі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контакти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 та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рухомий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мостиковий контакт 2 у місці торкання мають сферичні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 циліндричні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 напайки 3,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виконані з срібла або металокераміки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Натиск контактів створюється пружиною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4.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після торкання контактів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скоба 5,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зв’язана з приводом апарату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продовжує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свій рух вгору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величину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рівну вжим </a:t>
            </a:r>
            <a:r>
              <a:rPr lang="uk-UA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(провалу) </a:t>
            </a:r>
            <a:r>
              <a:rPr lang="uk-UA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контакту </a:t>
            </a:r>
            <a:r>
              <a:rPr lang="el-GR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δ</a:t>
            </a:r>
            <a:r>
              <a:rPr lang="el-GR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uk-UA" altLang="ko-KR" sz="12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238375" indent="0" algn="just">
              <a:buNone/>
            </a:pPr>
            <a:endParaRPr lang="uk-UA" altLang="ko-KR" sz="12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Провалом контакту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даному випадку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називається відстань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яку переміститься рухомий контакт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якщо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забрати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нерухомий контакт.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Внаслідок обгорання та зносу контактів у процесі експлуатації провал зменшується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що призводить до зменшення сили натиску та росту перехідного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опору контактів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Тому при експлуатації вжим контактів повинен обов’язково контролюватися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знаходитись у межах, які вимагає завод-виробник.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85" y="2850963"/>
            <a:ext cx="2075259" cy="20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4624"/>
            <a:ext cx="7128792" cy="6768752"/>
          </a:xfrm>
        </p:spPr>
        <p:txBody>
          <a:bodyPr/>
          <a:lstStyle/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д) 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Герметизовані контакти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(геркони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Сучасний розвиток автоматики та обчислювальної техніки вимагали контакти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мали б високу надійність та велику швидкодію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Ці вимоги задовільняють геркони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Ескіз такого контакту зображено на рис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Контакти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 та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виконані з залізонікелевого сплаву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розміщені всередині скляного балончика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заповненого азотом з домішками водню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гелію. При малих струмах тиск газу 105 Па. Якщо струм відключення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рівний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2-3 А, то тиск підвищується до (4-5)*105 Па.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проходженні струму через котушку 4 під дією магнітного поля контакти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замикаються. Після відключення котушки контакти розмикаються під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дією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пружних пластин.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отримання надійного контакту поверхні торкання покривають тонким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шаром золота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родію або срібла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Завдяки тому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 контакти ізольовані від оточуючого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середовища та працюють в атмосфері інертного газу, їх надійність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мінімуму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2 рази вища, ніж у звичайних контактів у повітрі, та досягають 2*108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2*109 комутацій. </a:t>
            </a:r>
          </a:p>
          <a:p>
            <a:pPr marL="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		</a:t>
            </a:r>
          </a:p>
          <a:p>
            <a:pPr marL="2514600" indent="0" algn="just">
              <a:buNone/>
            </a:pPr>
            <a:r>
              <a:rPr lang="ru-RU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Рис</a:t>
            </a:r>
            <a:r>
              <a:rPr lang="ru-RU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2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</a:t>
            </a:r>
            <a:r>
              <a:rPr lang="ru-RU" altLang="ko-KR" sz="12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Герметичний контакт (геркон).</a:t>
            </a:r>
            <a:endParaRPr lang="uk-UA" altLang="ko-KR" sz="12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419350" indent="0" algn="just">
              <a:buNone/>
            </a:pP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419350" indent="0" algn="just">
              <a:buNone/>
            </a:pP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419350" indent="0" algn="just">
              <a:buNone/>
            </a:pP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2514600" indent="0" algn="just">
              <a:buNone/>
            </a:pP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Відсутність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електромагнітної системи втричі скорочує час спрацювання та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відпускання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Такі контакти завдяки своїм перевагам широко застосовуються як у низьковольтних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так і у високовольтних апаратах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до 10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кВ включно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При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високих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напругах контакти працюють у вакуумі.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Недоліками герконів є вібрація контактів при замиканні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недостатня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ударостійкість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Тривалість вібрації залежить від багатьох факторів та коливається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межах 0,3 – 1 мс. </a:t>
            </a:r>
          </a:p>
          <a:p>
            <a:pPr marL="2419350" indent="0" algn="just">
              <a:buNone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33" y="3642994"/>
            <a:ext cx="2409651" cy="15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УМОВИ РОБОТИ ІЗОЛЯЦІЇ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692696"/>
            <a:ext cx="7128792" cy="5400600"/>
          </a:xfrm>
        </p:spPr>
        <p:txBody>
          <a:bodyPr/>
          <a:lstStyle/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процесі експлуатації ізолятори підлягають одночасній дії на них </a:t>
            </a:r>
            <a:r>
              <a:rPr lang="uk-UA" altLang="ko-KR" sz="1400" u="sng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електричних та механічних навантажень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при зміні у широких діапазонах оточуючих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зовнішніх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умов.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 навантаження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На протязі заданого сроку служби ізолятори переносять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 навантаження, зумовлені тривало прикладеною робочою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напругою та виникаючими під час експлуатації перенапругами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Перенапруги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мають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природу як зовнішнього, так і внутрішнього характеру та різняться між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собою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амплітудою та часом дії. </a:t>
            </a:r>
          </a:p>
          <a:p>
            <a:pPr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Зовнішні (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атмосферні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 перенапруги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характеризуються великою амплітудою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короткочасному її прикладенні до ізоляторів. </a:t>
            </a:r>
          </a:p>
          <a:p>
            <a:pPr algn="just"/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Внутрішні перенапруги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виникають при комутаційних, аварійних та інших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режимах та характеризуються малою амплітудою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але великою тривалістю прикладення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процесі експлуатації ізолятори можуть підлягати багатократній дії перенапруг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2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8784976" cy="70485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uk-UA" sz="3200" smtClean="0"/>
              <a:t>Дякую за увагу!</a:t>
            </a:r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42531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smtClean="0">
                <a:solidFill>
                  <a:schemeClr val="hlink"/>
                </a:solidFill>
              </a:rPr>
              <a:t>Заголовок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9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uk-UA" sz="2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7315200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smtClean="0"/>
              <a:t>Текст слайда</a:t>
            </a:r>
            <a:endParaRPr lang="uk-UA" sz="1800"/>
          </a:p>
        </p:txBody>
      </p:sp>
    </p:spTree>
    <p:extLst>
      <p:ext uri="{BB962C8B-B14F-4D97-AF65-F5344CB8AC3E}">
        <p14:creationId xmlns:p14="http://schemas.microsoft.com/office/powerpoint/2010/main" val="1117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Механічні навантаження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 процесі експлуатації ізолятори підлягають механічним навантаженням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зумовлені тяжінням та масою проводів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зусиллями при включенні та відключенні роз’єднувачів та електродинамічними взаємодіями струмів КЗ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Механічні зусилля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створювані тяжінням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визначаються перерізами проводів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довжинами прольотів між опорами, залежать від температури, сили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вітру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ожеледі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пониженні температури від 0 до мінус 50 С відбувається конденсація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вологи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що знаходиться у повітрі, та випадання її у вигляді крапель на поверхні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проводів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утворення ожеледі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Маса ожеледі іноді досягає перевищення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маси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проводів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декілька разів, створюючи значні додаткові навантаження.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взаємодії на ЛЕП рівномірного вітру зі швидкістю від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0,5 до 5 м/с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виникає вібрація проводів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яка передається й ізоляторам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Поривчастий вітер створює підйомну силу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здатну піднімати провода у прольотах між опорами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створюючи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бігаючі по проводах хвилі, які спричиняють ударні навантаження в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ізоляторах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6632"/>
            <a:ext cx="7128792" cy="5976664"/>
          </a:xfrm>
        </p:spPr>
        <p:txBody>
          <a:bodyPr/>
          <a:lstStyle/>
          <a:p>
            <a:pPr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Атмосферні умови.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 характеристики ізоляторів дуже залежать від атмосферних умов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Температура повітря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його вологість та забрудненість змінюються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широких діапазонах на протязі року.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ряді районів відносна вологість повітря досягає 98 – 100 %. Збільшення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висока вологість та підвищена забрудненість повітря знижують електроізоляційні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властивості як внутрішньої, так і зовнішньої ізоляції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низьковольтних апаратах пил та бруд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осідають на поверхні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викликають зниження опору ізоляції та появу струмів витоку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Це може призвести до виникнення розряду по поверхні та ушкодження ізоляції виникаючою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дугою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Гігроскопічні матеріали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гетинакс,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текстоліт та інші шарові пластики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поглинають вологу з оточуючого середовища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цьому якість ізоляції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її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пробивна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 – різко знижується. </a:t>
            </a:r>
            <a:endParaRPr lang="uk-UA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Ізоляційні властивості апаратів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 використовують трансформаторне масло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також погіршуються під дією тепла та вологи, яка потрапляє всередину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першому випадку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масло розкладається, що негативно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впливає на хлопчатопаперову та іншу органічну ізоляцію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другому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відбувається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зволоження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масла, що різко погіршує ізоляційні властивості.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Зміна густини повітря на рівнинній поверхні незначно і мало відбивається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електричних характеристиках зовнішньої ізоляції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горних районах із збільшенням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висоти установки над рівнем моря характеристики можуть суттєво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знижуватися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Особливо різко зменшуються електроізоляційні властивості ізоляторів при випаданні дощу та забрудненні ізоляторів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цьому характеристики ізоляторів залежать від їх конструкції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сили дощу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його кута нахилу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 вертикалі та провідності води.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1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ВИМОГИ ДО ІЗОЛЯЦІЇ, РІВЕНЬ </a:t>
            </a:r>
            <a:r>
              <a:rPr lang="ru-RU" sz="2000" smtClean="0">
                <a:solidFill>
                  <a:schemeClr val="hlink"/>
                </a:solidFill>
              </a:rPr>
              <a:t>ІЗОЛЯЦІЇ </a:t>
            </a:r>
            <a:r>
              <a:rPr lang="ru-RU" sz="2000">
                <a:solidFill>
                  <a:schemeClr val="hlink"/>
                </a:solidFill>
              </a:rPr>
              <a:t/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ЕЛЕКТРИЧНИХ АПАРАТІВ.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692696"/>
            <a:ext cx="7128792" cy="5400600"/>
          </a:xfrm>
        </p:spPr>
        <p:txBody>
          <a:bodyPr/>
          <a:lstStyle/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Основний документ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який визначає електричні вимоги до ізоляції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– це 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ГОСТ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1516-90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якому встановлені випробувальні та витримувальні напруги промислової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частоти та імпульсні випробувальні напруги для ізоляції. Вимоги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цього ГОСТ розповсюджуються на електричні апарати напругою до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220 кВ.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установок з напругою </a:t>
            </a:r>
            <a:r>
              <a:rPr lang="en-US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 = 220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÷750 кВ випробувальні напруги визначаються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спеціальними технічними умовами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Випробувальна напруга промислової частоти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напруга, яку електричний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аппарат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 ізолятор повинен витримати на протязі 1 хв, якщо основна ізоляція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керамічна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 рідинна, та на протязі 5 хв, якщо ізоляція складається з органічних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твердих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матеріалів. </a:t>
            </a:r>
          </a:p>
          <a:p>
            <a:pPr algn="just"/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Витримувальна напруга промислової частоти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напруга,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яку повинна витримати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ізоляція при повільному її підвищенні. </a:t>
            </a:r>
          </a:p>
          <a:p>
            <a:pPr algn="just"/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Імпульсна </a:t>
            </a:r>
            <a:r>
              <a:rPr lang="uk-UA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випробувальна напруга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амплітуда імпульсної напруги заданої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форми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яку повинна витримати ізоляція при дії трьох імпульсівпо 40 мкс.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 апарати вважаються придатними до роботи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якщо під час випробувань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 спостерігалося пробою, пошкоджень внутрішньої та зовнішньої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ізоляції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часткових розрядів у мастилі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 також розрядів у зовнішній ізоляції (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нормальних умовах).</a:t>
            </a:r>
          </a:p>
        </p:txBody>
      </p:sp>
    </p:spTree>
    <p:extLst>
      <p:ext uri="{BB962C8B-B14F-4D97-AF65-F5344CB8AC3E}">
        <p14:creationId xmlns:p14="http://schemas.microsoft.com/office/powerpoint/2010/main" val="24939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3"/>
            <a:ext cx="6934200" cy="36004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Випробувальні напруги для ізоляторів різних напруг.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700808"/>
            <a:ext cx="7128792" cy="4896543"/>
          </a:xfrm>
        </p:spPr>
        <p:txBody>
          <a:bodyPr/>
          <a:lstStyle/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Найважливішою вимогою до ізоляції є умова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щоб при будь-яких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електричних впливах, навіть при випробувальних, вона не пробивалася.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Суть механічних вимог до ізоляції полягає в тому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щоб ізолятори електричних апаратів не руйнувалися при всіх припустимих механічних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навантаженнях.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Стандарти встановлюють наступні руйнівні механічні навантаження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ізоляторів: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для опорних ізоляторів внутрішньої установки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375, 750, 1250, 2000, 3000 кг (але виготовляють іноді на 4000 та 6000 кг);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для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ізоляторів-роз'єднувачів зовнішньої установки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542925" indent="-361950" algn="just">
              <a:buFont typeface="Wingdings" panose="05000000000000000000" pitchFamily="2" charset="2"/>
              <a:buChar char="Ø"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напругою до 110 кВ – не менше 350, 500, 1000 кг; </a:t>
            </a:r>
          </a:p>
          <a:p>
            <a:pPr marL="542925" indent="-361950" algn="just">
              <a:buFont typeface="Wingdings" panose="05000000000000000000" pitchFamily="2" charset="2"/>
              <a:buChar char="Ø"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напругою від 110 до 220 кВ – не менше 250, 300, 500 кг; </a:t>
            </a:r>
          </a:p>
          <a:p>
            <a:pPr marL="542925" indent="-361950" algn="just">
              <a:buFont typeface="Wingdings" panose="05000000000000000000" pitchFamily="2" charset="2"/>
              <a:buChar char="Ø"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напругою 220 кВ і більше – за спеціальними технічними умовами.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Згідно ПУЕ механічні навантаження ізоляторів повинні бути не більше 1/3 від їх руйнівного зусилля. </a:t>
            </a:r>
          </a:p>
          <a:p>
            <a:pPr algn="just"/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Сукупність випробувальних напруг ізоляторів та апаратів називається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рівнем ізоляції.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Оскільки найменша розрядна напруга ізолятора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uk-UA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це вологорозрядна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 ізолятора, то саме вона визначає рівень ізоляції електричного апарату.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433" y="476672"/>
            <a:ext cx="6849231" cy="11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44624"/>
            <a:ext cx="6934200" cy="864096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КОНТАКТИ В ЕЛЕКТРИЧНИХ ЛАНЦЮГАХ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 </a:t>
            </a:r>
            <a:r>
              <a:rPr lang="ru-RU" sz="1600">
                <a:solidFill>
                  <a:schemeClr val="hlink"/>
                </a:solidFill>
              </a:rPr>
              <a:t>ПРОЦЕС ПЕРЕХОДУ СТРУМУ З ОДНОГО КОНТАКТУ В ДРУГИЙ</a:t>
            </a:r>
            <a:r>
              <a:rPr lang="ru-RU" sz="1600" smtClean="0">
                <a:solidFill>
                  <a:schemeClr val="hlink"/>
                </a:solidFill>
              </a:rPr>
              <a:t>. </a:t>
            </a:r>
            <a:r>
              <a:rPr lang="ru-RU" sz="1600">
                <a:solidFill>
                  <a:schemeClr val="hlink"/>
                </a:solidFill>
              </a:rPr>
              <a:t/>
            </a:r>
            <a:br>
              <a:rPr lang="ru-RU" sz="1600">
                <a:solidFill>
                  <a:schemeClr val="hlink"/>
                </a:solidFill>
              </a:rPr>
            </a:br>
            <a:r>
              <a:rPr lang="ru-RU" sz="1600">
                <a:solidFill>
                  <a:schemeClr val="hlink"/>
                </a:solidFill>
              </a:rPr>
              <a:t>ПЕРЕХІДНИЙ ОПІР КОНТАКТІВ. ВИМОГИ ДО КОНТАКТІВ. </a:t>
            </a:r>
            <a:endParaRPr lang="uk-UA" sz="160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35696" y="908720"/>
                <a:ext cx="7128792" cy="5904656"/>
              </a:xfrm>
            </p:spPr>
            <p:txBody>
              <a:bodyPr/>
              <a:lstStyle/>
              <a:p>
                <a:pPr algn="just"/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Електричний апарат складається з окремих деталей і провідників, які є електрично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з’єднаними. Місце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переходу струму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з однієї струмоведучої деталі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чи частини апарату до іншої називаються </a:t>
                </a:r>
                <a:r>
                  <a:rPr lang="ru-RU" altLang="ko-KR" sz="1400" b="1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електричним контактом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, а деталі, що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виконують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цей контакт – </a:t>
                </a:r>
                <a:r>
                  <a:rPr lang="ru-RU" altLang="ko-KR" sz="1400" b="1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контактними деталями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або просто </a:t>
                </a:r>
                <a:r>
                  <a:rPr lang="ru-RU" altLang="ko-KR" sz="1400" i="1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контактами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. </a:t>
                </a:r>
              </a:p>
              <a:p>
                <a:pPr algn="just"/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Умовно електричні контакти можна поділити на 3 групи: </a:t>
                </a:r>
              </a:p>
              <a:p>
                <a:pPr marL="542925" indent="-361950" algn="just">
                  <a:buFont typeface="Wingdings" panose="05000000000000000000" pitchFamily="2" charset="2"/>
                  <a:buChar char="Ø"/>
                </a:pP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1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. </a:t>
                </a:r>
                <a:r>
                  <a:rPr lang="ru-RU" altLang="ko-KR" sz="1400" b="1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розбірні контакти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– контакти,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у яких в процесі роботи деталі не переміщуються один відносно одного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,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а знаходяться у надійно з’єднаному стані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; </a:t>
                </a:r>
              </a:p>
              <a:p>
                <a:pPr marL="542925" indent="-361950" algn="just">
                  <a:buFont typeface="Wingdings" panose="05000000000000000000" pitchFamily="2" charset="2"/>
                  <a:buChar char="Ø"/>
                </a:pP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2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. </a:t>
                </a:r>
                <a:r>
                  <a:rPr lang="ru-RU" altLang="ko-KR" sz="1400" b="1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комутуючі </a:t>
                </a:r>
                <a:r>
                  <a:rPr lang="ru-RU" altLang="ko-KR" sz="1400" b="1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контакти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– контакти,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які в процесі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роботи замикають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або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розмикають мережу для проходження струму; </a:t>
                </a:r>
              </a:p>
              <a:p>
                <a:pPr marL="542925" indent="-361950" algn="just">
                  <a:buFont typeface="Wingdings" panose="05000000000000000000" pitchFamily="2" charset="2"/>
                  <a:buChar char="Ø"/>
                </a:pP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3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. </a:t>
                </a:r>
                <a:r>
                  <a:rPr lang="ru-RU" altLang="ko-KR" sz="1400" b="1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контакти </a:t>
                </a:r>
                <a:r>
                  <a:rPr lang="ru-RU" altLang="ko-KR" sz="1400" b="1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ковзання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– різновид комутуючих контактів, у яких одна з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деталей переміщується 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(ковзає)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відносно іншої</a:t>
                </a:r>
                <a:r>
                  <a:rPr lang="ru-RU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, </a:t>
                </a:r>
                <a:r>
                  <a:rPr lang="ru-RU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але при цьому контакт не переривається.</a:t>
                </a:r>
              </a:p>
              <a:p>
                <a:pPr marL="361950" indent="-361950" algn="just"/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Як би старанно не була оброблена поверхня торкання деталей, електричний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струм проходить із одного контакту 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до іншого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тільки в окремих 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точках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, у яких ці поверхні доторкуються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. </a:t>
                </a:r>
                <a:endParaRPr lang="uk-UA" altLang="ko-KR" sz="1400">
                  <a:solidFill>
                    <a:schemeClr val="tx1"/>
                  </a:solidFill>
                  <a:latin typeface="Verdana" pitchFamily="34" charset="0"/>
                  <a:ea typeface="굴림" charset="-127"/>
                </a:endParaRPr>
              </a:p>
              <a:p>
                <a:pPr marL="361950" indent="-361950" algn="just"/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Завдяки притисканню одного контакту на інший вершини виступів зминаються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та утворюють площадки дійсного торкання контактів. Розміри цих 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площадок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пропорційні силі притиску контактів. Якщо дві 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деталі контактують між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собою, то розмір контактної площадки у першому наближенні буде 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рівний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charset="-127"/>
                      </a:rPr>
                      <m:t> </m:t>
                    </m:r>
                  </m:oMath>
                </a14:m>
                <a:endParaRPr lang="uk-UA" altLang="ko-KR" sz="1400">
                  <a:solidFill>
                    <a:schemeClr val="tx1"/>
                  </a:solidFill>
                  <a:latin typeface="Verdana" pitchFamily="34" charset="0"/>
                  <a:ea typeface="굴림" charset="-127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charset="-127"/>
                        </a:rPr>
                        <m:t>𝑔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charset="-127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charset="-127"/>
                        </a:rPr>
                        <m:t>𝐹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charset="-127"/>
                        </a:rPr>
                        <m:t>/</m:t>
                      </m:r>
                      <m:r>
                        <a:rPr lang="ko-KR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charset="-127"/>
                        </a:rPr>
                        <m:t>𝛿</m:t>
                      </m:r>
                    </m:oMath>
                  </m:oMathPara>
                </a14:m>
                <a:endParaRPr lang="uk-UA" altLang="ko-KR" sz="1400" smtClean="0">
                  <a:solidFill>
                    <a:schemeClr val="tx1"/>
                  </a:solidFill>
                  <a:latin typeface="Verdana" pitchFamily="34" charset="0"/>
                  <a:ea typeface="굴림" charset="-127"/>
                </a:endParaRPr>
              </a:p>
              <a:p>
                <a:pPr marL="361950" indent="-361950" algn="just"/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де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charset="-127"/>
                      </a:rPr>
                      <m:t>𝐹</m:t>
                    </m:r>
                  </m:oMath>
                </a14:m>
                <a:r>
                  <a:rPr lang="en-US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 –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сила, яка стискає деталі;</a:t>
                </a:r>
                <a:r>
                  <a:rPr lang="uk-UA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ko-K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charset="-127"/>
                      </a:rPr>
                      <m:t>𝛿</m:t>
                    </m:r>
                  </m:oMath>
                </a14:m>
                <a:r>
                  <a:rPr lang="el-GR" altLang="ko-KR" sz="1400" smtClean="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 </a:t>
                </a:r>
                <a:r>
                  <a:rPr lang="el-GR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– </a:t>
                </a:r>
                <a:r>
                  <a:rPr lang="uk-UA" altLang="ko-KR" sz="1400">
                    <a:solidFill>
                      <a:schemeClr val="tx1"/>
                    </a:solidFill>
                    <a:latin typeface="Verdana" pitchFamily="34" charset="0"/>
                    <a:ea typeface="굴림" charset="-127"/>
                  </a:rPr>
                  <a:t>тимчасовий опір матеріалу контактів. 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35696" y="908720"/>
                <a:ext cx="7128792" cy="5904656"/>
              </a:xfrm>
              <a:blipFill>
                <a:blip r:embed="rId4"/>
                <a:stretch>
                  <a:fillRect l="-256" t="-206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904656"/>
          </a:xfrm>
        </p:spPr>
        <p:txBody>
          <a:bodyPr/>
          <a:lstStyle/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Опір в області точки торкання, обумовлений явищами стягування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струму, називається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перехідним опором контакту.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Величину опору в місці з’єднання можна визначити за емпіричною формулою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en-US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Е –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коефіцієнт,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який залежить від властивостей контакту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 також методу обробки та чистоти контактної поверхні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F –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сила контактного притиску; m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коефіцієнт,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який залежить від кількості точок контактування контактних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поверхонь.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u="sng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Значення m </a:t>
            </a:r>
            <a:r>
              <a:rPr lang="ru-RU" altLang="ko-KR" sz="1400" u="sng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різних контактів: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поверхневе контактування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контакти на великій поверхні, де к-сть точок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контактування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щонайменше 3 – m=1;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b="1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лінійний контакт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 циліндр-площина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циліндр-циліндр –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m=0,5</a:t>
            </a:r>
            <a:r>
              <a:rPr lang="en-US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÷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0,7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marL="542925" algn="just">
              <a:buFont typeface="Wingdings" panose="05000000000000000000" pitchFamily="2" charset="2"/>
              <a:buChar char="Ø"/>
            </a:pPr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точковий контакт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контакт сфера-сфера, сфера-площина, конус-площина –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m=0,5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61950" algn="just">
              <a:buFont typeface="Arial" panose="020B0604020202020204" pitchFamily="34" charset="0"/>
              <a:buChar char="•"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lvl="0" algn="just"/>
            <a:r>
              <a:rPr lang="ru-RU" altLang="ko-KR" sz="140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При нагріві електричного контакту його </a:t>
            </a:r>
            <a:r>
              <a:rPr lang="ru-RU" altLang="ko-KR" sz="140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перехідний </a:t>
            </a:r>
            <a:r>
              <a:rPr lang="ru-RU" altLang="ko-KR" sz="140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опір збільшується </a:t>
            </a:r>
            <a:r>
              <a:rPr lang="ru-RU" altLang="ko-KR" sz="140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 </a:t>
            </a:r>
            <a:r>
              <a:rPr lang="ru-RU" altLang="ko-KR" sz="140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рахунок </a:t>
            </a:r>
            <a:r>
              <a:rPr lang="ru-RU" altLang="ko-KR" sz="140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збільшення питомого опору матеріалу: </a:t>
            </a:r>
          </a:p>
          <a:p>
            <a:pPr marL="361950" algn="just">
              <a:buFont typeface="Arial" panose="020B0604020202020204" pitchFamily="34" charset="0"/>
              <a:buChar char="•"/>
            </a:pP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61950" algn="just">
              <a:buFont typeface="Arial" panose="020B0604020202020204" pitchFamily="34" charset="0"/>
              <a:buChar char="•"/>
            </a:pPr>
            <a:endParaRPr lang="en-US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361950" algn="just">
              <a:buFont typeface="Arial" panose="020B0604020202020204" pitchFamily="34" charset="0"/>
              <a:buChar char="•"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α – температурний коефіцієнт підвищення температури; θ – температура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76" y="1196752"/>
            <a:ext cx="1377576" cy="483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5013176"/>
            <a:ext cx="1862710" cy="4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904656"/>
          </a:xfrm>
        </p:spPr>
        <p:txBody>
          <a:bodyPr/>
          <a:lstStyle/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Величина перехідного опору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першу чергу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залежить від фізичних властивостей матеріалу контакту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(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питомого опору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механічної міцності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здатності матеріалу контактів до окислення та теплопровідність матеріалу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Дане рівняння не враховує зміни міцності матеріалу, тому дає гарний результат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температурах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що не перевищують температуру пом’якшення матеріалу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температурі пом’якшення площадка торкання збільшується, а перехідний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опір різко зменшується при незмінному натисканні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Якщо температура продовжує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рости, то наступає плавлення точки торкання, зварювання контактів. </a:t>
            </a:r>
          </a:p>
          <a:p>
            <a:pPr algn="just"/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правильно розрахованого контакту температура не повинна досягати температури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пом’якшення матеріалу. </a:t>
            </a:r>
            <a:endParaRPr lang="en-US" altLang="ko-KR" sz="140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u="sng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 матеріалу контактів пред’являються наступні вимоги: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електропровідність та теплопровідність.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стійкість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проти корозії у повітрі та інших газах.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стійкість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проти утворення плівок з високим питомим опором.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мала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твердість для зменшення потрібної сили стискання.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висока твердість для зменшення механічного зносу при частих включеннях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 відключеннях.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6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мала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ерозія.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7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висока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дугостійкість (температура плавлення).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8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високі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значення струму та напруги, потрібних для дугоутворення. </a:t>
            </a:r>
          </a:p>
          <a:p>
            <a:pPr marL="447675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9</a:t>
            </a:r>
            <a:r>
              <a:rPr lang="ru-RU" altLang="ko-KR" sz="140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простота 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обробки, низька вартість.</a:t>
            </a:r>
          </a:p>
        </p:txBody>
      </p:sp>
    </p:spTree>
    <p:extLst>
      <p:ext uri="{BB962C8B-B14F-4D97-AF65-F5344CB8AC3E}">
        <p14:creationId xmlns:p14="http://schemas.microsoft.com/office/powerpoint/2010/main" val="38382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cabc328801e740dd8e1d47584cb96d256c97"/>
</p:tagLst>
</file>

<file path=ppt/theme/theme1.xml><?xml version="1.0" encoding="utf-8"?>
<a:theme xmlns:a="http://schemas.openxmlformats.org/drawingml/2006/main" name="zavodi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FF630A"/>
      </a:lt2>
      <a:accent1>
        <a:srgbClr val="FF700A"/>
      </a:accent1>
      <a:accent2>
        <a:srgbClr val="FF7B04"/>
      </a:accent2>
      <a:accent3>
        <a:srgbClr val="FFFFFF"/>
      </a:accent3>
      <a:accent4>
        <a:srgbClr val="404040"/>
      </a:accent4>
      <a:accent5>
        <a:srgbClr val="FFBBAA"/>
      </a:accent5>
      <a:accent6>
        <a:srgbClr val="E76F03"/>
      </a:accent6>
      <a:hlink>
        <a:srgbClr val="C70F1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3401"/>
        </a:lt2>
        <a:accent1>
          <a:srgbClr val="FE6700"/>
        </a:accent1>
        <a:accent2>
          <a:srgbClr val="FFCF47"/>
        </a:accent2>
        <a:accent3>
          <a:srgbClr val="FFFFFF"/>
        </a:accent3>
        <a:accent4>
          <a:srgbClr val="404040"/>
        </a:accent4>
        <a:accent5>
          <a:srgbClr val="FEB8AA"/>
        </a:accent5>
        <a:accent6>
          <a:srgbClr val="E7BB3F"/>
        </a:accent6>
        <a:hlink>
          <a:srgbClr val="7DCD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9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BF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C70F1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zavodi</Template>
  <TotalTime>632</TotalTime>
  <Words>2989</Words>
  <Application>Microsoft Office PowerPoint</Application>
  <PresentationFormat>Экран (4:3)</PresentationFormat>
  <Paragraphs>215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굴림</vt:lpstr>
      <vt:lpstr>Microsoft Sans Serif</vt:lpstr>
      <vt:lpstr>Verdana</vt:lpstr>
      <vt:lpstr>Wingdings</vt:lpstr>
      <vt:lpstr>zavodi</vt:lpstr>
      <vt:lpstr>Національний авіаційний університет</vt:lpstr>
      <vt:lpstr>УМОВИ РОБОТИ ІЗОЛЯЦІЇ</vt:lpstr>
      <vt:lpstr>Презентация PowerPoint</vt:lpstr>
      <vt:lpstr>Презентация PowerPoint</vt:lpstr>
      <vt:lpstr>ВИМОГИ ДО ІЗОЛЯЦІЇ, РІВЕНЬ ІЗОЛЯЦІЇ  ЕЛЕКТРИЧНИХ АПАРАТІВ.</vt:lpstr>
      <vt:lpstr>Випробувальні напруги для ізоляторів різних напруг.</vt:lpstr>
      <vt:lpstr>КОНТАКТИ В ЕЛЕКТРИЧНИХ ЛАНЦЮГАХ  ПРОЦЕС ПЕРЕХОДУ СТРУМУ З ОДНОГО КОНТАКТУ В ДРУГИЙ.  ПЕРЕХІДНИЙ ОПІР КОНТАКТІВ. ВИМОГИ ДО КОНТАКТІВ. </vt:lpstr>
      <vt:lpstr>Презентация PowerPoint</vt:lpstr>
      <vt:lpstr>Презентация PowerPoint</vt:lpstr>
      <vt:lpstr>ВЛАСТИВОСТІ МАТЕРІАЛІВ КОНТАКТІВ.  МЕТАЛОКЕРАМІЧНІ КОНТАКТИ.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КОНСТРУКЦІЯ КОНТАКТІВ.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  <vt:lpstr>Заголовок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User-PC</cp:lastModifiedBy>
  <cp:revision>38</cp:revision>
  <dcterms:created xsi:type="dcterms:W3CDTF">2016-08-26T18:27:41Z</dcterms:created>
  <dcterms:modified xsi:type="dcterms:W3CDTF">2022-04-13T19:44:32Z</dcterms:modified>
</cp:coreProperties>
</file>