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theme/themeOverride2.xml" ContentType="application/vnd.openxmlformats-officedocument.themeOverride+xml"/>
  <Override PartName="/ppt/notesSlides/notesSlide3.xml" ContentType="application/vnd.openxmlformats-officedocument.presentationml.notesSlide+xml"/>
  <Override PartName="/ppt/theme/themeOverride3.xml" ContentType="application/vnd.openxmlformats-officedocument.themeOverride+xml"/>
  <Override PartName="/ppt/notesSlides/notesSlide4.xml" ContentType="application/vnd.openxmlformats-officedocument.presentationml.notesSlide+xml"/>
  <Override PartName="/ppt/theme/themeOverride4.xml" ContentType="application/vnd.openxmlformats-officedocument.themeOverride+xml"/>
  <Override PartName="/ppt/notesSlides/notesSlide5.xml" ContentType="application/vnd.openxmlformats-officedocument.presentationml.notesSlide+xml"/>
  <Override PartName="/ppt/theme/themeOverride5.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heme/themeOverride6.xml" ContentType="application/vnd.openxmlformats-officedocument.themeOverride+xml"/>
  <Override PartName="/ppt/notesSlides/notesSlide10.xml" ContentType="application/vnd.openxmlformats-officedocument.presentationml.notesSlide+xml"/>
  <Override PartName="/ppt/theme/themeOverride7.xml" ContentType="application/vnd.openxmlformats-officedocument.themeOverride+xml"/>
  <Override PartName="/ppt/notesSlides/notesSlide11.xml" ContentType="application/vnd.openxmlformats-officedocument.presentationml.notesSlide+xml"/>
  <Override PartName="/ppt/theme/themeOverride8.xml" ContentType="application/vnd.openxmlformats-officedocument.themeOverride+xml"/>
  <Override PartName="/ppt/notesSlides/notesSlide12.xml" ContentType="application/vnd.openxmlformats-officedocument.presentationml.notesSlide+xml"/>
  <Override PartName="/ppt/theme/themeOverride9.xml" ContentType="application/vnd.openxmlformats-officedocument.themeOverride+xml"/>
  <Override PartName="/ppt/notesSlides/notesSlide13.xml" ContentType="application/vnd.openxmlformats-officedocument.presentationml.notesSlide+xml"/>
  <Override PartName="/ppt/theme/themeOverride10.xml" ContentType="application/vnd.openxmlformats-officedocument.themeOverride+xml"/>
  <Override PartName="/ppt/notesSlides/notesSlide14.xml" ContentType="application/vnd.openxmlformats-officedocument.presentationml.notesSlide+xml"/>
  <Override PartName="/ppt/theme/themeOverride11.xml" ContentType="application/vnd.openxmlformats-officedocument.themeOverride+xml"/>
  <Override PartName="/ppt/notesSlides/notesSlide15.xml" ContentType="application/vnd.openxmlformats-officedocument.presentationml.notesSlide+xml"/>
  <Override PartName="/ppt/theme/themeOverride12.xml" ContentType="application/vnd.openxmlformats-officedocument.themeOverride+xml"/>
  <Override PartName="/ppt/notesSlides/notesSlide16.xml" ContentType="application/vnd.openxmlformats-officedocument.presentationml.notesSlide+xml"/>
  <Override PartName="/ppt/theme/themeOverride13.xml" ContentType="application/vnd.openxmlformats-officedocument.themeOverride+xml"/>
  <Override PartName="/ppt/notesSlides/notesSlide17.xml" ContentType="application/vnd.openxmlformats-officedocument.presentationml.notesSlide+xml"/>
  <Override PartName="/ppt/theme/themeOverride14.xml" ContentType="application/vnd.openxmlformats-officedocument.themeOverride+xml"/>
  <Override PartName="/ppt/notesSlides/notesSlide18.xml" ContentType="application/vnd.openxmlformats-officedocument.presentationml.notesSlide+xml"/>
  <Override PartName="/ppt/theme/themeOverride15.xml" ContentType="application/vnd.openxmlformats-officedocument.themeOverride+xml"/>
  <Override PartName="/ppt/notesSlides/notesSlide19.xml" ContentType="application/vnd.openxmlformats-officedocument.presentationml.notesSlide+xml"/>
  <Override PartName="/ppt/theme/themeOverride16.xml" ContentType="application/vnd.openxmlformats-officedocument.themeOverride+xml"/>
  <Override PartName="/ppt/notesSlides/notesSlide20.xml" ContentType="application/vnd.openxmlformats-officedocument.presentationml.notesSlide+xml"/>
  <Override PartName="/ppt/theme/themeOverride17.xml" ContentType="application/vnd.openxmlformats-officedocument.themeOverride+xml"/>
  <Override PartName="/ppt/notesSlides/notesSlide21.xml" ContentType="application/vnd.openxmlformats-officedocument.presentationml.notesSlide+xml"/>
  <Override PartName="/ppt/theme/themeOverride18.xml" ContentType="application/vnd.openxmlformats-officedocument.themeOverride+xml"/>
  <Override PartName="/ppt/notesSlides/notesSlide22.xml" ContentType="application/vnd.openxmlformats-officedocument.presentationml.notesSlide+xml"/>
  <Override PartName="/ppt/theme/themeOverride19.xml" ContentType="application/vnd.openxmlformats-officedocument.themeOverride+xml"/>
  <Override PartName="/ppt/notesSlides/notesSlide23.xml" ContentType="application/vnd.openxmlformats-officedocument.presentationml.notesSlide+xml"/>
  <Override PartName="/ppt/theme/themeOverride20.xml" ContentType="application/vnd.openxmlformats-officedocument.themeOverride+xml"/>
  <Override PartName="/ppt/notesSlides/notesSlide24.xml" ContentType="application/vnd.openxmlformats-officedocument.presentationml.notesSlide+xml"/>
  <Override PartName="/ppt/theme/themeOverride21.xml" ContentType="application/vnd.openxmlformats-officedocument.themeOverride+xml"/>
  <Override PartName="/ppt/notesSlides/notesSlide25.xml" ContentType="application/vnd.openxmlformats-officedocument.presentationml.notesSlide+xml"/>
  <Override PartName="/ppt/theme/themeOverride22.xml" ContentType="application/vnd.openxmlformats-officedocument.themeOverr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384" r:id="rId3"/>
    <p:sldId id="385" r:id="rId4"/>
    <p:sldId id="386" r:id="rId5"/>
    <p:sldId id="387" r:id="rId6"/>
    <p:sldId id="388" r:id="rId7"/>
    <p:sldId id="389" r:id="rId8"/>
    <p:sldId id="390" r:id="rId9"/>
    <p:sldId id="391" r:id="rId10"/>
    <p:sldId id="392" r:id="rId11"/>
    <p:sldId id="393" r:id="rId12"/>
    <p:sldId id="394" r:id="rId13"/>
    <p:sldId id="395" r:id="rId14"/>
    <p:sldId id="396" r:id="rId15"/>
    <p:sldId id="397" r:id="rId16"/>
    <p:sldId id="398" r:id="rId17"/>
    <p:sldId id="399" r:id="rId18"/>
    <p:sldId id="400" r:id="rId19"/>
    <p:sldId id="401" r:id="rId20"/>
    <p:sldId id="402" r:id="rId21"/>
    <p:sldId id="403" r:id="rId22"/>
    <p:sldId id="404" r:id="rId23"/>
    <p:sldId id="405" r:id="rId24"/>
    <p:sldId id="406" r:id="rId25"/>
    <p:sldId id="407" r:id="rId26"/>
    <p:sldId id="408" r:id="rId27"/>
    <p:sldId id="306" r:id="rId28"/>
  </p:sldIdLst>
  <p:sldSz cx="9144000" cy="6858000" type="screen4x3"/>
  <p:notesSz cx="6858000" cy="9144000"/>
  <p:custDataLst>
    <p:tags r:id="rId30"/>
  </p:custDataLst>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PC" initials="U" lastIdx="1" clrIdx="0">
    <p:extLst>
      <p:ext uri="{19B8F6BF-5375-455C-9EA6-DF929625EA0E}">
        <p15:presenceInfo xmlns:p15="http://schemas.microsoft.com/office/powerpoint/2012/main" userId="User-PC" providerId="None"/>
      </p:ext>
    </p:extLst>
  </p:cmAuthor>
  <p:cmAuthor id="2" name="Microsoft Office User" initials="MOU" lastIdx="1" clrIdx="1">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70F12"/>
    <a:srgbClr val="040E08"/>
    <a:srgbClr val="B92D14"/>
    <a:srgbClr val="35759D"/>
    <a:srgbClr val="35B19D"/>
    <a:srgbClr val="000000"/>
    <a:srgbClr val="FFFF00"/>
    <a:srgbClr val="491403"/>
    <a:srgbClr val="3A10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49" autoAdjust="0"/>
    <p:restoredTop sz="95439" autoAdjust="0"/>
  </p:normalViewPr>
  <p:slideViewPr>
    <p:cSldViewPr>
      <p:cViewPr varScale="1">
        <p:scale>
          <a:sx n="97" d="100"/>
          <a:sy n="97" d="100"/>
        </p:scale>
        <p:origin x="1696" y="184"/>
      </p:cViewPr>
      <p:guideLst>
        <p:guide orient="horz" pos="2160"/>
        <p:guide pos="2880"/>
      </p:guideLst>
    </p:cSldViewPr>
  </p:slideViewPr>
  <p:notesTextViewPr>
    <p:cViewPr>
      <p:scale>
        <a:sx n="100" d="100"/>
        <a:sy n="100" d="100"/>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819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819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819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19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819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F7795ABE-EE42-4DF7-8566-7F483198C63A}"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5DA733-A3B6-4EDA-9997-D592882FF250}" type="slidenum">
              <a:rPr lang="en-US"/>
              <a:pPr/>
              <a:t>1</a:t>
            </a:fld>
            <a:endParaRPr lang="en-US"/>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D528BD-2C5F-4665-B139-0320AF970F3C}" type="slidenum">
              <a:rPr lang="en-US"/>
              <a:pPr/>
              <a:t>10</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38409863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D528BD-2C5F-4665-B139-0320AF970F3C}" type="slidenum">
              <a:rPr lang="en-US"/>
              <a:pPr/>
              <a:t>11</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5610191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D528BD-2C5F-4665-B139-0320AF970F3C}" type="slidenum">
              <a:rPr lang="en-US"/>
              <a:pPr/>
              <a:t>12</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3631847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D528BD-2C5F-4665-B139-0320AF970F3C}" type="slidenum">
              <a:rPr lang="en-US"/>
              <a:pPr/>
              <a:t>13</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4838416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D528BD-2C5F-4665-B139-0320AF970F3C}" type="slidenum">
              <a:rPr lang="en-US"/>
              <a:pPr/>
              <a:t>14</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22897476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D528BD-2C5F-4665-B139-0320AF970F3C}" type="slidenum">
              <a:rPr lang="en-US"/>
              <a:pPr/>
              <a:t>15</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27382382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D528BD-2C5F-4665-B139-0320AF970F3C}" type="slidenum">
              <a:rPr lang="en-US"/>
              <a:pPr/>
              <a:t>16</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22463652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D528BD-2C5F-4665-B139-0320AF970F3C}" type="slidenum">
              <a:rPr lang="en-US"/>
              <a:pPr/>
              <a:t>17</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27152683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D528BD-2C5F-4665-B139-0320AF970F3C}" type="slidenum">
              <a:rPr lang="en-US"/>
              <a:pPr/>
              <a:t>18</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18349550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D528BD-2C5F-4665-B139-0320AF970F3C}" type="slidenum">
              <a:rPr lang="en-US"/>
              <a:pPr/>
              <a:t>19</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3001968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D528BD-2C5F-4665-B139-0320AF970F3C}" type="slidenum">
              <a:rPr lang="en-US"/>
              <a:pPr/>
              <a:t>2</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9934415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D528BD-2C5F-4665-B139-0320AF970F3C}" type="slidenum">
              <a:rPr lang="en-US"/>
              <a:pPr/>
              <a:t>20</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33482591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D528BD-2C5F-4665-B139-0320AF970F3C}" type="slidenum">
              <a:rPr lang="en-US"/>
              <a:pPr/>
              <a:t>21</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10193416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D528BD-2C5F-4665-B139-0320AF970F3C}" type="slidenum">
              <a:rPr lang="en-US"/>
              <a:pPr/>
              <a:t>22</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16333607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D528BD-2C5F-4665-B139-0320AF970F3C}" type="slidenum">
              <a:rPr lang="en-US"/>
              <a:pPr/>
              <a:t>23</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21232261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D528BD-2C5F-4665-B139-0320AF970F3C}" type="slidenum">
              <a:rPr lang="en-US"/>
              <a:pPr/>
              <a:t>24</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40210276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D528BD-2C5F-4665-B139-0320AF970F3C}" type="slidenum">
              <a:rPr lang="en-US"/>
              <a:pPr/>
              <a:t>25</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34024761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D528BD-2C5F-4665-B139-0320AF970F3C}" type="slidenum">
              <a:rPr lang="en-US"/>
              <a:pPr/>
              <a:t>26</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37913578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5DA733-A3B6-4EDA-9997-D592882FF250}" type="slidenum">
              <a:rPr lang="en-US"/>
              <a:pPr/>
              <a:t>27</a:t>
            </a:fld>
            <a:endParaRPr lang="en-US"/>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41089033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D528BD-2C5F-4665-B139-0320AF970F3C}" type="slidenum">
              <a:rPr lang="en-US"/>
              <a:pPr/>
              <a:t>3</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18677396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D528BD-2C5F-4665-B139-0320AF970F3C}" type="slidenum">
              <a:rPr lang="en-US"/>
              <a:pPr/>
              <a:t>4</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27848290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D528BD-2C5F-4665-B139-0320AF970F3C}" type="slidenum">
              <a:rPr lang="en-US"/>
              <a:pPr/>
              <a:t>5</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10404981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D528BD-2C5F-4665-B139-0320AF970F3C}" type="slidenum">
              <a:rPr lang="en-US"/>
              <a:pPr/>
              <a:t>6</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34788592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D528BD-2C5F-4665-B139-0320AF970F3C}" type="slidenum">
              <a:rPr lang="en-US"/>
              <a:pPr/>
              <a:t>7</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9073655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D528BD-2C5F-4665-B139-0320AF970F3C}" type="slidenum">
              <a:rPr lang="en-US"/>
              <a:pPr/>
              <a:t>8</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28321553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D528BD-2C5F-4665-B139-0320AF970F3C}" type="slidenum">
              <a:rPr lang="en-US"/>
              <a:pPr/>
              <a:t>9</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11298731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066800" y="152400"/>
            <a:ext cx="7772400" cy="704850"/>
          </a:xfrm>
        </p:spPr>
        <p:txBody>
          <a:bodyPr/>
          <a:lstStyle>
            <a:lvl1pPr algn="r">
              <a:defRPr sz="4000"/>
            </a:lvl1pPr>
          </a:lstStyle>
          <a:p>
            <a:r>
              <a:rPr lang="ru-RU"/>
              <a:t>Образец заголовка</a:t>
            </a:r>
            <a:endParaRPr lang="en-US"/>
          </a:p>
        </p:txBody>
      </p:sp>
      <p:sp>
        <p:nvSpPr>
          <p:cNvPr id="3075" name="Rectangle 3"/>
          <p:cNvSpPr>
            <a:spLocks noGrp="1" noChangeArrowheads="1"/>
          </p:cNvSpPr>
          <p:nvPr>
            <p:ph type="subTitle" idx="1"/>
          </p:nvPr>
        </p:nvSpPr>
        <p:spPr>
          <a:xfrm>
            <a:off x="1066800" y="762000"/>
            <a:ext cx="7772400" cy="685800"/>
          </a:xfrm>
        </p:spPr>
        <p:txBody>
          <a:bodyPr/>
          <a:lstStyle>
            <a:lvl1pPr marL="0" indent="0" algn="r">
              <a:buFontTx/>
              <a:buNone/>
              <a:defRPr sz="2800"/>
            </a:lvl1pPr>
          </a:lstStyle>
          <a:p>
            <a:r>
              <a:rPr lang="ru-RU"/>
              <a:t>Образец подзаголовка</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400800" y="1265238"/>
            <a:ext cx="1828800" cy="4906962"/>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914400" y="1265238"/>
            <a:ext cx="5334000" cy="4906962"/>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914400" y="2209800"/>
            <a:ext cx="35814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2209800"/>
            <a:ext cx="35814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1265238"/>
            <a:ext cx="7315200" cy="7159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a:t>Образец заголовка</a:t>
            </a:r>
            <a:endParaRPr lang="en-US"/>
          </a:p>
        </p:txBody>
      </p:sp>
      <p:sp>
        <p:nvSpPr>
          <p:cNvPr id="1027" name="Rectangle 3"/>
          <p:cNvSpPr>
            <a:spLocks noGrp="1" noChangeArrowheads="1"/>
          </p:cNvSpPr>
          <p:nvPr>
            <p:ph type="body" idx="1"/>
          </p:nvPr>
        </p:nvSpPr>
        <p:spPr bwMode="auto">
          <a:xfrm>
            <a:off x="914400" y="2209800"/>
            <a:ext cx="7315200" cy="3962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spcBef>
          <a:spcPct val="0"/>
        </a:spcBef>
        <a:spcAft>
          <a:spcPct val="0"/>
        </a:spcAft>
        <a:defRPr sz="4400">
          <a:solidFill>
            <a:schemeClr val="bg1"/>
          </a:solidFill>
          <a:latin typeface="+mj-lt"/>
          <a:ea typeface="+mj-ea"/>
          <a:cs typeface="+mj-cs"/>
        </a:defRPr>
      </a:lvl1pPr>
      <a:lvl2pPr algn="l" rtl="0" eaLnBrk="1" fontAlgn="base" hangingPunct="1">
        <a:spcBef>
          <a:spcPct val="0"/>
        </a:spcBef>
        <a:spcAft>
          <a:spcPct val="0"/>
        </a:spcAft>
        <a:defRPr sz="4400">
          <a:solidFill>
            <a:schemeClr val="bg1"/>
          </a:solidFill>
          <a:latin typeface="Microsoft Sans Serif" pitchFamily="34" charset="0"/>
        </a:defRPr>
      </a:lvl2pPr>
      <a:lvl3pPr algn="l" rtl="0" eaLnBrk="1" fontAlgn="base" hangingPunct="1">
        <a:spcBef>
          <a:spcPct val="0"/>
        </a:spcBef>
        <a:spcAft>
          <a:spcPct val="0"/>
        </a:spcAft>
        <a:defRPr sz="4400">
          <a:solidFill>
            <a:schemeClr val="bg1"/>
          </a:solidFill>
          <a:latin typeface="Microsoft Sans Serif" pitchFamily="34" charset="0"/>
        </a:defRPr>
      </a:lvl3pPr>
      <a:lvl4pPr algn="l" rtl="0" eaLnBrk="1" fontAlgn="base" hangingPunct="1">
        <a:spcBef>
          <a:spcPct val="0"/>
        </a:spcBef>
        <a:spcAft>
          <a:spcPct val="0"/>
        </a:spcAft>
        <a:defRPr sz="4400">
          <a:solidFill>
            <a:schemeClr val="bg1"/>
          </a:solidFill>
          <a:latin typeface="Microsoft Sans Serif" pitchFamily="34" charset="0"/>
        </a:defRPr>
      </a:lvl4pPr>
      <a:lvl5pPr algn="l" rtl="0" eaLnBrk="1" fontAlgn="base" hangingPunct="1">
        <a:spcBef>
          <a:spcPct val="0"/>
        </a:spcBef>
        <a:spcAft>
          <a:spcPct val="0"/>
        </a:spcAft>
        <a:defRPr sz="4400">
          <a:solidFill>
            <a:schemeClr val="bg1"/>
          </a:solidFill>
          <a:latin typeface="Microsoft Sans Serif" pitchFamily="34" charset="0"/>
        </a:defRPr>
      </a:lvl5pPr>
      <a:lvl6pPr marL="457200" algn="l" rtl="0" eaLnBrk="1" fontAlgn="base" hangingPunct="1">
        <a:spcBef>
          <a:spcPct val="0"/>
        </a:spcBef>
        <a:spcAft>
          <a:spcPct val="0"/>
        </a:spcAft>
        <a:defRPr sz="4400">
          <a:solidFill>
            <a:schemeClr val="bg1"/>
          </a:solidFill>
          <a:latin typeface="Microsoft Sans Serif" pitchFamily="34" charset="0"/>
        </a:defRPr>
      </a:lvl6pPr>
      <a:lvl7pPr marL="914400" algn="l" rtl="0" eaLnBrk="1" fontAlgn="base" hangingPunct="1">
        <a:spcBef>
          <a:spcPct val="0"/>
        </a:spcBef>
        <a:spcAft>
          <a:spcPct val="0"/>
        </a:spcAft>
        <a:defRPr sz="4400">
          <a:solidFill>
            <a:schemeClr val="bg1"/>
          </a:solidFill>
          <a:latin typeface="Microsoft Sans Serif" pitchFamily="34" charset="0"/>
        </a:defRPr>
      </a:lvl7pPr>
      <a:lvl8pPr marL="1371600" algn="l" rtl="0" eaLnBrk="1" fontAlgn="base" hangingPunct="1">
        <a:spcBef>
          <a:spcPct val="0"/>
        </a:spcBef>
        <a:spcAft>
          <a:spcPct val="0"/>
        </a:spcAft>
        <a:defRPr sz="4400">
          <a:solidFill>
            <a:schemeClr val="bg1"/>
          </a:solidFill>
          <a:latin typeface="Microsoft Sans Serif" pitchFamily="34" charset="0"/>
        </a:defRPr>
      </a:lvl8pPr>
      <a:lvl9pPr marL="1828800" algn="l" rtl="0" eaLnBrk="1" fontAlgn="base" hangingPunct="1">
        <a:spcBef>
          <a:spcPct val="0"/>
        </a:spcBef>
        <a:spcAft>
          <a:spcPct val="0"/>
        </a:spcAft>
        <a:defRPr sz="4400">
          <a:solidFill>
            <a:schemeClr val="bg1"/>
          </a:solidFill>
          <a:latin typeface="Microsoft Sans Serif" pitchFamily="34" charset="0"/>
        </a:defRPr>
      </a:lvl9pPr>
    </p:titleStyle>
    <p:bodyStyle>
      <a:lvl1pPr marL="342900" indent="-342900" algn="l" rtl="0" eaLnBrk="1" fontAlgn="base" hangingPunct="1">
        <a:spcBef>
          <a:spcPct val="20000"/>
        </a:spcBef>
        <a:spcAft>
          <a:spcPct val="0"/>
        </a:spcAft>
        <a:buChar char="•"/>
        <a:defRPr sz="32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8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000">
          <a:solidFill>
            <a:schemeClr val="bg1"/>
          </a:solidFill>
          <a:latin typeface="+mn-lt"/>
        </a:defRPr>
      </a:lvl4pPr>
      <a:lvl5pPr marL="2057400" indent="-228600" algn="l" rtl="0" eaLnBrk="1" fontAlgn="base" hangingPunct="1">
        <a:spcBef>
          <a:spcPct val="20000"/>
        </a:spcBef>
        <a:spcAft>
          <a:spcPct val="0"/>
        </a:spcAft>
        <a:buChar char="»"/>
        <a:defRPr sz="2000">
          <a:solidFill>
            <a:schemeClr val="bg1"/>
          </a:solidFill>
          <a:latin typeface="+mn-lt"/>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hemeOverride" Target="../theme/themeOverride6.xml"/><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11.xml"/><Relationship Id="rId7"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hemeOverride" Target="../theme/themeOverride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hemeOverride" Target="../theme/themeOverride8.xml"/><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hemeOverride" Target="../theme/themeOverride9.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hemeOverride" Target="../theme/themeOverride10.xml"/><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hemeOverride" Target="../theme/themeOverride11.xml"/><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hemeOverride" Target="../theme/themeOverride12.xml"/><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hemeOverride" Target="../theme/themeOverride13.xml"/><Relationship Id="rId5" Type="http://schemas.openxmlformats.org/officeDocument/2006/relationships/image" Target="../media/image13.png"/><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hemeOverride" Target="../theme/themeOverride14.xml"/><Relationship Id="rId4" Type="http://schemas.openxmlformats.org/officeDocument/2006/relationships/image" Target="../media/image3.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hemeOverride" Target="../theme/themeOverride15.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hemeOverride" Target="../theme/themeOverride16.xml"/><Relationship Id="rId4" Type="http://schemas.openxmlformats.org/officeDocument/2006/relationships/image" Target="../media/image3.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hemeOverride" Target="../theme/themeOverride17.xml"/><Relationship Id="rId4" Type="http://schemas.openxmlformats.org/officeDocument/2006/relationships/image" Target="../media/image3.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hemeOverride" Target="../theme/themeOverride18.xml"/><Relationship Id="rId5" Type="http://schemas.openxmlformats.org/officeDocument/2006/relationships/image" Target="../media/image14.png"/><Relationship Id="rId4" Type="http://schemas.openxmlformats.org/officeDocument/2006/relationships/image" Target="../media/image3.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hemeOverride" Target="../theme/themeOverride19.xml"/><Relationship Id="rId4" Type="http://schemas.openxmlformats.org/officeDocument/2006/relationships/image" Target="../media/image3.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hemeOverride" Target="../theme/themeOverride20.xml"/><Relationship Id="rId4" Type="http://schemas.openxmlformats.org/officeDocument/2006/relationships/image" Target="../media/image3.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hemeOverride" Target="../theme/themeOverride21.xml"/><Relationship Id="rId4" Type="http://schemas.openxmlformats.org/officeDocument/2006/relationships/image" Target="../media/image3.jpeg"/></Relationships>
</file>

<file path=ppt/slides/_rels/slide2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notesSlide" Target="../notesSlides/notesSlide26.xml"/><Relationship Id="rId7"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themeOverride" Target="../theme/themeOverride22.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3.jpeg"/><Relationship Id="rId9" Type="http://schemas.openxmlformats.org/officeDocument/2006/relationships/image" Target="../media/image19.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hemeOverride" Target="../theme/themeOverride2.xml"/><Relationship Id="rId5" Type="http://schemas.openxmlformats.org/officeDocument/2006/relationships/image" Target="../media/image4.pn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hemeOverride" Target="../theme/themeOverride3.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hemeOverride" Target="../theme/themeOverride4.xml"/><Relationship Id="rId5" Type="http://schemas.openxmlformats.org/officeDocument/2006/relationships/image" Target="../media/image5.pn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hemeOverride" Target="../theme/themeOverride5.xml"/><Relationship Id="rId5" Type="http://schemas.openxmlformats.org/officeDocument/2006/relationships/image" Target="../media/image6.pn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5"/>
          <p:cNvSpPr>
            <a:spLocks noGrp="1" noChangeArrowheads="1"/>
          </p:cNvSpPr>
          <p:nvPr>
            <p:ph type="ctrTitle"/>
          </p:nvPr>
        </p:nvSpPr>
        <p:spPr>
          <a:effectLst>
            <a:outerShdw blurRad="76200" dist="63500" dir="2400000" algn="tl" rotWithShape="0">
              <a:prstClr val="black">
                <a:alpha val="60000"/>
              </a:prstClr>
            </a:outerShdw>
          </a:effectLst>
        </p:spPr>
        <p:txBody>
          <a:bodyPr/>
          <a:lstStyle/>
          <a:p>
            <a:r>
              <a:rPr lang="uk-UA" sz="3200"/>
              <a:t>Національний авіаційний університет</a:t>
            </a:r>
          </a:p>
        </p:txBody>
      </p:sp>
      <p:sp>
        <p:nvSpPr>
          <p:cNvPr id="2055" name="Rectangle 7"/>
          <p:cNvSpPr>
            <a:spLocks noGrp="1" noChangeArrowheads="1"/>
          </p:cNvSpPr>
          <p:nvPr>
            <p:ph type="subTitle" idx="1"/>
          </p:nvPr>
        </p:nvSpPr>
        <p:spPr>
          <a:xfrm>
            <a:off x="539552" y="762000"/>
            <a:ext cx="8299648" cy="685800"/>
          </a:xfrm>
          <a:effectLst>
            <a:outerShdw blurRad="76200" dist="63500" dir="2400000" algn="tl" rotWithShape="0">
              <a:prstClr val="black">
                <a:alpha val="60000"/>
              </a:prstClr>
            </a:outerShdw>
          </a:effectLst>
        </p:spPr>
        <p:txBody>
          <a:bodyPr/>
          <a:lstStyle/>
          <a:p>
            <a:r>
              <a:rPr lang="uk-UA" dirty="0"/>
              <a:t>Електричні апарати систем електропостачання</a:t>
            </a:r>
          </a:p>
          <a:p>
            <a:r>
              <a:rPr lang="uk-UA" dirty="0"/>
              <a:t>Лекція 5</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964829" y="-27384"/>
            <a:ext cx="6934200" cy="504056"/>
          </a:xfrm>
        </p:spPr>
        <p:txBody>
          <a:bodyPr/>
          <a:lstStyle/>
          <a:p>
            <a:r>
              <a:rPr lang="uk-UA" sz="2000" dirty="0">
                <a:solidFill>
                  <a:schemeClr val="hlink"/>
                </a:solidFill>
              </a:rPr>
              <a:t>ПЕРЕВАГИ ТА НЕДОЛІКИ ВИМИКАЧІВ</a:t>
            </a:r>
          </a:p>
        </p:txBody>
      </p:sp>
      <p:sp>
        <p:nvSpPr>
          <p:cNvPr id="60419" name="Rectangle 3"/>
          <p:cNvSpPr>
            <a:spLocks noGrp="1" noChangeArrowheads="1"/>
          </p:cNvSpPr>
          <p:nvPr>
            <p:ph idx="1"/>
          </p:nvPr>
        </p:nvSpPr>
        <p:spPr>
          <a:xfrm>
            <a:off x="1835696" y="332656"/>
            <a:ext cx="7200800" cy="6525344"/>
          </a:xfrm>
        </p:spPr>
        <p:txBody>
          <a:bodyPr/>
          <a:lstStyle/>
          <a:p>
            <a:pPr algn="just"/>
            <a:r>
              <a:rPr lang="uk-UA" altLang="ko-KR" sz="1600" dirty="0">
                <a:solidFill>
                  <a:schemeClr val="tx1"/>
                </a:solidFill>
                <a:latin typeface="Verdana" pitchFamily="34" charset="0"/>
                <a:ea typeface="굴림" charset="-127"/>
              </a:rPr>
              <a:t>Елегазові вимикачі мають такі переваги:</a:t>
            </a:r>
          </a:p>
          <a:p>
            <a:pPr algn="just"/>
            <a:r>
              <a:rPr lang="uk-UA" altLang="ko-KR" sz="1600" dirty="0">
                <a:solidFill>
                  <a:schemeClr val="tx1"/>
                </a:solidFill>
                <a:latin typeface="Verdana" pitchFamily="34" charset="0"/>
                <a:ea typeface="굴림" charset="-127"/>
              </a:rPr>
              <a:t>· висока електрична міцність та дугогасильна здатність елегазу дозволяє створити дугогасильний пристрій на струм відключення 40 кА при напрузі 220 кВ на один розрив при високій швидкості відновлення напруги мережі. Ведуться роботи щодо збільшення </a:t>
            </a:r>
            <a:r>
              <a:rPr lang="uk-UA" altLang="ko-KR" sz="1600" dirty="0" err="1">
                <a:solidFill>
                  <a:schemeClr val="tx1"/>
                </a:solidFill>
                <a:latin typeface="Verdana" pitchFamily="34" charset="0"/>
                <a:ea typeface="굴림" charset="-127"/>
              </a:rPr>
              <a:t>відключаючої</a:t>
            </a:r>
            <a:r>
              <a:rPr lang="uk-UA" altLang="ko-KR" sz="1600" dirty="0">
                <a:solidFill>
                  <a:schemeClr val="tx1"/>
                </a:solidFill>
                <a:latin typeface="Verdana" pitchFamily="34" charset="0"/>
                <a:ea typeface="굴림" charset="-127"/>
              </a:rPr>
              <a:t> здатності одного розриву;</a:t>
            </a:r>
          </a:p>
          <a:p>
            <a:pPr algn="just"/>
            <a:r>
              <a:rPr lang="uk-UA" altLang="ko-KR" sz="1600" dirty="0">
                <a:solidFill>
                  <a:schemeClr val="tx1"/>
                </a:solidFill>
                <a:latin typeface="Verdana" pitchFamily="34" charset="0"/>
                <a:ea typeface="굴림" charset="-127"/>
              </a:rPr>
              <a:t>· елегаз дозволяє підвищити навантаження струмоведучих частин та зменшити їх масу за рахунок своїх охолоджуючих властивостей;</a:t>
            </a:r>
          </a:p>
          <a:p>
            <a:pPr algn="just"/>
            <a:r>
              <a:rPr lang="uk-UA" altLang="ko-KR" sz="1600" dirty="0">
                <a:solidFill>
                  <a:schemeClr val="tx1"/>
                </a:solidFill>
                <a:latin typeface="Verdana" pitchFamily="34" charset="0"/>
                <a:ea typeface="굴림" charset="-127"/>
              </a:rPr>
              <a:t>· вимикачі зручно використовувати в </a:t>
            </a:r>
            <a:r>
              <a:rPr lang="uk-UA" altLang="ko-KR" sz="1600" dirty="0" err="1">
                <a:solidFill>
                  <a:schemeClr val="tx1"/>
                </a:solidFill>
                <a:latin typeface="Verdana" pitchFamily="34" charset="0"/>
                <a:ea typeface="굴림" charset="-127"/>
              </a:rPr>
              <a:t>елегазових</a:t>
            </a:r>
            <a:r>
              <a:rPr lang="uk-UA" altLang="ko-KR" sz="1600" dirty="0">
                <a:solidFill>
                  <a:schemeClr val="tx1"/>
                </a:solidFill>
                <a:latin typeface="Verdana" pitchFamily="34" charset="0"/>
                <a:ea typeface="굴림" charset="-127"/>
              </a:rPr>
              <a:t> КРУЭ, в яких елегаз використовується для ізоляції. Час відключення вимикачів приблизно 0,055 с.</a:t>
            </a:r>
          </a:p>
          <a:p>
            <a:pPr algn="just"/>
            <a:r>
              <a:rPr lang="uk-UA" altLang="ko-KR" sz="1600" dirty="0">
                <a:solidFill>
                  <a:schemeClr val="tx1"/>
                </a:solidFill>
                <a:latin typeface="Verdana" pitchFamily="34" charset="0"/>
                <a:ea typeface="굴림" charset="-127"/>
              </a:rPr>
              <a:t>Недоліки:</a:t>
            </a:r>
          </a:p>
          <a:p>
            <a:pPr algn="just"/>
            <a:r>
              <a:rPr lang="uk-UA" altLang="ko-KR" sz="1600" dirty="0">
                <a:solidFill>
                  <a:schemeClr val="tx1"/>
                </a:solidFill>
                <a:latin typeface="Verdana" pitchFamily="34" charset="0"/>
                <a:ea typeface="굴림" charset="-127"/>
              </a:rPr>
              <a:t>· Високі вимоги до якості </a:t>
            </a:r>
            <a:r>
              <a:rPr lang="uk-UA" altLang="ko-KR" sz="1600" dirty="0" err="1">
                <a:solidFill>
                  <a:schemeClr val="tx1"/>
                </a:solidFill>
                <a:latin typeface="Verdana" pitchFamily="34" charset="0"/>
                <a:ea typeface="굴림" charset="-127"/>
              </a:rPr>
              <a:t>элегаза</a:t>
            </a:r>
            <a:r>
              <a:rPr lang="uk-UA" altLang="ko-KR" sz="1600" dirty="0">
                <a:solidFill>
                  <a:schemeClr val="tx1"/>
                </a:solidFill>
                <a:latin typeface="Verdana" pitchFamily="34" charset="0"/>
                <a:ea typeface="굴림" charset="-127"/>
              </a:rPr>
              <a:t>. </a:t>
            </a:r>
            <a:r>
              <a:rPr lang="uk-UA" altLang="ko-KR" sz="1600" dirty="0" err="1">
                <a:solidFill>
                  <a:schemeClr val="tx1"/>
                </a:solidFill>
                <a:latin typeface="Verdana" pitchFamily="34" charset="0"/>
                <a:ea typeface="굴림" charset="-127"/>
              </a:rPr>
              <a:t>Роботоздатність</a:t>
            </a:r>
            <a:r>
              <a:rPr lang="uk-UA" altLang="ko-KR" sz="1600" dirty="0">
                <a:solidFill>
                  <a:schemeClr val="tx1"/>
                </a:solidFill>
                <a:latin typeface="Verdana" pitchFamily="34" charset="0"/>
                <a:ea typeface="굴림" charset="-127"/>
              </a:rPr>
              <a:t> вимикача залежить від температури оточуючого середовища та при зниженні температури нижче визначеного значення вимикач може відмовити у гасінні. При тиску 0,35 МПа та густині елегазу 28 кг/м3 гранична температура мінус 400 С. Це ускладнює використання </a:t>
            </a:r>
            <a:r>
              <a:rPr lang="uk-UA" altLang="ko-KR" sz="1600" dirty="0" err="1">
                <a:solidFill>
                  <a:schemeClr val="tx1"/>
                </a:solidFill>
                <a:latin typeface="Verdana" pitchFamily="34" charset="0"/>
                <a:ea typeface="굴림" charset="-127"/>
              </a:rPr>
              <a:t>елегазових</a:t>
            </a:r>
            <a:r>
              <a:rPr lang="uk-UA" altLang="ko-KR" sz="1600" dirty="0">
                <a:solidFill>
                  <a:schemeClr val="tx1"/>
                </a:solidFill>
                <a:latin typeface="Verdana" pitchFamily="34" charset="0"/>
                <a:ea typeface="굴림" charset="-127"/>
              </a:rPr>
              <a:t> вимикачів при більш низьких температурах оточуючого повітря. Розміщення вимикачів у ЗРУ підвищує температуру оточуючого середовища за рахунок тепла КРУ, покращує умови роботи вимикачів та розширює область їх використання.</a:t>
            </a:r>
          </a:p>
          <a:p>
            <a:pPr algn="just"/>
            <a:r>
              <a:rPr lang="uk-UA" altLang="ko-KR" sz="1600" dirty="0">
                <a:solidFill>
                  <a:schemeClr val="tx1"/>
                </a:solidFill>
                <a:latin typeface="Verdana" pitchFamily="34" charset="0"/>
                <a:ea typeface="굴림" charset="-127"/>
              </a:rPr>
              <a:t>· Для привода вимикача потрібне стиснуте повітря.</a:t>
            </a:r>
          </a:p>
        </p:txBody>
      </p:sp>
    </p:spTree>
    <p:extLst>
      <p:ext uri="{BB962C8B-B14F-4D97-AF65-F5344CB8AC3E}">
        <p14:creationId xmlns:p14="http://schemas.microsoft.com/office/powerpoint/2010/main" val="2321389220"/>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835696" y="116632"/>
            <a:ext cx="7063333" cy="715963"/>
          </a:xfrm>
        </p:spPr>
        <p:txBody>
          <a:bodyPr/>
          <a:lstStyle/>
          <a:p>
            <a:r>
              <a:rPr lang="uk-UA" sz="2000" dirty="0">
                <a:solidFill>
                  <a:schemeClr val="hlink"/>
                </a:solidFill>
              </a:rPr>
              <a:t>ВАКУУМНІ ВИМИКАЧІ</a:t>
            </a:r>
            <a:br>
              <a:rPr lang="uk-UA" sz="2000" dirty="0">
                <a:solidFill>
                  <a:schemeClr val="hlink"/>
                </a:solidFill>
              </a:rPr>
            </a:br>
            <a:r>
              <a:rPr lang="uk-UA" sz="2000" dirty="0">
                <a:solidFill>
                  <a:schemeClr val="hlink"/>
                </a:solidFill>
              </a:rPr>
              <a:t>КОНСТРУКЦІЯ ВИМИКАЧІВ. ГАСІННЯ ДУГИ У ВАКУУМІ</a:t>
            </a:r>
          </a:p>
        </p:txBody>
      </p:sp>
      <p:sp>
        <p:nvSpPr>
          <p:cNvPr id="60419" name="Rectangle 3"/>
          <p:cNvSpPr>
            <a:spLocks noGrp="1" noChangeArrowheads="1"/>
          </p:cNvSpPr>
          <p:nvPr>
            <p:ph idx="1"/>
          </p:nvPr>
        </p:nvSpPr>
        <p:spPr>
          <a:xfrm>
            <a:off x="1835696" y="853952"/>
            <a:ext cx="7128792" cy="5239344"/>
          </a:xfrm>
        </p:spPr>
        <p:txBody>
          <a:bodyPr/>
          <a:lstStyle/>
          <a:p>
            <a:pPr algn="just"/>
            <a:r>
              <a:rPr lang="uk-UA" altLang="ko-KR" sz="1600" dirty="0">
                <a:solidFill>
                  <a:schemeClr val="tx1"/>
                </a:solidFill>
                <a:latin typeface="Verdana" pitchFamily="34" charset="0"/>
                <a:ea typeface="굴림" charset="-127"/>
              </a:rPr>
              <a:t>У вакуумних вимикачах контакти розходяться у вакуумі.</a:t>
            </a:r>
          </a:p>
          <a:p>
            <a:pPr algn="just"/>
            <a:r>
              <a:rPr lang="uk-UA" altLang="ko-KR" sz="1600" dirty="0">
                <a:solidFill>
                  <a:schemeClr val="tx1"/>
                </a:solidFill>
                <a:latin typeface="Verdana" pitchFamily="34" charset="0"/>
                <a:ea typeface="굴림" charset="-127"/>
              </a:rPr>
              <a:t>На рис. 9 представлено загальний вигляд вакуумних вимикачів провідних українських виробників: ВАТ «Ровенський завод високовольтної апаратури» (ВР35НС, ВРС-10, ВБКЄ -10) та «Таврида Електрик Україна» (ВВ/ТЕ</a:t>
            </a:r>
            <a:r>
              <a:rPr lang="en" altLang="ko-KR" sz="1600" dirty="0">
                <a:solidFill>
                  <a:schemeClr val="tx1"/>
                </a:solidFill>
                <a:latin typeface="Verdana" pitchFamily="34" charset="0"/>
                <a:ea typeface="굴림" charset="-127"/>
              </a:rPr>
              <a:t>L)</a:t>
            </a:r>
            <a:endParaRPr lang="ru-RU" altLang="ko-KR" sz="1600" dirty="0">
              <a:solidFill>
                <a:schemeClr val="tx1"/>
              </a:solidFill>
              <a:latin typeface="Verdana" pitchFamily="34" charset="0"/>
              <a:ea typeface="굴림" charset="-127"/>
            </a:endParaRPr>
          </a:p>
          <a:p>
            <a:pPr algn="just"/>
            <a:endParaRPr lang="ru-RU" altLang="ko-KR" sz="1600" dirty="0">
              <a:solidFill>
                <a:schemeClr val="tx1"/>
              </a:solidFill>
              <a:latin typeface="Verdana" pitchFamily="34" charset="0"/>
              <a:ea typeface="굴림" charset="-127"/>
            </a:endParaRPr>
          </a:p>
          <a:p>
            <a:pPr algn="just"/>
            <a:endParaRPr lang="ru-RU" altLang="ko-KR" sz="1600" dirty="0">
              <a:solidFill>
                <a:schemeClr val="tx1"/>
              </a:solidFill>
              <a:latin typeface="Verdana" pitchFamily="34" charset="0"/>
              <a:ea typeface="굴림" charset="-127"/>
            </a:endParaRPr>
          </a:p>
          <a:p>
            <a:pPr algn="just"/>
            <a:endParaRPr lang="ru-RU" altLang="ko-KR" sz="1600" dirty="0">
              <a:solidFill>
                <a:schemeClr val="tx1"/>
              </a:solidFill>
              <a:latin typeface="Verdana" pitchFamily="34" charset="0"/>
              <a:ea typeface="굴림" charset="-127"/>
            </a:endParaRPr>
          </a:p>
          <a:p>
            <a:pPr algn="just"/>
            <a:endParaRPr lang="ru-RU" altLang="ko-KR" sz="1600" dirty="0">
              <a:solidFill>
                <a:schemeClr val="tx1"/>
              </a:solidFill>
              <a:latin typeface="Verdana" pitchFamily="34" charset="0"/>
              <a:ea typeface="굴림" charset="-127"/>
            </a:endParaRPr>
          </a:p>
          <a:p>
            <a:pPr algn="just"/>
            <a:endParaRPr lang="ru-RU" altLang="ko-KR" sz="1600" dirty="0">
              <a:solidFill>
                <a:schemeClr val="tx1"/>
              </a:solidFill>
              <a:latin typeface="Verdana" pitchFamily="34" charset="0"/>
              <a:ea typeface="굴림" charset="-127"/>
            </a:endParaRPr>
          </a:p>
          <a:p>
            <a:pPr algn="just"/>
            <a:endParaRPr lang="ru-RU" altLang="ko-KR" sz="1600" dirty="0">
              <a:solidFill>
                <a:schemeClr val="tx1"/>
              </a:solidFill>
              <a:latin typeface="Verdana" pitchFamily="34" charset="0"/>
              <a:ea typeface="굴림" charset="-127"/>
            </a:endParaRPr>
          </a:p>
          <a:p>
            <a:pPr algn="just"/>
            <a:endParaRPr lang="ru-RU" altLang="ko-KR" sz="1600" dirty="0">
              <a:solidFill>
                <a:schemeClr val="tx1"/>
              </a:solidFill>
              <a:latin typeface="Verdana" pitchFamily="34" charset="0"/>
              <a:ea typeface="굴림" charset="-127"/>
            </a:endParaRPr>
          </a:p>
          <a:p>
            <a:pPr algn="just"/>
            <a:endParaRPr lang="ru-RU" altLang="ko-KR" sz="1600" dirty="0">
              <a:solidFill>
                <a:schemeClr val="tx1"/>
              </a:solidFill>
              <a:latin typeface="Verdana" pitchFamily="34" charset="0"/>
              <a:ea typeface="굴림" charset="-127"/>
            </a:endParaRPr>
          </a:p>
          <a:p>
            <a:pPr algn="just"/>
            <a:endParaRPr lang="ru-RU" altLang="ko-KR" sz="1600" dirty="0">
              <a:solidFill>
                <a:schemeClr val="tx1"/>
              </a:solidFill>
              <a:latin typeface="Verdana" pitchFamily="34" charset="0"/>
              <a:ea typeface="굴림" charset="-127"/>
            </a:endParaRPr>
          </a:p>
          <a:p>
            <a:pPr algn="just"/>
            <a:endParaRPr lang="ru-RU" altLang="ko-KR" sz="1600" dirty="0">
              <a:solidFill>
                <a:schemeClr val="tx1"/>
              </a:solidFill>
              <a:latin typeface="Verdana" pitchFamily="34" charset="0"/>
              <a:ea typeface="굴림" charset="-127"/>
            </a:endParaRPr>
          </a:p>
          <a:p>
            <a:pPr marL="0" indent="0" algn="just">
              <a:buNone/>
            </a:pPr>
            <a:r>
              <a:rPr lang="ru-RU" altLang="ko-KR" sz="1600" dirty="0">
                <a:solidFill>
                  <a:schemeClr val="tx1"/>
                </a:solidFill>
                <a:latin typeface="Verdana" pitchFamily="34" charset="0"/>
                <a:ea typeface="굴림" charset="-127"/>
              </a:rPr>
              <a:t>а)		б)		в)		г)</a:t>
            </a:r>
          </a:p>
          <a:p>
            <a:pPr marL="0" indent="0" algn="just">
              <a:buNone/>
            </a:pPr>
            <a:r>
              <a:rPr lang="uk-UA" altLang="ko-KR" sz="1600" dirty="0">
                <a:solidFill>
                  <a:schemeClr val="tx1"/>
                </a:solidFill>
                <a:latin typeface="Verdana" pitchFamily="34" charset="0"/>
                <a:ea typeface="굴림" charset="-127"/>
              </a:rPr>
              <a:t>Рис. 9. Вакуумні вимикачі: </a:t>
            </a:r>
          </a:p>
          <a:p>
            <a:pPr marL="0" indent="0" algn="just">
              <a:buNone/>
            </a:pPr>
            <a:r>
              <a:rPr lang="uk-UA" altLang="ko-KR" sz="1600" dirty="0">
                <a:solidFill>
                  <a:schemeClr val="tx1"/>
                </a:solidFill>
                <a:latin typeface="Verdana" pitchFamily="34" charset="0"/>
                <a:ea typeface="굴림" charset="-127"/>
              </a:rPr>
              <a:t>а) ВР35НС, б) ВРС-10, в) ВБКЄ -10, г) ВВ/ТЕ</a:t>
            </a:r>
            <a:r>
              <a:rPr lang="en" altLang="ko-KR" sz="1600" dirty="0">
                <a:solidFill>
                  <a:schemeClr val="tx1"/>
                </a:solidFill>
                <a:latin typeface="Verdana" pitchFamily="34" charset="0"/>
                <a:ea typeface="굴림" charset="-127"/>
              </a:rPr>
              <a:t>L.</a:t>
            </a:r>
            <a:endParaRPr lang="uk-UA" altLang="ko-KR" sz="1600" dirty="0">
              <a:solidFill>
                <a:schemeClr val="tx1"/>
              </a:solidFill>
              <a:latin typeface="Verdana" pitchFamily="34" charset="0"/>
              <a:ea typeface="굴림" charset="-127"/>
            </a:endParaRPr>
          </a:p>
        </p:txBody>
      </p:sp>
      <p:pic>
        <p:nvPicPr>
          <p:cNvPr id="2" name="Рисунок 1">
            <a:extLst>
              <a:ext uri="{FF2B5EF4-FFF2-40B4-BE49-F238E27FC236}">
                <a16:creationId xmlns:a16="http://schemas.microsoft.com/office/drawing/2014/main" id="{114C3537-9C15-8F56-086E-929E03DE6170}"/>
              </a:ext>
            </a:extLst>
          </p:cNvPr>
          <p:cNvPicPr>
            <a:picLocks noChangeAspect="1"/>
          </p:cNvPicPr>
          <p:nvPr/>
        </p:nvPicPr>
        <p:blipFill>
          <a:blip r:embed="rId5"/>
          <a:stretch>
            <a:fillRect/>
          </a:stretch>
        </p:blipFill>
        <p:spPr>
          <a:xfrm>
            <a:off x="214734" y="2276872"/>
            <a:ext cx="2217590" cy="2683161"/>
          </a:xfrm>
          <a:prstGeom prst="rect">
            <a:avLst/>
          </a:prstGeom>
        </p:spPr>
      </p:pic>
      <p:pic>
        <p:nvPicPr>
          <p:cNvPr id="3" name="Рисунок 2">
            <a:extLst>
              <a:ext uri="{FF2B5EF4-FFF2-40B4-BE49-F238E27FC236}">
                <a16:creationId xmlns:a16="http://schemas.microsoft.com/office/drawing/2014/main" id="{FD434853-92B3-3AAD-B3A7-EE08ECDB2371}"/>
              </a:ext>
            </a:extLst>
          </p:cNvPr>
          <p:cNvPicPr>
            <a:picLocks noChangeAspect="1"/>
          </p:cNvPicPr>
          <p:nvPr/>
        </p:nvPicPr>
        <p:blipFill>
          <a:blip r:embed="rId6"/>
          <a:stretch>
            <a:fillRect/>
          </a:stretch>
        </p:blipFill>
        <p:spPr>
          <a:xfrm>
            <a:off x="2396901" y="2351162"/>
            <a:ext cx="2373982" cy="2373982"/>
          </a:xfrm>
          <a:prstGeom prst="rect">
            <a:avLst/>
          </a:prstGeom>
        </p:spPr>
      </p:pic>
      <p:pic>
        <p:nvPicPr>
          <p:cNvPr id="4" name="Рисунок 3">
            <a:extLst>
              <a:ext uri="{FF2B5EF4-FFF2-40B4-BE49-F238E27FC236}">
                <a16:creationId xmlns:a16="http://schemas.microsoft.com/office/drawing/2014/main" id="{C15DB894-C226-809B-5E0B-E185D18C6ECF}"/>
              </a:ext>
            </a:extLst>
          </p:cNvPr>
          <p:cNvPicPr>
            <a:picLocks noChangeAspect="1"/>
          </p:cNvPicPr>
          <p:nvPr/>
        </p:nvPicPr>
        <p:blipFill>
          <a:blip r:embed="rId7"/>
          <a:stretch>
            <a:fillRect/>
          </a:stretch>
        </p:blipFill>
        <p:spPr>
          <a:xfrm>
            <a:off x="4770883" y="2276873"/>
            <a:ext cx="2126797" cy="2808312"/>
          </a:xfrm>
          <a:prstGeom prst="rect">
            <a:avLst/>
          </a:prstGeom>
        </p:spPr>
      </p:pic>
      <p:pic>
        <p:nvPicPr>
          <p:cNvPr id="5" name="Рисунок 4">
            <a:extLst>
              <a:ext uri="{FF2B5EF4-FFF2-40B4-BE49-F238E27FC236}">
                <a16:creationId xmlns:a16="http://schemas.microsoft.com/office/drawing/2014/main" id="{6CCFAA30-2D0B-9384-0013-3344BC1FA199}"/>
              </a:ext>
            </a:extLst>
          </p:cNvPr>
          <p:cNvPicPr>
            <a:picLocks noChangeAspect="1"/>
          </p:cNvPicPr>
          <p:nvPr/>
        </p:nvPicPr>
        <p:blipFill>
          <a:blip r:embed="rId8"/>
          <a:stretch>
            <a:fillRect/>
          </a:stretch>
        </p:blipFill>
        <p:spPr>
          <a:xfrm>
            <a:off x="6862308" y="2322006"/>
            <a:ext cx="2297268" cy="2115106"/>
          </a:xfrm>
          <a:prstGeom prst="rect">
            <a:avLst/>
          </a:prstGeom>
        </p:spPr>
      </p:pic>
    </p:spTree>
    <p:extLst>
      <p:ext uri="{BB962C8B-B14F-4D97-AF65-F5344CB8AC3E}">
        <p14:creationId xmlns:p14="http://schemas.microsoft.com/office/powerpoint/2010/main" val="399157494"/>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60419" name="Rectangle 3"/>
          <p:cNvSpPr>
            <a:spLocks noGrp="1" noChangeArrowheads="1"/>
          </p:cNvSpPr>
          <p:nvPr>
            <p:ph idx="1"/>
          </p:nvPr>
        </p:nvSpPr>
        <p:spPr>
          <a:xfrm>
            <a:off x="1835696" y="853952"/>
            <a:ext cx="7128792" cy="5239344"/>
          </a:xfrm>
        </p:spPr>
        <p:txBody>
          <a:bodyPr/>
          <a:lstStyle/>
          <a:p>
            <a:pPr algn="just"/>
            <a:r>
              <a:rPr lang="uk-UA" altLang="ko-KR" sz="1600" dirty="0">
                <a:solidFill>
                  <a:schemeClr val="tx1"/>
                </a:solidFill>
                <a:latin typeface="Verdana" pitchFamily="34" charset="0"/>
                <a:ea typeface="굴림" charset="-127"/>
              </a:rPr>
              <a:t>Розглянемо конструкцію вимикачів на прикладі вимикача ВВ/ТЕ</a:t>
            </a:r>
            <a:r>
              <a:rPr lang="en" altLang="ko-KR" sz="1600" dirty="0">
                <a:solidFill>
                  <a:schemeClr val="tx1"/>
                </a:solidFill>
                <a:latin typeface="Verdana" pitchFamily="34" charset="0"/>
                <a:ea typeface="굴림" charset="-127"/>
              </a:rPr>
              <a:t>L (</a:t>
            </a:r>
            <a:r>
              <a:rPr lang="uk-UA" altLang="ko-KR" sz="1600" dirty="0">
                <a:solidFill>
                  <a:schemeClr val="tx1"/>
                </a:solidFill>
                <a:latin typeface="Verdana" pitchFamily="34" charset="0"/>
                <a:ea typeface="굴림" charset="-127"/>
              </a:rPr>
              <a:t>рис.10).</a:t>
            </a:r>
          </a:p>
          <a:p>
            <a:pPr algn="just"/>
            <a:r>
              <a:rPr lang="uk-UA" altLang="ko-KR" sz="1600" dirty="0">
                <a:solidFill>
                  <a:schemeClr val="tx1"/>
                </a:solidFill>
                <a:latin typeface="Verdana" pitchFamily="34" charset="0"/>
                <a:ea typeface="굴림" charset="-127"/>
              </a:rPr>
              <a:t>Вимикач складається з трьох полюсів 1 з вбудованими електромагнітними приводами, які розміщені на загальній основі 2 та захищені кришкою 3.</a:t>
            </a:r>
          </a:p>
          <a:p>
            <a:pPr algn="just"/>
            <a:r>
              <a:rPr lang="uk-UA" altLang="ko-KR" sz="1600" dirty="0">
                <a:solidFill>
                  <a:schemeClr val="tx1"/>
                </a:solidFill>
                <a:latin typeface="Verdana" pitchFamily="34" charset="0"/>
                <a:ea typeface="굴림" charset="-127"/>
              </a:rPr>
              <a:t>Якоря </a:t>
            </a:r>
            <a:r>
              <a:rPr lang="uk-UA" altLang="ko-KR" sz="1600" dirty="0" err="1">
                <a:solidFill>
                  <a:schemeClr val="tx1"/>
                </a:solidFill>
                <a:latin typeface="Verdana" pitchFamily="34" charset="0"/>
                <a:ea typeface="굴림" charset="-127"/>
              </a:rPr>
              <a:t>елекромагнітів</a:t>
            </a:r>
            <a:r>
              <a:rPr lang="uk-UA" altLang="ko-KR" sz="1600" dirty="0">
                <a:solidFill>
                  <a:schemeClr val="tx1"/>
                </a:solidFill>
                <a:latin typeface="Verdana" pitchFamily="34" charset="0"/>
                <a:ea typeface="굴림" charset="-127"/>
              </a:rPr>
              <a:t> </a:t>
            </a:r>
            <a:r>
              <a:rPr lang="uk-UA" altLang="ko-KR" sz="1600" dirty="0" err="1">
                <a:solidFill>
                  <a:schemeClr val="tx1"/>
                </a:solidFill>
                <a:latin typeface="Verdana" pitchFamily="34" charset="0"/>
                <a:ea typeface="굴림" charset="-127"/>
              </a:rPr>
              <a:t>механично</a:t>
            </a:r>
            <a:r>
              <a:rPr lang="uk-UA" altLang="ko-KR" sz="1600" dirty="0">
                <a:solidFill>
                  <a:schemeClr val="tx1"/>
                </a:solidFill>
                <a:latin typeface="Verdana" pitchFamily="34" charset="0"/>
                <a:ea typeface="굴림" charset="-127"/>
              </a:rPr>
              <a:t> зв’язані загальним валом 4, на якому встановлений штовхач (поз. 10 рис.10), керуючий при повороті </a:t>
            </a:r>
            <a:r>
              <a:rPr lang="uk-UA" altLang="ko-KR" sz="1600" dirty="0" err="1">
                <a:solidFill>
                  <a:schemeClr val="tx1"/>
                </a:solidFill>
                <a:latin typeface="Verdana" pitchFamily="34" charset="0"/>
                <a:ea typeface="굴림" charset="-127"/>
              </a:rPr>
              <a:t>вала</a:t>
            </a:r>
            <a:r>
              <a:rPr lang="uk-UA" altLang="ko-KR" sz="1600" dirty="0">
                <a:solidFill>
                  <a:schemeClr val="tx1"/>
                </a:solidFill>
                <a:latin typeface="Verdana" pitchFamily="34" charset="0"/>
                <a:ea typeface="굴림" charset="-127"/>
              </a:rPr>
              <a:t> допоміжними контактами (поз. 11 рис.10). П’ять контактів перемикаючого типу (мікроперемикачі), призначені для використання у зовнішніх допоміжних ланцюгах, розміщені на монтажних платах 5( рис.10). На рис.11 показана схема внутрішнього устрою полюса вакуумного вимикача, де 1 – рухомий контакт вакуумної дугогасильної камери, 2 – тяговий ізолятор, 3 – кришка привода, 4 – котушка </a:t>
            </a:r>
            <a:r>
              <a:rPr lang="uk-UA" altLang="ko-KR" sz="1600" dirty="0" err="1">
                <a:solidFill>
                  <a:schemeClr val="tx1"/>
                </a:solidFill>
                <a:latin typeface="Verdana" pitchFamily="34" charset="0"/>
                <a:ea typeface="굴림" charset="-127"/>
              </a:rPr>
              <a:t>електромагніта</a:t>
            </a:r>
            <a:r>
              <a:rPr lang="uk-UA" altLang="ko-KR" sz="1600" dirty="0">
                <a:solidFill>
                  <a:schemeClr val="tx1"/>
                </a:solidFill>
                <a:latin typeface="Verdana" pitchFamily="34" charset="0"/>
                <a:ea typeface="굴림" charset="-127"/>
              </a:rPr>
              <a:t>, 5 – якір, 6 – пружина відключення, 7 – пружина підтягування, 8 – кільцевий магніт, 9 – вал, 10 – штовхач, 11 – мікроперемикачі, 12 – нерухомий контакт вакуумної дугогасильної камери, 13 - вакуумна дугогасильна камера, 14 – гнучкий </a:t>
            </a:r>
            <a:r>
              <a:rPr lang="uk-UA" altLang="ko-KR" sz="1600" dirty="0" err="1">
                <a:solidFill>
                  <a:schemeClr val="tx1"/>
                </a:solidFill>
                <a:latin typeface="Verdana" pitchFamily="34" charset="0"/>
                <a:ea typeface="굴림" charset="-127"/>
              </a:rPr>
              <a:t>струмоз’єм</a:t>
            </a:r>
            <a:r>
              <a:rPr lang="uk-UA" altLang="ko-KR" sz="1600" dirty="0">
                <a:solidFill>
                  <a:schemeClr val="tx1"/>
                </a:solidFill>
                <a:latin typeface="Verdana" pitchFamily="34" charset="0"/>
                <a:ea typeface="굴림" charset="-127"/>
              </a:rPr>
              <a:t>.</a:t>
            </a:r>
          </a:p>
        </p:txBody>
      </p:sp>
    </p:spTree>
    <p:extLst>
      <p:ext uri="{BB962C8B-B14F-4D97-AF65-F5344CB8AC3E}">
        <p14:creationId xmlns:p14="http://schemas.microsoft.com/office/powerpoint/2010/main" val="2416347716"/>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60419" name="Rectangle 3"/>
          <p:cNvSpPr>
            <a:spLocks noGrp="1" noChangeArrowheads="1"/>
          </p:cNvSpPr>
          <p:nvPr>
            <p:ph idx="1"/>
          </p:nvPr>
        </p:nvSpPr>
        <p:spPr>
          <a:xfrm>
            <a:off x="2699792" y="205829"/>
            <a:ext cx="6264696" cy="5887467"/>
          </a:xfrm>
        </p:spPr>
        <p:txBody>
          <a:bodyPr/>
          <a:lstStyle/>
          <a:p>
            <a:pPr marL="0" indent="0" algn="just">
              <a:buNone/>
            </a:pPr>
            <a:r>
              <a:rPr lang="uk-UA" altLang="ko-KR" sz="1600" dirty="0">
                <a:solidFill>
                  <a:schemeClr val="tx1"/>
                </a:solidFill>
                <a:latin typeface="Verdana" pitchFamily="34" charset="0"/>
                <a:ea typeface="굴림" charset="-127"/>
              </a:rPr>
              <a:t>Рис.10. </a:t>
            </a:r>
          </a:p>
          <a:p>
            <a:pPr marL="0" indent="0" algn="just">
              <a:buNone/>
            </a:pPr>
            <a:r>
              <a:rPr lang="uk-UA" altLang="ko-KR" sz="1600" dirty="0">
                <a:solidFill>
                  <a:schemeClr val="tx1"/>
                </a:solidFill>
                <a:latin typeface="Verdana" pitchFamily="34" charset="0"/>
                <a:ea typeface="굴림" charset="-127"/>
              </a:rPr>
              <a:t>Конструкція </a:t>
            </a:r>
          </a:p>
          <a:p>
            <a:pPr marL="0" indent="0" algn="just">
              <a:buNone/>
            </a:pPr>
            <a:r>
              <a:rPr lang="uk-UA" altLang="ko-KR" sz="1600" dirty="0">
                <a:solidFill>
                  <a:schemeClr val="tx1"/>
                </a:solidFill>
                <a:latin typeface="Verdana" pitchFamily="34" charset="0"/>
                <a:ea typeface="굴림" charset="-127"/>
              </a:rPr>
              <a:t>вимикача </a:t>
            </a:r>
          </a:p>
          <a:p>
            <a:pPr marL="0" indent="0" algn="just">
              <a:buNone/>
            </a:pPr>
            <a:r>
              <a:rPr lang="uk-UA" altLang="ko-KR" sz="1600" dirty="0">
                <a:solidFill>
                  <a:schemeClr val="tx1"/>
                </a:solidFill>
                <a:latin typeface="Verdana" pitchFamily="34" charset="0"/>
                <a:ea typeface="굴림" charset="-127"/>
              </a:rPr>
              <a:t>ВВ/ТЕ</a:t>
            </a:r>
            <a:r>
              <a:rPr lang="en" altLang="ko-KR" sz="1600" dirty="0">
                <a:solidFill>
                  <a:schemeClr val="tx1"/>
                </a:solidFill>
                <a:latin typeface="Verdana" pitchFamily="34" charset="0"/>
                <a:ea typeface="굴림" charset="-127"/>
              </a:rPr>
              <a:t>L</a:t>
            </a:r>
            <a:endParaRPr lang="ru-RU" altLang="ko-KR" sz="1600" dirty="0">
              <a:solidFill>
                <a:schemeClr val="tx1"/>
              </a:solidFill>
              <a:latin typeface="Verdana" pitchFamily="34" charset="0"/>
              <a:ea typeface="굴림" charset="-127"/>
            </a:endParaRPr>
          </a:p>
          <a:p>
            <a:pPr marL="0" indent="0" algn="just">
              <a:buNone/>
            </a:pPr>
            <a:endParaRPr lang="ru-RU" altLang="ko-KR" sz="1600" dirty="0">
              <a:solidFill>
                <a:schemeClr val="tx1"/>
              </a:solidFill>
              <a:latin typeface="Verdana" pitchFamily="34" charset="0"/>
              <a:ea typeface="굴림" charset="-127"/>
            </a:endParaRPr>
          </a:p>
          <a:p>
            <a:pPr marL="0" indent="0" algn="just">
              <a:buNone/>
            </a:pPr>
            <a:endParaRPr lang="ru-RU" altLang="ko-KR" sz="1600" dirty="0">
              <a:solidFill>
                <a:schemeClr val="tx1"/>
              </a:solidFill>
              <a:latin typeface="Verdana" pitchFamily="34" charset="0"/>
              <a:ea typeface="굴림" charset="-127"/>
            </a:endParaRPr>
          </a:p>
          <a:p>
            <a:pPr marL="0" indent="0" algn="just">
              <a:buNone/>
            </a:pPr>
            <a:endParaRPr lang="ru-RU" altLang="ko-KR" sz="1600" dirty="0">
              <a:solidFill>
                <a:schemeClr val="tx1"/>
              </a:solidFill>
              <a:latin typeface="Verdana" pitchFamily="34" charset="0"/>
              <a:ea typeface="굴림" charset="-127"/>
            </a:endParaRPr>
          </a:p>
          <a:p>
            <a:pPr marL="0" indent="0" algn="just">
              <a:buNone/>
            </a:pPr>
            <a:endParaRPr lang="ru-RU" altLang="ko-KR" sz="1600" dirty="0">
              <a:solidFill>
                <a:schemeClr val="tx1"/>
              </a:solidFill>
              <a:latin typeface="Verdana" pitchFamily="34" charset="0"/>
              <a:ea typeface="굴림" charset="-127"/>
            </a:endParaRPr>
          </a:p>
        </p:txBody>
      </p:sp>
      <p:pic>
        <p:nvPicPr>
          <p:cNvPr id="2" name="Рисунок 1">
            <a:extLst>
              <a:ext uri="{FF2B5EF4-FFF2-40B4-BE49-F238E27FC236}">
                <a16:creationId xmlns:a16="http://schemas.microsoft.com/office/drawing/2014/main" id="{324C6E58-98CA-C320-5A6D-E23F26D3C9A2}"/>
              </a:ext>
            </a:extLst>
          </p:cNvPr>
          <p:cNvPicPr>
            <a:picLocks noChangeAspect="1"/>
          </p:cNvPicPr>
          <p:nvPr/>
        </p:nvPicPr>
        <p:blipFill>
          <a:blip r:embed="rId5"/>
          <a:stretch>
            <a:fillRect/>
          </a:stretch>
        </p:blipFill>
        <p:spPr>
          <a:xfrm>
            <a:off x="4572000" y="205880"/>
            <a:ext cx="3645123" cy="2719064"/>
          </a:xfrm>
          <a:prstGeom prst="rect">
            <a:avLst/>
          </a:prstGeom>
        </p:spPr>
      </p:pic>
      <p:pic>
        <p:nvPicPr>
          <p:cNvPr id="3" name="Рисунок 2">
            <a:extLst>
              <a:ext uri="{FF2B5EF4-FFF2-40B4-BE49-F238E27FC236}">
                <a16:creationId xmlns:a16="http://schemas.microsoft.com/office/drawing/2014/main" id="{4CAB3313-48F3-3306-B050-93D2039F8C29}"/>
              </a:ext>
            </a:extLst>
          </p:cNvPr>
          <p:cNvPicPr>
            <a:picLocks noChangeAspect="1"/>
          </p:cNvPicPr>
          <p:nvPr/>
        </p:nvPicPr>
        <p:blipFill>
          <a:blip r:embed="rId6"/>
          <a:stretch>
            <a:fillRect/>
          </a:stretch>
        </p:blipFill>
        <p:spPr>
          <a:xfrm>
            <a:off x="2627784" y="1597009"/>
            <a:ext cx="2906017" cy="5055162"/>
          </a:xfrm>
          <a:prstGeom prst="rect">
            <a:avLst/>
          </a:prstGeom>
        </p:spPr>
      </p:pic>
      <p:sp>
        <p:nvSpPr>
          <p:cNvPr id="4" name="Прямоугольник 3">
            <a:extLst>
              <a:ext uri="{FF2B5EF4-FFF2-40B4-BE49-F238E27FC236}">
                <a16:creationId xmlns:a16="http://schemas.microsoft.com/office/drawing/2014/main" id="{9FEEF478-FC05-47D7-C032-0B850CEFD20E}"/>
              </a:ext>
            </a:extLst>
          </p:cNvPr>
          <p:cNvSpPr/>
          <p:nvPr/>
        </p:nvSpPr>
        <p:spPr>
          <a:xfrm>
            <a:off x="5821833" y="4697760"/>
            <a:ext cx="2775397" cy="1126462"/>
          </a:xfrm>
          <a:prstGeom prst="rect">
            <a:avLst/>
          </a:prstGeom>
        </p:spPr>
        <p:txBody>
          <a:bodyPr wrap="square">
            <a:spAutoFit/>
          </a:bodyPr>
          <a:lstStyle/>
          <a:p>
            <a:pPr lvl="0" algn="just">
              <a:spcBef>
                <a:spcPct val="20000"/>
              </a:spcBef>
            </a:pPr>
            <a:r>
              <a:rPr lang="uk-UA" altLang="ko-KR" sz="1600" kern="0" dirty="0">
                <a:solidFill>
                  <a:srgbClr val="4D4D4D"/>
                </a:solidFill>
                <a:latin typeface="Verdana" pitchFamily="34" charset="0"/>
                <a:ea typeface="굴림" charset="-127"/>
              </a:rPr>
              <a:t>Рис. 11. </a:t>
            </a:r>
          </a:p>
          <a:p>
            <a:pPr lvl="0" algn="just">
              <a:spcBef>
                <a:spcPct val="20000"/>
              </a:spcBef>
            </a:pPr>
            <a:r>
              <a:rPr lang="uk-UA" altLang="ko-KR" sz="1600" kern="0" dirty="0">
                <a:solidFill>
                  <a:srgbClr val="4D4D4D"/>
                </a:solidFill>
                <a:latin typeface="Verdana" pitchFamily="34" charset="0"/>
                <a:ea typeface="굴림" charset="-127"/>
              </a:rPr>
              <a:t>Схема внутрішнього </a:t>
            </a:r>
            <a:r>
              <a:rPr lang="uk-UA" altLang="ko-KR" sz="1600" kern="0" dirty="0" err="1">
                <a:solidFill>
                  <a:srgbClr val="4D4D4D"/>
                </a:solidFill>
                <a:latin typeface="Verdana" pitchFamily="34" charset="0"/>
                <a:ea typeface="굴림" charset="-127"/>
              </a:rPr>
              <a:t>устройства</a:t>
            </a:r>
            <a:r>
              <a:rPr lang="uk-UA" altLang="ko-KR" sz="1600" kern="0" dirty="0">
                <a:solidFill>
                  <a:srgbClr val="4D4D4D"/>
                </a:solidFill>
                <a:latin typeface="Verdana" pitchFamily="34" charset="0"/>
                <a:ea typeface="굴림" charset="-127"/>
              </a:rPr>
              <a:t> полюса вимикача.</a:t>
            </a:r>
          </a:p>
        </p:txBody>
      </p:sp>
    </p:spTree>
    <p:extLst>
      <p:ext uri="{BB962C8B-B14F-4D97-AF65-F5344CB8AC3E}">
        <p14:creationId xmlns:p14="http://schemas.microsoft.com/office/powerpoint/2010/main" val="1264471523"/>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60419" name="Rectangle 3"/>
          <p:cNvSpPr>
            <a:spLocks noGrp="1" noChangeArrowheads="1"/>
          </p:cNvSpPr>
          <p:nvPr>
            <p:ph idx="1"/>
          </p:nvPr>
        </p:nvSpPr>
        <p:spPr>
          <a:xfrm>
            <a:off x="1835696" y="44624"/>
            <a:ext cx="7128792" cy="5688632"/>
          </a:xfrm>
        </p:spPr>
        <p:txBody>
          <a:bodyPr/>
          <a:lstStyle/>
          <a:p>
            <a:pPr algn="just"/>
            <a:r>
              <a:rPr lang="uk-UA" altLang="ko-KR" sz="1600" dirty="0">
                <a:solidFill>
                  <a:schemeClr val="tx1"/>
                </a:solidFill>
                <a:latin typeface="Verdana" pitchFamily="34" charset="0"/>
                <a:ea typeface="굴림" charset="-127"/>
              </a:rPr>
              <a:t>Включення вимикача.</a:t>
            </a:r>
          </a:p>
          <a:p>
            <a:pPr algn="just"/>
            <a:r>
              <a:rPr lang="uk-UA" altLang="ko-KR" sz="1600" dirty="0">
                <a:solidFill>
                  <a:schemeClr val="tx1"/>
                </a:solidFill>
                <a:latin typeface="Verdana" pitchFamily="34" charset="0"/>
                <a:ea typeface="굴림" charset="-127"/>
              </a:rPr>
              <a:t>У вихідному положенні контакти вакуумної дугогасильної камери розімкнуті (див. рис. 11) за рахунок дії на них </a:t>
            </a:r>
            <a:r>
              <a:rPr lang="uk-UA" altLang="ko-KR" sz="1600" dirty="0" err="1">
                <a:solidFill>
                  <a:schemeClr val="tx1"/>
                </a:solidFill>
                <a:latin typeface="Verdana" pitchFamily="34" charset="0"/>
                <a:ea typeface="굴림" charset="-127"/>
              </a:rPr>
              <a:t>відключаючої</a:t>
            </a:r>
            <a:r>
              <a:rPr lang="uk-UA" altLang="ko-KR" sz="1600" dirty="0">
                <a:solidFill>
                  <a:schemeClr val="tx1"/>
                </a:solidFill>
                <a:latin typeface="Verdana" pitchFamily="34" charset="0"/>
                <a:ea typeface="굴림" charset="-127"/>
              </a:rPr>
              <a:t> пружини 6 через тяговий ізолятор 2. У певний момент часу, після подачі напруги позитивної полярності від блоку керування до котушки 4 </a:t>
            </a:r>
            <a:r>
              <a:rPr lang="uk-UA" altLang="ko-KR" sz="1600" dirty="0" err="1">
                <a:solidFill>
                  <a:schemeClr val="tx1"/>
                </a:solidFill>
                <a:latin typeface="Verdana" pitchFamily="34" charset="0"/>
                <a:ea typeface="굴림" charset="-127"/>
              </a:rPr>
              <a:t>электромагніта</a:t>
            </a:r>
            <a:r>
              <a:rPr lang="uk-UA" altLang="ko-KR" sz="1600" dirty="0">
                <a:solidFill>
                  <a:schemeClr val="tx1"/>
                </a:solidFill>
                <a:latin typeface="Verdana" pitchFamily="34" charset="0"/>
                <a:ea typeface="굴림" charset="-127"/>
              </a:rPr>
              <a:t>, сила тяжіння якоря 5, створена магнітним потоком, більша за силу пружини відключення 6. Якір 5 </a:t>
            </a:r>
            <a:r>
              <a:rPr lang="uk-UA" altLang="ko-KR" sz="1600" dirty="0" err="1">
                <a:solidFill>
                  <a:schemeClr val="tx1"/>
                </a:solidFill>
                <a:latin typeface="Verdana" pitchFamily="34" charset="0"/>
                <a:ea typeface="굴림" charset="-127"/>
              </a:rPr>
              <a:t>электромагніта</a:t>
            </a:r>
            <a:r>
              <a:rPr lang="uk-UA" altLang="ko-KR" sz="1600" dirty="0">
                <a:solidFill>
                  <a:schemeClr val="tx1"/>
                </a:solidFill>
                <a:latin typeface="Verdana" pitchFamily="34" charset="0"/>
                <a:ea typeface="굴림" charset="-127"/>
              </a:rPr>
              <a:t> разом з тяговим ізолятором 2 та рухомим контактом 1 вакуумної камери починає рух униз, стискаючи пружину відключення. У процесі руху якір набуває швидкості близько 1 м/с, що дозволяє знизити вірогідність </a:t>
            </a:r>
            <a:r>
              <a:rPr lang="uk-UA" altLang="ko-KR" sz="1600" dirty="0" err="1">
                <a:solidFill>
                  <a:schemeClr val="tx1"/>
                </a:solidFill>
                <a:latin typeface="Verdana" pitchFamily="34" charset="0"/>
                <a:ea typeface="굴림" charset="-127"/>
              </a:rPr>
              <a:t>передпробоїв</a:t>
            </a:r>
            <a:r>
              <a:rPr lang="uk-UA" altLang="ko-KR" sz="1600" dirty="0">
                <a:solidFill>
                  <a:schemeClr val="tx1"/>
                </a:solidFill>
                <a:latin typeface="Verdana" pitchFamily="34" charset="0"/>
                <a:ea typeface="굴림" charset="-127"/>
              </a:rPr>
              <a:t> при включенні та запобігти вібрації контактів вакуумної дугогасильної камери. Після замикання контактів, під дією сили, створеної магнітним потоком та </a:t>
            </a:r>
            <a:r>
              <a:rPr lang="uk-UA" altLang="ko-KR" sz="1600" dirty="0" err="1">
                <a:solidFill>
                  <a:schemeClr val="tx1"/>
                </a:solidFill>
                <a:latin typeface="Verdana" pitchFamily="34" charset="0"/>
                <a:ea typeface="굴림" charset="-127"/>
              </a:rPr>
              <a:t>інерціею</a:t>
            </a:r>
            <a:r>
              <a:rPr lang="uk-UA" altLang="ko-KR" sz="1600" dirty="0">
                <a:solidFill>
                  <a:schemeClr val="tx1"/>
                </a:solidFill>
                <a:latin typeface="Verdana" pitchFamily="34" charset="0"/>
                <a:ea typeface="굴림" charset="-127"/>
              </a:rPr>
              <a:t>, якір 5 продовжує рух та стискає пружину додаткового контактного натискання 7. У момент замикання магнітної системи якір доторкається до кришки привода 3 та зупиняється. Після закінчення процесу включення струм котушки привода відключається.</a:t>
            </a:r>
          </a:p>
          <a:p>
            <a:pPr algn="just"/>
            <a:r>
              <a:rPr lang="uk-UA" altLang="ko-KR" sz="1600" dirty="0">
                <a:solidFill>
                  <a:schemeClr val="tx1"/>
                </a:solidFill>
                <a:latin typeface="Verdana" pitchFamily="34" charset="0"/>
                <a:ea typeface="굴림" charset="-127"/>
              </a:rPr>
              <a:t>Вимикач залишається у включеному стані за рахунок залишкової індукції, створеної кільцевим постійним магнітом 8, який </a:t>
            </a:r>
            <a:r>
              <a:rPr lang="uk-UA" altLang="ko-KR" sz="1600" dirty="0" err="1">
                <a:solidFill>
                  <a:schemeClr val="tx1"/>
                </a:solidFill>
                <a:latin typeface="Verdana" pitchFamily="34" charset="0"/>
                <a:ea typeface="굴림" charset="-127"/>
              </a:rPr>
              <a:t>необмеженодовгий</a:t>
            </a:r>
            <a:r>
              <a:rPr lang="uk-UA" altLang="ko-KR" sz="1600" dirty="0">
                <a:solidFill>
                  <a:schemeClr val="tx1"/>
                </a:solidFill>
                <a:latin typeface="Verdana" pitchFamily="34" charset="0"/>
                <a:ea typeface="굴림" charset="-127"/>
              </a:rPr>
              <a:t> час утримує якір 5 у </a:t>
            </a:r>
            <a:r>
              <a:rPr lang="uk-UA" altLang="ko-KR" sz="1600" dirty="0" err="1">
                <a:solidFill>
                  <a:schemeClr val="tx1"/>
                </a:solidFill>
                <a:latin typeface="Verdana" pitchFamily="34" charset="0"/>
                <a:ea typeface="굴림" charset="-127"/>
              </a:rPr>
              <a:t>притянутому</a:t>
            </a:r>
            <a:r>
              <a:rPr lang="uk-UA" altLang="ko-KR" sz="1600" dirty="0">
                <a:solidFill>
                  <a:schemeClr val="tx1"/>
                </a:solidFill>
                <a:latin typeface="Verdana" pitchFamily="34" charset="0"/>
                <a:ea typeface="굴림" charset="-127"/>
              </a:rPr>
              <a:t> до кришки 3 положенні без додаткової струмової підтримки.</a:t>
            </a:r>
          </a:p>
          <a:p>
            <a:pPr algn="just"/>
            <a:r>
              <a:rPr lang="uk-UA" altLang="ko-KR" sz="1600" dirty="0">
                <a:solidFill>
                  <a:schemeClr val="tx1"/>
                </a:solidFill>
                <a:latin typeface="Verdana" pitchFamily="34" charset="0"/>
                <a:ea typeface="굴림" charset="-127"/>
              </a:rPr>
              <a:t>Запас сили утримання складає 1350 – 1500 </a:t>
            </a:r>
            <a:r>
              <a:rPr lang="uk-UA" altLang="ko-KR" sz="1600" dirty="0" err="1">
                <a:solidFill>
                  <a:schemeClr val="tx1"/>
                </a:solidFill>
                <a:latin typeface="Verdana" pitchFamily="34" charset="0"/>
                <a:ea typeface="굴림" charset="-127"/>
              </a:rPr>
              <a:t>Н</a:t>
            </a:r>
            <a:r>
              <a:rPr lang="uk-UA" altLang="ko-KR" sz="1600" dirty="0">
                <a:solidFill>
                  <a:schemeClr val="tx1"/>
                </a:solidFill>
                <a:latin typeface="Verdana" pitchFamily="34" charset="0"/>
                <a:ea typeface="굴림" charset="-127"/>
              </a:rPr>
              <a:t> для вимикача </a:t>
            </a:r>
            <a:r>
              <a:rPr lang="uk-UA" altLang="ko-KR" sz="1600" dirty="0" err="1">
                <a:solidFill>
                  <a:schemeClr val="tx1"/>
                </a:solidFill>
                <a:latin typeface="Verdana" pitchFamily="34" charset="0"/>
                <a:ea typeface="굴림" charset="-127"/>
              </a:rPr>
              <a:t>вцілому</a:t>
            </a:r>
            <a:r>
              <a:rPr lang="uk-UA" altLang="ko-KR" sz="1600" dirty="0">
                <a:solidFill>
                  <a:schemeClr val="tx1"/>
                </a:solidFill>
                <a:latin typeface="Verdana" pitchFamily="34" charset="0"/>
                <a:ea typeface="굴림" charset="-127"/>
              </a:rPr>
              <a:t>, що достатньо для надійного утримання контактів у включеному положенні, навіть в умовах дії на вимикач вібрацій та ударних навантажень.</a:t>
            </a:r>
          </a:p>
        </p:txBody>
      </p:sp>
    </p:spTree>
    <p:extLst>
      <p:ext uri="{BB962C8B-B14F-4D97-AF65-F5344CB8AC3E}">
        <p14:creationId xmlns:p14="http://schemas.microsoft.com/office/powerpoint/2010/main" val="3565609199"/>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60419" name="Rectangle 3"/>
          <p:cNvSpPr>
            <a:spLocks noGrp="1" noChangeArrowheads="1"/>
          </p:cNvSpPr>
          <p:nvPr>
            <p:ph idx="1"/>
          </p:nvPr>
        </p:nvSpPr>
        <p:spPr>
          <a:xfrm>
            <a:off x="1835696" y="853952"/>
            <a:ext cx="7128792" cy="5239344"/>
          </a:xfrm>
        </p:spPr>
        <p:txBody>
          <a:bodyPr/>
          <a:lstStyle/>
          <a:p>
            <a:pPr algn="just"/>
            <a:r>
              <a:rPr lang="uk-UA" altLang="ko-KR" sz="1600" dirty="0">
                <a:solidFill>
                  <a:schemeClr val="tx1"/>
                </a:solidFill>
                <a:latin typeface="Verdana" pitchFamily="34" charset="0"/>
                <a:ea typeface="굴림" charset="-127"/>
              </a:rPr>
              <a:t>Відключення вимикача</a:t>
            </a:r>
          </a:p>
          <a:p>
            <a:pPr algn="just"/>
            <a:r>
              <a:rPr lang="uk-UA" altLang="ko-KR" sz="1600" dirty="0">
                <a:solidFill>
                  <a:schemeClr val="tx1"/>
                </a:solidFill>
                <a:latin typeface="Verdana" pitchFamily="34" charset="0"/>
                <a:ea typeface="굴림" charset="-127"/>
              </a:rPr>
              <a:t>Для відключення вимикача до виводів котушки 4 </a:t>
            </a:r>
            <a:r>
              <a:rPr lang="uk-UA" altLang="ko-KR" sz="1600" dirty="0" err="1">
                <a:solidFill>
                  <a:schemeClr val="tx1"/>
                </a:solidFill>
                <a:latin typeface="Verdana" pitchFamily="34" charset="0"/>
                <a:ea typeface="굴림" charset="-127"/>
              </a:rPr>
              <a:t>прикладаєть</a:t>
            </a:r>
            <a:r>
              <a:rPr lang="en" altLang="ko-KR" sz="1600" dirty="0">
                <a:solidFill>
                  <a:schemeClr val="tx1"/>
                </a:solidFill>
                <a:latin typeface="Verdana" pitchFamily="34" charset="0"/>
                <a:ea typeface="굴림" charset="-127"/>
              </a:rPr>
              <a:t>c</a:t>
            </a:r>
            <a:r>
              <a:rPr lang="uk-UA" altLang="ko-KR" sz="1600" dirty="0">
                <a:solidFill>
                  <a:schemeClr val="tx1"/>
                </a:solidFill>
                <a:latin typeface="Verdana" pitchFamily="34" charset="0"/>
                <a:ea typeface="굴림" charset="-127"/>
              </a:rPr>
              <a:t>я напруга негативної полярності від блоку керування </a:t>
            </a:r>
            <a:r>
              <a:rPr lang="en" altLang="ko-KR" sz="1600" dirty="0">
                <a:solidFill>
                  <a:schemeClr val="tx1"/>
                </a:solidFill>
                <a:latin typeface="Verdana" pitchFamily="34" charset="0"/>
                <a:ea typeface="굴림" charset="-127"/>
              </a:rPr>
              <a:t>BU/TEL. </a:t>
            </a:r>
            <a:r>
              <a:rPr lang="uk-UA" altLang="ko-KR" sz="1600" dirty="0">
                <a:solidFill>
                  <a:schemeClr val="tx1"/>
                </a:solidFill>
                <a:latin typeface="Verdana" pitchFamily="34" charset="0"/>
                <a:ea typeface="굴림" charset="-127"/>
              </a:rPr>
              <a:t>При цьому струм, який протікає по обмотці, розмагнічує магніт 8. Якір 5 </a:t>
            </a:r>
            <a:r>
              <a:rPr lang="uk-UA" altLang="ko-KR" sz="1600" dirty="0" err="1">
                <a:solidFill>
                  <a:schemeClr val="tx1"/>
                </a:solidFill>
                <a:latin typeface="Verdana" pitchFamily="34" charset="0"/>
                <a:ea typeface="굴림" charset="-127"/>
              </a:rPr>
              <a:t>электромагніта</a:t>
            </a:r>
            <a:r>
              <a:rPr lang="uk-UA" altLang="ko-KR" sz="1600" dirty="0">
                <a:solidFill>
                  <a:schemeClr val="tx1"/>
                </a:solidFill>
                <a:latin typeface="Verdana" pitchFamily="34" charset="0"/>
                <a:ea typeface="굴림" charset="-127"/>
              </a:rPr>
              <a:t> під тиском пружини відключення 6 та пружини додаткового контактного натискання 7 прискорюється та ударяє по тяговому ізолятору 2. Ударна сила, яка передається якорем рухомому контакту 1 через тяговий ізолятор 2 перевищує 200 </a:t>
            </a:r>
            <a:r>
              <a:rPr lang="uk-UA" altLang="ko-KR" sz="1600" dirty="0" err="1">
                <a:solidFill>
                  <a:schemeClr val="tx1"/>
                </a:solidFill>
                <a:latin typeface="Verdana" pitchFamily="34" charset="0"/>
                <a:ea typeface="굴림" charset="-127"/>
              </a:rPr>
              <a:t>кгс</a:t>
            </a:r>
            <a:r>
              <a:rPr lang="uk-UA" altLang="ko-KR" sz="1600" dirty="0">
                <a:solidFill>
                  <a:schemeClr val="tx1"/>
                </a:solidFill>
                <a:latin typeface="Verdana" pitchFamily="34" charset="0"/>
                <a:ea typeface="굴림" charset="-127"/>
              </a:rPr>
              <a:t>, що сприяє розриву точок зварювання, які можуть виникати між контактами при протіканні струму КЗ. Крім того, рухомий контакт 1 вакуумної камери практично миттєво набуває високої стартової швидкості, що позитивно впливає на відключення струмів КЗ. Під дією пружини відключення якір 5 рухається вгору та переміщує рухомий контакт 1 вакуумної камери в розімкнуте положення. Привід ВВ/</a:t>
            </a:r>
            <a:r>
              <a:rPr lang="en" altLang="ko-KR" sz="1600" dirty="0">
                <a:solidFill>
                  <a:schemeClr val="tx1"/>
                </a:solidFill>
                <a:latin typeface="Verdana" pitchFamily="34" charset="0"/>
                <a:ea typeface="굴림" charset="-127"/>
              </a:rPr>
              <a:t>TEL </a:t>
            </a:r>
            <a:r>
              <a:rPr lang="uk-UA" altLang="ko-KR" sz="1600" dirty="0">
                <a:solidFill>
                  <a:schemeClr val="tx1"/>
                </a:solidFill>
                <a:latin typeface="Verdana" pitchFamily="34" charset="0"/>
                <a:ea typeface="굴림" charset="-127"/>
              </a:rPr>
              <a:t>потребує незначної енергії для відключення вимикача. При відключенні від джерела постійної напруги 220В (блока керування) струм у ланцюгу відключення не перевищує 1,5 А. Тривалість протікання струму - не більше 10 мс.</a:t>
            </a:r>
          </a:p>
        </p:txBody>
      </p:sp>
    </p:spTree>
    <p:extLst>
      <p:ext uri="{BB962C8B-B14F-4D97-AF65-F5344CB8AC3E}">
        <p14:creationId xmlns:p14="http://schemas.microsoft.com/office/powerpoint/2010/main" val="1978913695"/>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60419" name="Rectangle 3"/>
          <p:cNvSpPr>
            <a:spLocks noGrp="1" noChangeArrowheads="1"/>
          </p:cNvSpPr>
          <p:nvPr>
            <p:ph idx="1"/>
          </p:nvPr>
        </p:nvSpPr>
        <p:spPr>
          <a:xfrm>
            <a:off x="1835696" y="116632"/>
            <a:ext cx="7128792" cy="5976664"/>
          </a:xfrm>
        </p:spPr>
        <p:txBody>
          <a:bodyPr/>
          <a:lstStyle/>
          <a:p>
            <a:pPr algn="just"/>
            <a:r>
              <a:rPr lang="uk-UA" altLang="ko-KR" sz="1600" dirty="0">
                <a:solidFill>
                  <a:schemeClr val="tx1"/>
                </a:solidFill>
                <a:latin typeface="Verdana" pitchFamily="34" charset="0"/>
                <a:ea typeface="굴림" charset="-127"/>
              </a:rPr>
              <a:t>Вакуумні дугогасильні камери (рис. 12).</a:t>
            </a:r>
          </a:p>
          <a:p>
            <a:pPr algn="just"/>
            <a:r>
              <a:rPr lang="uk-UA" altLang="ko-KR" sz="1600" dirty="0">
                <a:solidFill>
                  <a:schemeClr val="tx1"/>
                </a:solidFill>
                <a:latin typeface="Verdana" pitchFamily="34" charset="0"/>
                <a:ea typeface="굴림" charset="-127"/>
              </a:rPr>
              <a:t>У момент розмикання контактів у вакуумному проміжку струм, який комутується, ініціює виникнення електричного </a:t>
            </a:r>
            <a:r>
              <a:rPr lang="uk-UA" altLang="ko-KR" sz="1600" dirty="0" err="1">
                <a:solidFill>
                  <a:schemeClr val="tx1"/>
                </a:solidFill>
                <a:latin typeface="Verdana" pitchFamily="34" charset="0"/>
                <a:ea typeface="굴림" charset="-127"/>
              </a:rPr>
              <a:t>розряда</a:t>
            </a:r>
            <a:r>
              <a:rPr lang="uk-UA" altLang="ko-KR" sz="1600" dirty="0">
                <a:solidFill>
                  <a:schemeClr val="tx1"/>
                </a:solidFill>
                <a:latin typeface="Verdana" pitchFamily="34" charset="0"/>
                <a:ea typeface="굴림" charset="-127"/>
              </a:rPr>
              <a:t>, так звана «вакуумна дуга». Існування вакуумної дуги підтримується за рахунок металу, який випаровується з поверхні контактів у вакуумний проміжок. Плазма, утворена іонізованими парами металу, є провідником струму та підтримує його протікання між контактами до </a:t>
            </a:r>
            <a:r>
              <a:rPr lang="uk-UA" altLang="ko-KR" sz="1600" dirty="0" err="1">
                <a:solidFill>
                  <a:schemeClr val="tx1"/>
                </a:solidFill>
                <a:latin typeface="Verdana" pitchFamily="34" charset="0"/>
                <a:ea typeface="굴림" charset="-127"/>
              </a:rPr>
              <a:t>момента</a:t>
            </a:r>
            <a:r>
              <a:rPr lang="uk-UA" altLang="ko-KR" sz="1600" dirty="0">
                <a:solidFill>
                  <a:schemeClr val="tx1"/>
                </a:solidFill>
                <a:latin typeface="Verdana" pitchFamily="34" charset="0"/>
                <a:ea typeface="굴림" charset="-127"/>
              </a:rPr>
              <a:t> переходу струму через нуль. У цей момент дуга гасне, а залишки парів металу миттєво конденсуються на поверхні контактів та других деталей дугогасильної камери, відновлюючи </a:t>
            </a:r>
            <a:r>
              <a:rPr lang="uk-UA" altLang="ko-KR" sz="1600" dirty="0" err="1">
                <a:solidFill>
                  <a:schemeClr val="tx1"/>
                </a:solidFill>
                <a:latin typeface="Verdana" pitchFamily="34" charset="0"/>
                <a:ea typeface="굴림" charset="-127"/>
              </a:rPr>
              <a:t>електроміцність</a:t>
            </a:r>
            <a:r>
              <a:rPr lang="uk-UA" altLang="ko-KR" sz="1600" dirty="0">
                <a:solidFill>
                  <a:schemeClr val="tx1"/>
                </a:solidFill>
                <a:latin typeface="Verdana" pitchFamily="34" charset="0"/>
                <a:ea typeface="굴림" charset="-127"/>
              </a:rPr>
              <a:t> вакуумного проміжку. У цей же час на розведених контактах відновлюється прикладена до них напруга. Якщо при відновленні напруги на поверхні </a:t>
            </a:r>
            <a:r>
              <a:rPr lang="uk-UA" altLang="ko-KR" sz="1600" dirty="0" err="1">
                <a:solidFill>
                  <a:schemeClr val="tx1"/>
                </a:solidFill>
                <a:latin typeface="Verdana" pitchFamily="34" charset="0"/>
                <a:ea typeface="굴림" charset="-127"/>
              </a:rPr>
              <a:t>контакта</a:t>
            </a:r>
            <a:r>
              <a:rPr lang="uk-UA" altLang="ko-KR" sz="1600" dirty="0">
                <a:solidFill>
                  <a:schemeClr val="tx1"/>
                </a:solidFill>
                <a:latin typeface="Verdana" pitchFamily="34" charset="0"/>
                <a:ea typeface="굴림" charset="-127"/>
              </a:rPr>
              <a:t> (як правило, анода) залишаються перегріті ділянки, вони можуть служити джерелом </a:t>
            </a:r>
            <a:r>
              <a:rPr lang="uk-UA" altLang="ko-KR" sz="1600" dirty="0" err="1">
                <a:solidFill>
                  <a:schemeClr val="tx1"/>
                </a:solidFill>
                <a:latin typeface="Verdana" pitchFamily="34" charset="0"/>
                <a:ea typeface="굴림" charset="-127"/>
              </a:rPr>
              <a:t>еміссії</a:t>
            </a:r>
            <a:r>
              <a:rPr lang="uk-UA" altLang="ko-KR" sz="1600" dirty="0">
                <a:solidFill>
                  <a:schemeClr val="tx1"/>
                </a:solidFill>
                <a:latin typeface="Verdana" pitchFamily="34" charset="0"/>
                <a:ea typeface="굴림" charset="-127"/>
              </a:rPr>
              <a:t> заряджених частинок, які викликають пробій вакуумного проміжку, з наступним протіканням струму через нього. Для попередження таких випадків потрібно керувати вакуумною дугою, рівномірно розподіляючи тепловий потік по всій поверхні контактів. Найефективнішим способом керування дугою є накладання на неї поздовжнього (</a:t>
            </a:r>
            <a:r>
              <a:rPr lang="uk-UA" altLang="ko-KR" sz="1600" dirty="0" err="1">
                <a:solidFill>
                  <a:schemeClr val="tx1"/>
                </a:solidFill>
                <a:latin typeface="Verdana" pitchFamily="34" charset="0"/>
                <a:ea typeface="굴림" charset="-127"/>
              </a:rPr>
              <a:t>співнаправленого</a:t>
            </a:r>
            <a:r>
              <a:rPr lang="uk-UA" altLang="ko-KR" sz="1600" dirty="0">
                <a:solidFill>
                  <a:schemeClr val="tx1"/>
                </a:solidFill>
                <a:latin typeface="Verdana" pitchFamily="34" charset="0"/>
                <a:ea typeface="굴림" charset="-127"/>
              </a:rPr>
              <a:t> з напрямом струму) магнітного поля (рис. 13), яке </a:t>
            </a:r>
            <a:r>
              <a:rPr lang="uk-UA" altLang="ko-KR" sz="1600" dirty="0" err="1">
                <a:solidFill>
                  <a:schemeClr val="tx1"/>
                </a:solidFill>
                <a:latin typeface="Verdana" pitchFamily="34" charset="0"/>
                <a:ea typeface="굴림" charset="-127"/>
              </a:rPr>
              <a:t>індукується</a:t>
            </a:r>
            <a:r>
              <a:rPr lang="uk-UA" altLang="ko-KR" sz="1600" dirty="0">
                <a:solidFill>
                  <a:schemeClr val="tx1"/>
                </a:solidFill>
                <a:latin typeface="Verdana" pitchFamily="34" charset="0"/>
                <a:ea typeface="굴림" charset="-127"/>
              </a:rPr>
              <a:t> самим струмом.</a:t>
            </a:r>
          </a:p>
        </p:txBody>
      </p:sp>
    </p:spTree>
    <p:extLst>
      <p:ext uri="{BB962C8B-B14F-4D97-AF65-F5344CB8AC3E}">
        <p14:creationId xmlns:p14="http://schemas.microsoft.com/office/powerpoint/2010/main" val="557882867"/>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60419" name="Rectangle 3"/>
          <p:cNvSpPr>
            <a:spLocks noGrp="1" noChangeArrowheads="1"/>
          </p:cNvSpPr>
          <p:nvPr>
            <p:ph idx="1"/>
          </p:nvPr>
        </p:nvSpPr>
        <p:spPr>
          <a:xfrm>
            <a:off x="1835696" y="188640"/>
            <a:ext cx="7128792" cy="5904656"/>
          </a:xfrm>
        </p:spPr>
        <p:txBody>
          <a:bodyPr/>
          <a:lstStyle/>
          <a:p>
            <a:pPr algn="just"/>
            <a:r>
              <a:rPr lang="uk-UA" altLang="ko-KR" sz="1600" dirty="0">
                <a:solidFill>
                  <a:schemeClr val="tx1"/>
                </a:solidFill>
                <a:latin typeface="Verdana" pitchFamily="34" charset="0"/>
                <a:ea typeface="굴림" charset="-127"/>
              </a:rPr>
              <a:t>Така конструкція вакуумних дугогасильних камер має явні переваги: </a:t>
            </a:r>
          </a:p>
          <a:p>
            <a:pPr algn="just">
              <a:buFont typeface="Wingdings" pitchFamily="2" charset="2"/>
              <a:buChar char="Ø"/>
            </a:pPr>
            <a:r>
              <a:rPr lang="uk-UA" altLang="ko-KR" sz="1600" dirty="0">
                <a:solidFill>
                  <a:schemeClr val="tx1"/>
                </a:solidFill>
                <a:latin typeface="Verdana" pitchFamily="34" charset="0"/>
                <a:ea typeface="굴림" charset="-127"/>
              </a:rPr>
              <a:t>Висока </a:t>
            </a:r>
            <a:r>
              <a:rPr lang="uk-UA" altLang="ko-KR" sz="1600" dirty="0" err="1">
                <a:solidFill>
                  <a:schemeClr val="tx1"/>
                </a:solidFill>
                <a:latin typeface="Verdana" pitchFamily="34" charset="0"/>
                <a:ea typeface="굴림" charset="-127"/>
              </a:rPr>
              <a:t>відключаюча</a:t>
            </a:r>
            <a:r>
              <a:rPr lang="uk-UA" altLang="ko-KR" sz="1600" dirty="0">
                <a:solidFill>
                  <a:schemeClr val="tx1"/>
                </a:solidFill>
                <a:latin typeface="Verdana" pitchFamily="34" charset="0"/>
                <a:ea typeface="굴림" charset="-127"/>
              </a:rPr>
              <a:t> здатність;</a:t>
            </a:r>
          </a:p>
          <a:p>
            <a:pPr algn="just">
              <a:buFont typeface="Wingdings" pitchFamily="2" charset="2"/>
              <a:buChar char="Ø"/>
            </a:pPr>
            <a:r>
              <a:rPr lang="uk-UA" altLang="ko-KR" sz="1600" dirty="0">
                <a:solidFill>
                  <a:schemeClr val="tx1"/>
                </a:solidFill>
                <a:latin typeface="Verdana" pitchFamily="34" charset="0"/>
                <a:ea typeface="굴림" charset="-127"/>
              </a:rPr>
              <a:t>Мінімальні габарити та маса;</a:t>
            </a:r>
          </a:p>
          <a:p>
            <a:pPr algn="just">
              <a:buFont typeface="Wingdings" pitchFamily="2" charset="2"/>
              <a:buChar char="Ø"/>
            </a:pPr>
            <a:r>
              <a:rPr lang="uk-UA" altLang="ko-KR" sz="1600" dirty="0">
                <a:solidFill>
                  <a:schemeClr val="tx1"/>
                </a:solidFill>
                <a:latin typeface="Verdana" pitchFamily="34" charset="0"/>
                <a:ea typeface="굴림" charset="-127"/>
              </a:rPr>
              <a:t>Мала величина струму (4–5 А), що </a:t>
            </a:r>
            <a:r>
              <a:rPr lang="uk-UA" altLang="ko-KR" sz="1600" dirty="0" err="1">
                <a:solidFill>
                  <a:schemeClr val="tx1"/>
                </a:solidFill>
                <a:latin typeface="Verdana" pitchFamily="34" charset="0"/>
                <a:ea typeface="굴림" charset="-127"/>
              </a:rPr>
              <a:t>ообмежує</a:t>
            </a:r>
            <a:r>
              <a:rPr lang="uk-UA" altLang="ko-KR" sz="1600" dirty="0">
                <a:solidFill>
                  <a:schemeClr val="tx1"/>
                </a:solidFill>
                <a:latin typeface="Verdana" pitchFamily="34" charset="0"/>
                <a:ea typeface="굴림" charset="-127"/>
              </a:rPr>
              <a:t> комутаційні перенапруги до безпечних величин;</a:t>
            </a:r>
          </a:p>
          <a:p>
            <a:pPr algn="just">
              <a:buFont typeface="Wingdings" pitchFamily="2" charset="2"/>
              <a:buChar char="Ø"/>
            </a:pPr>
            <a:r>
              <a:rPr lang="uk-UA" altLang="ko-KR" sz="1600" dirty="0" err="1">
                <a:solidFill>
                  <a:schemeClr val="tx1"/>
                </a:solidFill>
                <a:latin typeface="Verdana" pitchFamily="34" charset="0"/>
                <a:ea typeface="굴림" charset="-127"/>
              </a:rPr>
              <a:t>Поздовжне</a:t>
            </a:r>
            <a:r>
              <a:rPr lang="uk-UA" altLang="ko-KR" sz="1600" dirty="0">
                <a:solidFill>
                  <a:schemeClr val="tx1"/>
                </a:solidFill>
                <a:latin typeface="Verdana" pitchFamily="34" charset="0"/>
                <a:ea typeface="굴림" charset="-127"/>
              </a:rPr>
              <a:t> магнітне поле мінімізує комутаційний знос контактів (ерозію) та забезпечує значний комутаційний ресурс.</a:t>
            </a:r>
          </a:p>
          <a:p>
            <a:pPr algn="just">
              <a:buFont typeface="Wingdings" pitchFamily="2" charset="2"/>
              <a:buChar char="Ø"/>
            </a:pPr>
            <a:endParaRPr lang="uk-UA" altLang="ko-KR" sz="1600" dirty="0">
              <a:solidFill>
                <a:schemeClr val="tx1"/>
              </a:solidFill>
              <a:latin typeface="Verdana" pitchFamily="34" charset="0"/>
              <a:ea typeface="굴림" charset="-127"/>
            </a:endParaRPr>
          </a:p>
          <a:p>
            <a:pPr algn="just">
              <a:buFont typeface="Wingdings" pitchFamily="2" charset="2"/>
              <a:buChar char="Ø"/>
            </a:pPr>
            <a:endParaRPr lang="uk-UA" altLang="ko-KR" sz="1600" dirty="0">
              <a:solidFill>
                <a:schemeClr val="tx1"/>
              </a:solidFill>
              <a:latin typeface="Verdana" pitchFamily="34" charset="0"/>
              <a:ea typeface="굴림" charset="-127"/>
            </a:endParaRPr>
          </a:p>
          <a:p>
            <a:pPr algn="just">
              <a:buFont typeface="Wingdings" pitchFamily="2" charset="2"/>
              <a:buChar char="Ø"/>
            </a:pPr>
            <a:endParaRPr lang="uk-UA" altLang="ko-KR" sz="1600" dirty="0">
              <a:solidFill>
                <a:schemeClr val="tx1"/>
              </a:solidFill>
              <a:latin typeface="Verdana" pitchFamily="34" charset="0"/>
              <a:ea typeface="굴림" charset="-127"/>
            </a:endParaRPr>
          </a:p>
          <a:p>
            <a:pPr algn="just">
              <a:buFont typeface="Wingdings" pitchFamily="2" charset="2"/>
              <a:buChar char="Ø"/>
            </a:pPr>
            <a:endParaRPr lang="uk-UA" altLang="ko-KR" sz="1600" dirty="0">
              <a:solidFill>
                <a:schemeClr val="tx1"/>
              </a:solidFill>
              <a:latin typeface="Verdana" pitchFamily="34" charset="0"/>
              <a:ea typeface="굴림" charset="-127"/>
            </a:endParaRPr>
          </a:p>
          <a:p>
            <a:pPr algn="just">
              <a:buFont typeface="Wingdings" pitchFamily="2" charset="2"/>
              <a:buChar char="Ø"/>
            </a:pPr>
            <a:endParaRPr lang="uk-UA" altLang="ko-KR" sz="1600" dirty="0">
              <a:solidFill>
                <a:schemeClr val="tx1"/>
              </a:solidFill>
              <a:latin typeface="Verdana" pitchFamily="34" charset="0"/>
              <a:ea typeface="굴림" charset="-127"/>
            </a:endParaRPr>
          </a:p>
          <a:p>
            <a:pPr algn="just">
              <a:buFont typeface="Wingdings" pitchFamily="2" charset="2"/>
              <a:buChar char="Ø"/>
            </a:pPr>
            <a:endParaRPr lang="uk-UA" altLang="ko-KR" sz="1600" dirty="0">
              <a:solidFill>
                <a:schemeClr val="tx1"/>
              </a:solidFill>
              <a:latin typeface="Verdana" pitchFamily="34" charset="0"/>
              <a:ea typeface="굴림" charset="-127"/>
            </a:endParaRPr>
          </a:p>
          <a:p>
            <a:pPr algn="just">
              <a:buFont typeface="Wingdings" pitchFamily="2" charset="2"/>
              <a:buChar char="Ø"/>
            </a:pPr>
            <a:endParaRPr lang="uk-UA" altLang="ko-KR" sz="1600" dirty="0">
              <a:solidFill>
                <a:schemeClr val="tx1"/>
              </a:solidFill>
              <a:latin typeface="Verdana" pitchFamily="34" charset="0"/>
              <a:ea typeface="굴림" charset="-127"/>
            </a:endParaRPr>
          </a:p>
          <a:p>
            <a:pPr algn="just">
              <a:buFont typeface="Wingdings" pitchFamily="2" charset="2"/>
              <a:buChar char="Ø"/>
            </a:pPr>
            <a:endParaRPr lang="uk-UA" altLang="ko-KR" sz="1600" dirty="0">
              <a:solidFill>
                <a:schemeClr val="tx1"/>
              </a:solidFill>
              <a:latin typeface="Verdana" pitchFamily="34" charset="0"/>
              <a:ea typeface="굴림" charset="-127"/>
            </a:endParaRPr>
          </a:p>
          <a:p>
            <a:pPr algn="just">
              <a:buFont typeface="Wingdings" pitchFamily="2" charset="2"/>
              <a:buChar char="Ø"/>
            </a:pPr>
            <a:endParaRPr lang="uk-UA" altLang="ko-KR" sz="1600" dirty="0">
              <a:solidFill>
                <a:schemeClr val="tx1"/>
              </a:solidFill>
              <a:latin typeface="Verdana" pitchFamily="34" charset="0"/>
              <a:ea typeface="굴림" charset="-127"/>
            </a:endParaRPr>
          </a:p>
          <a:p>
            <a:pPr marL="0" indent="0" algn="just">
              <a:buNone/>
            </a:pPr>
            <a:r>
              <a:rPr lang="uk-UA" altLang="ko-KR" sz="1600" dirty="0">
                <a:solidFill>
                  <a:schemeClr val="tx1"/>
                </a:solidFill>
                <a:latin typeface="Verdana" pitchFamily="34" charset="0"/>
                <a:ea typeface="굴림" charset="-127"/>
              </a:rPr>
              <a:t>Рис.12. Вакуумні </a:t>
            </a:r>
          </a:p>
          <a:p>
            <a:pPr marL="0" indent="0" algn="just">
              <a:buNone/>
            </a:pPr>
            <a:r>
              <a:rPr lang="uk-UA" altLang="ko-KR" sz="1600" dirty="0">
                <a:solidFill>
                  <a:schemeClr val="tx1"/>
                </a:solidFill>
                <a:latin typeface="Verdana" pitchFamily="34" charset="0"/>
                <a:ea typeface="굴림" charset="-127"/>
              </a:rPr>
              <a:t>дугогасильні камери</a:t>
            </a:r>
          </a:p>
          <a:p>
            <a:pPr marL="0" indent="0" algn="just">
              <a:buNone/>
            </a:pPr>
            <a:r>
              <a:rPr lang="uk-UA" altLang="ko-KR" sz="1600" dirty="0">
                <a:solidFill>
                  <a:schemeClr val="tx1"/>
                </a:solidFill>
                <a:latin typeface="Verdana" pitchFamily="34" charset="0"/>
                <a:ea typeface="굴림" charset="-127"/>
              </a:rPr>
              <a:t>серії </a:t>
            </a:r>
            <a:r>
              <a:rPr lang="en" altLang="ko-KR" sz="1600" dirty="0">
                <a:solidFill>
                  <a:schemeClr val="tx1"/>
                </a:solidFill>
                <a:latin typeface="Verdana" pitchFamily="34" charset="0"/>
                <a:ea typeface="굴림" charset="-127"/>
              </a:rPr>
              <a:t>TEL</a:t>
            </a:r>
          </a:p>
        </p:txBody>
      </p:sp>
      <p:pic>
        <p:nvPicPr>
          <p:cNvPr id="2" name="Рисунок 1">
            <a:extLst>
              <a:ext uri="{FF2B5EF4-FFF2-40B4-BE49-F238E27FC236}">
                <a16:creationId xmlns:a16="http://schemas.microsoft.com/office/drawing/2014/main" id="{EF3A5C92-E15C-2A6E-3BCA-9573E45AB924}"/>
              </a:ext>
            </a:extLst>
          </p:cNvPr>
          <p:cNvPicPr>
            <a:picLocks noChangeAspect="1"/>
          </p:cNvPicPr>
          <p:nvPr/>
        </p:nvPicPr>
        <p:blipFill>
          <a:blip r:embed="rId5"/>
          <a:stretch>
            <a:fillRect/>
          </a:stretch>
        </p:blipFill>
        <p:spPr>
          <a:xfrm>
            <a:off x="558800" y="2727300"/>
            <a:ext cx="8585200" cy="2501900"/>
          </a:xfrm>
          <a:prstGeom prst="rect">
            <a:avLst/>
          </a:prstGeom>
        </p:spPr>
      </p:pic>
      <p:sp>
        <p:nvSpPr>
          <p:cNvPr id="3" name="Прямоугольник 2">
            <a:extLst>
              <a:ext uri="{FF2B5EF4-FFF2-40B4-BE49-F238E27FC236}">
                <a16:creationId xmlns:a16="http://schemas.microsoft.com/office/drawing/2014/main" id="{B7C8E3B0-F1F7-EC87-8780-5F3B5F6FCAE7}"/>
              </a:ext>
            </a:extLst>
          </p:cNvPr>
          <p:cNvSpPr/>
          <p:nvPr/>
        </p:nvSpPr>
        <p:spPr>
          <a:xfrm>
            <a:off x="4948188" y="5253007"/>
            <a:ext cx="3944292" cy="1200329"/>
          </a:xfrm>
          <a:prstGeom prst="rect">
            <a:avLst/>
          </a:prstGeom>
        </p:spPr>
        <p:txBody>
          <a:bodyPr wrap="square">
            <a:spAutoFit/>
          </a:bodyPr>
          <a:lstStyle/>
          <a:p>
            <a:r>
              <a:rPr lang="uk-UA" altLang="ko-KR" sz="1600" kern="0" dirty="0">
                <a:solidFill>
                  <a:srgbClr val="4D4D4D"/>
                </a:solidFill>
                <a:latin typeface="Verdana" pitchFamily="34" charset="0"/>
                <a:ea typeface="굴림" charset="-127"/>
              </a:rPr>
              <a:t>Рис.13. </a:t>
            </a:r>
            <a:r>
              <a:rPr lang="uk-UA" altLang="ko-KR" sz="1600" kern="0" dirty="0" err="1">
                <a:solidFill>
                  <a:srgbClr val="4D4D4D"/>
                </a:solidFill>
                <a:latin typeface="Verdana" pitchFamily="34" charset="0"/>
                <a:ea typeface="굴림" charset="-127"/>
              </a:rPr>
              <a:t>Поздовжне</a:t>
            </a:r>
            <a:r>
              <a:rPr lang="uk-UA" altLang="ko-KR" sz="1600" kern="0" dirty="0">
                <a:solidFill>
                  <a:srgbClr val="4D4D4D"/>
                </a:solidFill>
                <a:latin typeface="Verdana" pitchFamily="34" charset="0"/>
                <a:ea typeface="굴림" charset="-127"/>
              </a:rPr>
              <a:t> магнітне поле рівномірно розподіляє вакуумну дугу по поверхні контактів</a:t>
            </a:r>
          </a:p>
          <a:p>
            <a:endParaRPr lang="ru-FR" dirty="0"/>
          </a:p>
        </p:txBody>
      </p:sp>
    </p:spTree>
    <p:extLst>
      <p:ext uri="{BB962C8B-B14F-4D97-AF65-F5344CB8AC3E}">
        <p14:creationId xmlns:p14="http://schemas.microsoft.com/office/powerpoint/2010/main" val="3872213035"/>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964829" y="116633"/>
            <a:ext cx="6934200" cy="432048"/>
          </a:xfrm>
        </p:spPr>
        <p:txBody>
          <a:bodyPr/>
          <a:lstStyle/>
          <a:p>
            <a:r>
              <a:rPr lang="uk-UA" sz="2000" dirty="0">
                <a:solidFill>
                  <a:schemeClr val="hlink"/>
                </a:solidFill>
              </a:rPr>
              <a:t>ТИПИ ВАКУУМНИХ ВИМИКАЧІВ</a:t>
            </a:r>
          </a:p>
        </p:txBody>
      </p:sp>
      <p:sp>
        <p:nvSpPr>
          <p:cNvPr id="60419" name="Rectangle 3"/>
          <p:cNvSpPr>
            <a:spLocks noGrp="1" noChangeArrowheads="1"/>
          </p:cNvSpPr>
          <p:nvPr>
            <p:ph idx="1"/>
          </p:nvPr>
        </p:nvSpPr>
        <p:spPr>
          <a:xfrm>
            <a:off x="1835696" y="476672"/>
            <a:ext cx="7128792" cy="5544615"/>
          </a:xfrm>
        </p:spPr>
        <p:txBody>
          <a:bodyPr/>
          <a:lstStyle/>
          <a:p>
            <a:pPr algn="just"/>
            <a:r>
              <a:rPr lang="uk-UA" altLang="ko-KR" sz="1600" dirty="0">
                <a:solidFill>
                  <a:schemeClr val="tx1"/>
                </a:solidFill>
                <a:latin typeface="Verdana" pitchFamily="34" charset="0"/>
                <a:ea typeface="굴림" charset="-127"/>
              </a:rPr>
              <a:t>У наш час випускаються вимикачі внутрішньої та зовнішньої установки на номінальну напругу до 35 кВ:</a:t>
            </a:r>
          </a:p>
          <a:p>
            <a:pPr algn="just"/>
            <a:r>
              <a:rPr lang="uk-UA" altLang="ko-KR" sz="1600" dirty="0">
                <a:solidFill>
                  <a:schemeClr val="tx1"/>
                </a:solidFill>
                <a:latin typeface="Verdana" pitchFamily="34" charset="0"/>
                <a:ea typeface="굴림" charset="-127"/>
              </a:rPr>
              <a:t>ВВ/</a:t>
            </a:r>
            <a:r>
              <a:rPr lang="en" altLang="ko-KR" sz="1600" dirty="0">
                <a:solidFill>
                  <a:schemeClr val="tx1"/>
                </a:solidFill>
                <a:latin typeface="Verdana" pitchFamily="34" charset="0"/>
                <a:ea typeface="굴림" charset="-127"/>
              </a:rPr>
              <a:t>TEL–10–12,5/630-</a:t>
            </a:r>
            <a:r>
              <a:rPr lang="uk-UA" altLang="ko-KR" sz="1600" dirty="0">
                <a:solidFill>
                  <a:schemeClr val="tx1"/>
                </a:solidFill>
                <a:latin typeface="Verdana" pitchFamily="34" charset="0"/>
                <a:ea typeface="굴림" charset="-127"/>
              </a:rPr>
              <a:t>У2; 	ВР1-10-20/630 У2; </a:t>
            </a:r>
          </a:p>
          <a:p>
            <a:pPr algn="just"/>
            <a:r>
              <a:rPr lang="uk-UA" altLang="ko-KR" sz="1600" dirty="0">
                <a:solidFill>
                  <a:schemeClr val="tx1"/>
                </a:solidFill>
                <a:latin typeface="Verdana" pitchFamily="34" charset="0"/>
                <a:ea typeface="굴림" charset="-127"/>
              </a:rPr>
              <a:t>ВР6К-6-40/1600 У2; 		ВР35-35-20/1250 Т3; </a:t>
            </a:r>
          </a:p>
          <a:p>
            <a:pPr algn="just"/>
            <a:r>
              <a:rPr lang="uk-UA" altLang="ko-KR" sz="1600" dirty="0">
                <a:solidFill>
                  <a:schemeClr val="tx1"/>
                </a:solidFill>
                <a:latin typeface="Verdana" pitchFamily="34" charset="0"/>
                <a:ea typeface="굴림" charset="-127"/>
              </a:rPr>
              <a:t>ВРС-10-20/1000 У2; 		ВР35НС-35-20/1600 У1; </a:t>
            </a:r>
          </a:p>
          <a:p>
            <a:pPr algn="just"/>
            <a:r>
              <a:rPr lang="uk-UA" altLang="ko-KR" sz="1600" dirty="0">
                <a:solidFill>
                  <a:schemeClr val="tx1"/>
                </a:solidFill>
                <a:latin typeface="Verdana" pitchFamily="34" charset="0"/>
                <a:ea typeface="굴림" charset="-127"/>
              </a:rPr>
              <a:t>ВБЗЕ – 35-20/1000 У1; 	ВБЗО – 27,5-20/1000 У1;</a:t>
            </a:r>
          </a:p>
          <a:p>
            <a:pPr algn="just"/>
            <a:r>
              <a:rPr lang="uk-UA" altLang="ko-KR" sz="1600" dirty="0">
                <a:solidFill>
                  <a:schemeClr val="tx1"/>
                </a:solidFill>
                <a:latin typeface="Verdana" pitchFamily="34" charset="0"/>
                <a:ea typeface="굴림" charset="-127"/>
              </a:rPr>
              <a:t>ВБПС – 35 ІІІ – 31,5/2000 УХЛ1; </a:t>
            </a:r>
          </a:p>
          <a:p>
            <a:pPr algn="just"/>
            <a:r>
              <a:rPr lang="uk-UA" altLang="ko-KR" sz="1600" dirty="0">
                <a:solidFill>
                  <a:schemeClr val="tx1"/>
                </a:solidFill>
                <a:latin typeface="Verdana" pitchFamily="34" charset="0"/>
                <a:ea typeface="굴림" charset="-127"/>
              </a:rPr>
              <a:t>ВБЭС – 35 ІІІ – 25/1600УХЛ1; </a:t>
            </a:r>
          </a:p>
          <a:p>
            <a:pPr algn="just"/>
            <a:r>
              <a:rPr lang="uk-UA" altLang="ko-KR" sz="1600" dirty="0">
                <a:solidFill>
                  <a:schemeClr val="tx1"/>
                </a:solidFill>
                <a:latin typeface="Verdana" pitchFamily="34" charset="0"/>
                <a:ea typeface="굴림" charset="-127"/>
              </a:rPr>
              <a:t>ВБЭТ – 35 – 25/630 УХЛ1; </a:t>
            </a:r>
          </a:p>
          <a:p>
            <a:pPr algn="just"/>
            <a:r>
              <a:rPr lang="uk-UA" altLang="ko-KR" sz="1600" dirty="0">
                <a:solidFill>
                  <a:schemeClr val="tx1"/>
                </a:solidFill>
                <a:latin typeface="Verdana" pitchFamily="34" charset="0"/>
                <a:ea typeface="굴림" charset="-127"/>
              </a:rPr>
              <a:t>ВВТЭ – М – 10 – 20/630 Т3</a:t>
            </a:r>
          </a:p>
          <a:p>
            <a:pPr algn="just"/>
            <a:r>
              <a:rPr lang="uk-UA" altLang="ko-KR" sz="1600" dirty="0">
                <a:solidFill>
                  <a:schemeClr val="tx1"/>
                </a:solidFill>
                <a:latin typeface="Verdana" pitchFamily="34" charset="0"/>
                <a:ea typeface="굴림" charset="-127"/>
              </a:rPr>
              <a:t>Умовні позначення вимикачів складаються з літер та цифр, які означають: В (ВВ, ВБ)– вимикач вакуумний, ВР1 – ВР35 – серія вакуумного вимикача з електромагнітним приводом, </a:t>
            </a:r>
            <a:r>
              <a:rPr lang="uk-UA" altLang="ko-KR" sz="1600" dirty="0" err="1">
                <a:solidFill>
                  <a:schemeClr val="tx1"/>
                </a:solidFill>
                <a:latin typeface="Verdana" pitchFamily="34" charset="0"/>
                <a:ea typeface="굴림" charset="-127"/>
              </a:rPr>
              <a:t>Н</a:t>
            </a:r>
            <a:r>
              <a:rPr lang="uk-UA" altLang="ko-KR" sz="1600" dirty="0">
                <a:solidFill>
                  <a:schemeClr val="tx1"/>
                </a:solidFill>
                <a:latin typeface="Verdana" pitchFamily="34" charset="0"/>
                <a:ea typeface="굴림" charset="-127"/>
              </a:rPr>
              <a:t> (З) – зовнішньої установки, </a:t>
            </a:r>
            <a:r>
              <a:rPr lang="uk-UA" altLang="ko-KR" sz="1600" dirty="0" err="1">
                <a:solidFill>
                  <a:schemeClr val="tx1"/>
                </a:solidFill>
                <a:latin typeface="Verdana" pitchFamily="34" charset="0"/>
                <a:ea typeface="굴림" charset="-127"/>
              </a:rPr>
              <a:t>Э</a:t>
            </a:r>
            <a:r>
              <a:rPr lang="uk-UA" altLang="ko-KR" sz="1600" dirty="0">
                <a:solidFill>
                  <a:schemeClr val="tx1"/>
                </a:solidFill>
                <a:latin typeface="Verdana" pitchFamily="34" charset="0"/>
                <a:ea typeface="굴림" charset="-127"/>
              </a:rPr>
              <a:t> (Е) – з електромагнітним приводом, </a:t>
            </a:r>
            <a:r>
              <a:rPr lang="uk-UA" altLang="ko-KR" sz="1600" dirty="0" err="1">
                <a:solidFill>
                  <a:schemeClr val="tx1"/>
                </a:solidFill>
                <a:latin typeface="Verdana" pitchFamily="34" charset="0"/>
                <a:ea typeface="굴림" charset="-127"/>
              </a:rPr>
              <a:t>П</a:t>
            </a:r>
            <a:r>
              <a:rPr lang="uk-UA" altLang="ko-KR" sz="1600" dirty="0">
                <a:solidFill>
                  <a:schemeClr val="tx1"/>
                </a:solidFill>
                <a:latin typeface="Verdana" pitchFamily="34" charset="0"/>
                <a:ea typeface="굴림" charset="-127"/>
              </a:rPr>
              <a:t> – з пружинним приводом, О – однофазний; </a:t>
            </a:r>
            <a:r>
              <a:rPr lang="uk-UA" altLang="ko-KR" sz="1600" dirty="0" err="1">
                <a:solidFill>
                  <a:schemeClr val="tx1"/>
                </a:solidFill>
                <a:latin typeface="Verdana" pitchFamily="34" charset="0"/>
                <a:ea typeface="굴림" charset="-127"/>
              </a:rPr>
              <a:t>Т</a:t>
            </a:r>
            <a:r>
              <a:rPr lang="uk-UA" altLang="ko-KR" sz="1600" dirty="0">
                <a:solidFill>
                  <a:schemeClr val="tx1"/>
                </a:solidFill>
                <a:latin typeface="Verdana" pitchFamily="34" charset="0"/>
                <a:ea typeface="굴림" charset="-127"/>
              </a:rPr>
              <a:t> – з вбудованими трансформаторами струму (ВБЭТ) або триполюсний (ВВТЭ), М – модернізований, С – сухий (з повітряною ізоляцією всередині полюсів – ВР35НС) або стаціонарний (ВБЭС, ВБПС). Перше число – номінальна напруга, кВ; ІІІ (цифра біля напруги) – ступінь забруднення зовнішньої ізоляції; друге та третє числа – відповідно номінальний струм відключення, кА, та номінальний струм, А; літери та числа після цих чисел – кліматичне виконання та категорія розташування.</a:t>
            </a:r>
          </a:p>
        </p:txBody>
      </p:sp>
    </p:spTree>
    <p:extLst>
      <p:ext uri="{BB962C8B-B14F-4D97-AF65-F5344CB8AC3E}">
        <p14:creationId xmlns:p14="http://schemas.microsoft.com/office/powerpoint/2010/main" val="234524095"/>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964829" y="44624"/>
            <a:ext cx="6934200" cy="432048"/>
          </a:xfrm>
        </p:spPr>
        <p:txBody>
          <a:bodyPr/>
          <a:lstStyle/>
          <a:p>
            <a:r>
              <a:rPr lang="uk-UA" sz="2000" dirty="0">
                <a:solidFill>
                  <a:schemeClr val="hlink"/>
                </a:solidFill>
              </a:rPr>
              <a:t>ПЕРЕВАГИ ТА НЕДОЛІКИ ВАКУУМНИХ ВИМИКАЧІВ</a:t>
            </a:r>
          </a:p>
        </p:txBody>
      </p:sp>
      <p:sp>
        <p:nvSpPr>
          <p:cNvPr id="60419" name="Rectangle 3"/>
          <p:cNvSpPr>
            <a:spLocks noGrp="1" noChangeArrowheads="1"/>
          </p:cNvSpPr>
          <p:nvPr>
            <p:ph idx="1"/>
          </p:nvPr>
        </p:nvSpPr>
        <p:spPr>
          <a:xfrm>
            <a:off x="1835696" y="404664"/>
            <a:ext cx="7128792" cy="5544615"/>
          </a:xfrm>
        </p:spPr>
        <p:txBody>
          <a:bodyPr/>
          <a:lstStyle/>
          <a:p>
            <a:pPr algn="just"/>
            <a:r>
              <a:rPr lang="uk-UA" altLang="ko-KR" sz="1600" dirty="0">
                <a:solidFill>
                  <a:schemeClr val="tx1"/>
                </a:solidFill>
                <a:latin typeface="Verdana" pitchFamily="34" charset="0"/>
                <a:ea typeface="굴림" charset="-127"/>
              </a:rPr>
              <a:t>Переваги:</a:t>
            </a:r>
          </a:p>
          <a:p>
            <a:pPr algn="just">
              <a:buFont typeface="Wingdings" pitchFamily="2" charset="2"/>
              <a:buChar char="Ø"/>
            </a:pPr>
            <a:r>
              <a:rPr lang="uk-UA" altLang="ko-KR" sz="1600" dirty="0">
                <a:solidFill>
                  <a:schemeClr val="tx1"/>
                </a:solidFill>
                <a:latin typeface="Verdana" pitchFamily="34" charset="0"/>
                <a:ea typeface="굴림" charset="-127"/>
              </a:rPr>
              <a:t>· невеликі габарити, простота конструкції;</a:t>
            </a:r>
          </a:p>
          <a:p>
            <a:pPr algn="just">
              <a:buFont typeface="Wingdings" pitchFamily="2" charset="2"/>
              <a:buChar char="Ø"/>
            </a:pPr>
            <a:r>
              <a:rPr lang="uk-UA" altLang="ko-KR" sz="1600" dirty="0">
                <a:solidFill>
                  <a:schemeClr val="tx1"/>
                </a:solidFill>
                <a:latin typeface="Verdana" pitchFamily="34" charset="0"/>
                <a:ea typeface="굴림" charset="-127"/>
              </a:rPr>
              <a:t>· </a:t>
            </a:r>
            <a:r>
              <a:rPr lang="uk-UA" altLang="ko-KR" sz="1600" dirty="0" err="1">
                <a:solidFill>
                  <a:schemeClr val="tx1"/>
                </a:solidFill>
                <a:latin typeface="Verdana" pitchFamily="34" charset="0"/>
                <a:ea typeface="굴림" charset="-127"/>
              </a:rPr>
              <a:t>вибухобезпечність</a:t>
            </a:r>
            <a:r>
              <a:rPr lang="uk-UA" altLang="ko-KR" sz="1600" dirty="0">
                <a:solidFill>
                  <a:schemeClr val="tx1"/>
                </a:solidFill>
                <a:latin typeface="Verdana" pitchFamily="34" charset="0"/>
                <a:ea typeface="굴림" charset="-127"/>
              </a:rPr>
              <a:t>;</a:t>
            </a:r>
          </a:p>
          <a:p>
            <a:pPr algn="just">
              <a:buFont typeface="Wingdings" pitchFamily="2" charset="2"/>
              <a:buChar char="Ø"/>
            </a:pPr>
            <a:r>
              <a:rPr lang="uk-UA" altLang="ko-KR" sz="1600" dirty="0">
                <a:solidFill>
                  <a:schemeClr val="tx1"/>
                </a:solidFill>
                <a:latin typeface="Verdana" pitchFamily="34" charset="0"/>
                <a:ea typeface="굴림" charset="-127"/>
              </a:rPr>
              <a:t>· малий час відключення ( 0,05—0,075 с );</a:t>
            </a:r>
          </a:p>
          <a:p>
            <a:pPr algn="just">
              <a:buFont typeface="Wingdings" pitchFamily="2" charset="2"/>
              <a:buChar char="Ø"/>
            </a:pPr>
            <a:r>
              <a:rPr lang="uk-UA" altLang="ko-KR" sz="1600" dirty="0">
                <a:solidFill>
                  <a:schemeClr val="tx1"/>
                </a:solidFill>
                <a:latin typeface="Verdana" pitchFamily="34" charset="0"/>
                <a:ea typeface="굴림" charset="-127"/>
              </a:rPr>
              <a:t>· висока швидкість відновлення міцності дугогасильного проміжку;</a:t>
            </a:r>
          </a:p>
          <a:p>
            <a:pPr algn="just">
              <a:buFont typeface="Wingdings" pitchFamily="2" charset="2"/>
              <a:buChar char="Ø"/>
            </a:pPr>
            <a:r>
              <a:rPr lang="uk-UA" altLang="ko-KR" sz="1600" dirty="0">
                <a:solidFill>
                  <a:schemeClr val="tx1"/>
                </a:solidFill>
                <a:latin typeface="Verdana" pitchFamily="34" charset="0"/>
                <a:ea typeface="굴림" charset="-127"/>
              </a:rPr>
              <a:t>· зручні для відключення </a:t>
            </a:r>
            <a:r>
              <a:rPr lang="uk-UA" altLang="ko-KR" sz="1600" dirty="0" err="1">
                <a:solidFill>
                  <a:schemeClr val="tx1"/>
                </a:solidFill>
                <a:latin typeface="Verdana" pitchFamily="34" charset="0"/>
                <a:ea typeface="굴림" charset="-127"/>
              </a:rPr>
              <a:t>емнісного</a:t>
            </a:r>
            <a:r>
              <a:rPr lang="uk-UA" altLang="ko-KR" sz="1600" dirty="0">
                <a:solidFill>
                  <a:schemeClr val="tx1"/>
                </a:solidFill>
                <a:latin typeface="Verdana" pitchFamily="34" charset="0"/>
                <a:ea typeface="굴림" charset="-127"/>
              </a:rPr>
              <a:t> навантаження;</a:t>
            </a:r>
          </a:p>
          <a:p>
            <a:pPr algn="just">
              <a:buFont typeface="Wingdings" pitchFamily="2" charset="2"/>
              <a:buChar char="Ø"/>
            </a:pPr>
            <a:r>
              <a:rPr lang="uk-UA" altLang="ko-KR" sz="1600" dirty="0">
                <a:solidFill>
                  <a:schemeClr val="tx1"/>
                </a:solidFill>
                <a:latin typeface="Verdana" pitchFamily="34" charset="0"/>
                <a:ea typeface="굴림" charset="-127"/>
              </a:rPr>
              <a:t>· безшумна робота;</a:t>
            </a:r>
          </a:p>
          <a:p>
            <a:pPr algn="just">
              <a:buFont typeface="Wingdings" pitchFamily="2" charset="2"/>
              <a:buChar char="Ø"/>
            </a:pPr>
            <a:r>
              <a:rPr lang="uk-UA" altLang="ko-KR" sz="1600" dirty="0">
                <a:solidFill>
                  <a:schemeClr val="tx1"/>
                </a:solidFill>
                <a:latin typeface="Verdana" pitchFamily="34" charset="0"/>
                <a:ea typeface="굴림" charset="-127"/>
              </a:rPr>
              <a:t>· немає викидів у атмосферу;</a:t>
            </a:r>
          </a:p>
          <a:p>
            <a:pPr algn="just">
              <a:buFont typeface="Wingdings" pitchFamily="2" charset="2"/>
              <a:buChar char="Ø"/>
            </a:pPr>
            <a:r>
              <a:rPr lang="uk-UA" altLang="ko-KR" sz="1600" dirty="0">
                <a:solidFill>
                  <a:schemeClr val="tx1"/>
                </a:solidFill>
                <a:latin typeface="Verdana" pitchFamily="34" charset="0"/>
                <a:ea typeface="굴림" charset="-127"/>
              </a:rPr>
              <a:t>· повна герметизація дугогасильного пристрою;</a:t>
            </a:r>
          </a:p>
          <a:p>
            <a:pPr algn="just">
              <a:buFont typeface="Wingdings" pitchFamily="2" charset="2"/>
              <a:buChar char="Ø"/>
            </a:pPr>
            <a:r>
              <a:rPr lang="uk-UA" altLang="ko-KR" sz="1600" dirty="0">
                <a:solidFill>
                  <a:schemeClr val="tx1"/>
                </a:solidFill>
                <a:latin typeface="Verdana" pitchFamily="34" charset="0"/>
                <a:ea typeface="굴림" charset="-127"/>
              </a:rPr>
              <a:t>· значний ресурс при комутації номінального струму (30—50)*103 комутацій;</a:t>
            </a:r>
          </a:p>
          <a:p>
            <a:pPr algn="just">
              <a:buFont typeface="Wingdings" pitchFamily="2" charset="2"/>
              <a:buChar char="Ø"/>
            </a:pPr>
            <a:r>
              <a:rPr lang="uk-UA" altLang="ko-KR" sz="1600" dirty="0">
                <a:solidFill>
                  <a:schemeClr val="tx1"/>
                </a:solidFill>
                <a:latin typeface="Verdana" pitchFamily="34" charset="0"/>
                <a:ea typeface="굴림" charset="-127"/>
              </a:rPr>
              <a:t>· легкість та простота адаптації у будь-які КРУ, КСО;</a:t>
            </a:r>
          </a:p>
          <a:p>
            <a:pPr algn="just">
              <a:buFont typeface="Wingdings" pitchFamily="2" charset="2"/>
              <a:buChar char="Ø"/>
            </a:pPr>
            <a:r>
              <a:rPr lang="uk-UA" altLang="ko-KR" sz="1600" dirty="0">
                <a:solidFill>
                  <a:schemeClr val="tx1"/>
                </a:solidFill>
                <a:latin typeface="Verdana" pitchFamily="34" charset="0"/>
                <a:ea typeface="굴림" charset="-127"/>
              </a:rPr>
              <a:t>· низька вартість. </a:t>
            </a:r>
          </a:p>
          <a:p>
            <a:pPr algn="just"/>
            <a:r>
              <a:rPr lang="uk-UA" altLang="ko-KR" sz="1600" dirty="0">
                <a:solidFill>
                  <a:schemeClr val="tx1"/>
                </a:solidFill>
                <a:latin typeface="Verdana" pitchFamily="34" charset="0"/>
                <a:ea typeface="굴림" charset="-127"/>
              </a:rPr>
              <a:t>Недоліки:</a:t>
            </a:r>
          </a:p>
          <a:p>
            <a:pPr algn="just">
              <a:buFont typeface="Wingdings" pitchFamily="2" charset="2"/>
              <a:buChar char="Ø"/>
            </a:pPr>
            <a:r>
              <a:rPr lang="uk-UA" altLang="ko-KR" sz="1600" dirty="0">
                <a:solidFill>
                  <a:schemeClr val="tx1"/>
                </a:solidFill>
                <a:latin typeface="Verdana" pitchFamily="34" charset="0"/>
                <a:ea typeface="굴림" charset="-127"/>
              </a:rPr>
              <a:t>· поблизу нуля струму спостерігається зрізання струму, в результаті якого у деяких типів вакуумних вимикачів виникають перенапруги, небезпечні для комутуючого обладнання;</a:t>
            </a:r>
          </a:p>
          <a:p>
            <a:pPr algn="just">
              <a:buFont typeface="Wingdings" pitchFamily="2" charset="2"/>
              <a:buChar char="Ø"/>
            </a:pPr>
            <a:r>
              <a:rPr lang="uk-UA" altLang="ko-KR" sz="1600" dirty="0">
                <a:solidFill>
                  <a:schemeClr val="tx1"/>
                </a:solidFill>
                <a:latin typeface="Verdana" pitchFamily="34" charset="0"/>
                <a:ea typeface="굴림" charset="-127"/>
              </a:rPr>
              <a:t>· для боротьби з виникаючими </a:t>
            </a:r>
            <a:r>
              <a:rPr lang="uk-UA" altLang="ko-KR" sz="1600" dirty="0" err="1">
                <a:solidFill>
                  <a:schemeClr val="tx1"/>
                </a:solidFill>
                <a:latin typeface="Verdana" pitchFamily="34" charset="0"/>
                <a:ea typeface="굴림" charset="-127"/>
              </a:rPr>
              <a:t>перенапругами</a:t>
            </a:r>
            <a:r>
              <a:rPr lang="uk-UA" altLang="ko-KR" sz="1600" dirty="0">
                <a:solidFill>
                  <a:schemeClr val="tx1"/>
                </a:solidFill>
                <a:latin typeface="Verdana" pitchFamily="34" charset="0"/>
                <a:ea typeface="굴림" charset="-127"/>
              </a:rPr>
              <a:t> потрібно використовувати </a:t>
            </a:r>
            <a:r>
              <a:rPr lang="en" altLang="ko-KR" sz="1600" dirty="0">
                <a:solidFill>
                  <a:schemeClr val="tx1"/>
                </a:solidFill>
                <a:latin typeface="Verdana" pitchFamily="34" charset="0"/>
                <a:ea typeface="굴림" charset="-127"/>
              </a:rPr>
              <a:t>RC-</a:t>
            </a:r>
            <a:r>
              <a:rPr lang="uk-UA" altLang="ko-KR" sz="1600" dirty="0">
                <a:solidFill>
                  <a:schemeClr val="tx1"/>
                </a:solidFill>
                <a:latin typeface="Verdana" pitchFamily="34" charset="0"/>
                <a:ea typeface="굴림" charset="-127"/>
              </a:rPr>
              <a:t>ланцюжки або обмежувачі перенапруги, або використовувати вимикачі з електромеханічним способом усунення </a:t>
            </a:r>
            <a:r>
              <a:rPr lang="uk-UA" altLang="ko-KR" sz="1600" dirty="0" err="1">
                <a:solidFill>
                  <a:schemeClr val="tx1"/>
                </a:solidFill>
                <a:latin typeface="Verdana" pitchFamily="34" charset="0"/>
                <a:ea typeface="굴림" charset="-127"/>
              </a:rPr>
              <a:t>перенапруг</a:t>
            </a:r>
            <a:r>
              <a:rPr lang="uk-UA" altLang="ko-KR" sz="1600" dirty="0">
                <a:solidFill>
                  <a:schemeClr val="tx1"/>
                </a:solidFill>
                <a:latin typeface="Verdana" pitchFamily="34" charset="0"/>
                <a:ea typeface="굴림" charset="-127"/>
              </a:rPr>
              <a:t>.</a:t>
            </a:r>
          </a:p>
        </p:txBody>
      </p:sp>
    </p:spTree>
    <p:extLst>
      <p:ext uri="{BB962C8B-B14F-4D97-AF65-F5344CB8AC3E}">
        <p14:creationId xmlns:p14="http://schemas.microsoft.com/office/powerpoint/2010/main" val="3351070167"/>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964829" y="116632"/>
            <a:ext cx="6934200" cy="715963"/>
          </a:xfrm>
        </p:spPr>
        <p:txBody>
          <a:bodyPr/>
          <a:lstStyle/>
          <a:p>
            <a:r>
              <a:rPr lang="uk-UA" sz="2000" dirty="0">
                <a:solidFill>
                  <a:schemeClr val="hlink"/>
                </a:solidFill>
              </a:rPr>
              <a:t>ЕЛЕГАЗОВІ ВИМИКАЧІ</a:t>
            </a:r>
            <a:br>
              <a:rPr lang="uk-UA" sz="2000" dirty="0">
                <a:solidFill>
                  <a:schemeClr val="hlink"/>
                </a:solidFill>
              </a:rPr>
            </a:br>
            <a:r>
              <a:rPr lang="uk-UA" sz="2000" dirty="0">
                <a:solidFill>
                  <a:schemeClr val="hlink"/>
                </a:solidFill>
              </a:rPr>
              <a:t>КОНСТРУКЦІЯ ВИМИКАЧІВ</a:t>
            </a:r>
          </a:p>
        </p:txBody>
      </p:sp>
      <p:sp>
        <p:nvSpPr>
          <p:cNvPr id="60419" name="Rectangle 3"/>
          <p:cNvSpPr>
            <a:spLocks noGrp="1" noChangeArrowheads="1"/>
          </p:cNvSpPr>
          <p:nvPr>
            <p:ph idx="1"/>
          </p:nvPr>
        </p:nvSpPr>
        <p:spPr>
          <a:xfrm>
            <a:off x="1835696" y="853952"/>
            <a:ext cx="7128792" cy="5239344"/>
          </a:xfrm>
        </p:spPr>
        <p:txBody>
          <a:bodyPr/>
          <a:lstStyle/>
          <a:p>
            <a:pPr algn="just"/>
            <a:r>
              <a:rPr lang="uk-UA" altLang="ko-KR" sz="1600" dirty="0">
                <a:solidFill>
                  <a:schemeClr val="tx1"/>
                </a:solidFill>
                <a:latin typeface="Verdana" pitchFamily="34" charset="0"/>
                <a:ea typeface="굴림" charset="-127"/>
              </a:rPr>
              <a:t>Найефективніше використовується дугогасильна здатність елегазу в таких конструктивних </a:t>
            </a:r>
            <a:r>
              <a:rPr lang="uk-UA" altLang="ko-KR" sz="1600" dirty="0" err="1">
                <a:solidFill>
                  <a:schemeClr val="tx1"/>
                </a:solidFill>
                <a:latin typeface="Verdana" pitchFamily="34" charset="0"/>
                <a:ea typeface="굴림" charset="-127"/>
              </a:rPr>
              <a:t>виконаннях</a:t>
            </a:r>
            <a:r>
              <a:rPr lang="uk-UA" altLang="ko-KR" sz="1600" dirty="0">
                <a:solidFill>
                  <a:schemeClr val="tx1"/>
                </a:solidFill>
                <a:latin typeface="Verdana" pitchFamily="34" charset="0"/>
                <a:ea typeface="굴림" charset="-127"/>
              </a:rPr>
              <a:t>:</a:t>
            </a:r>
          </a:p>
          <a:p>
            <a:pPr algn="just"/>
            <a:r>
              <a:rPr lang="uk-UA" altLang="ko-KR" sz="1600" dirty="0">
                <a:solidFill>
                  <a:schemeClr val="tx1"/>
                </a:solidFill>
                <a:latin typeface="Verdana" pitchFamily="34" charset="0"/>
                <a:ea typeface="굴림" charset="-127"/>
              </a:rPr>
              <a:t>1. з </a:t>
            </a:r>
            <a:r>
              <a:rPr lang="uk-UA" altLang="ko-KR" sz="1600" dirty="0" err="1">
                <a:solidFill>
                  <a:schemeClr val="tx1"/>
                </a:solidFill>
                <a:latin typeface="Verdana" pitchFamily="34" charset="0"/>
                <a:ea typeface="굴림" charset="-127"/>
              </a:rPr>
              <a:t>автопневматичним</a:t>
            </a:r>
            <a:r>
              <a:rPr lang="uk-UA" altLang="ko-KR" sz="1600" dirty="0">
                <a:solidFill>
                  <a:schemeClr val="tx1"/>
                </a:solidFill>
                <a:latin typeface="Verdana" pitchFamily="34" charset="0"/>
                <a:ea typeface="굴림" charset="-127"/>
              </a:rPr>
              <a:t> дуттям;</a:t>
            </a:r>
          </a:p>
          <a:p>
            <a:pPr algn="just"/>
            <a:r>
              <a:rPr lang="uk-UA" altLang="ko-KR" sz="1600" dirty="0">
                <a:solidFill>
                  <a:schemeClr val="tx1"/>
                </a:solidFill>
                <a:latin typeface="Verdana" pitchFamily="34" charset="0"/>
                <a:ea typeface="굴림" charset="-127"/>
              </a:rPr>
              <a:t>2. з рухом дуги в елегазі за рахунок взаємодії дуги з магнітним полем;</a:t>
            </a:r>
          </a:p>
          <a:p>
            <a:pPr algn="just"/>
            <a:r>
              <a:rPr lang="uk-UA" altLang="ko-KR" sz="1600" dirty="0">
                <a:solidFill>
                  <a:schemeClr val="tx1"/>
                </a:solidFill>
                <a:latin typeface="Verdana" pitchFamily="34" charset="0"/>
                <a:ea typeface="굴림" charset="-127"/>
              </a:rPr>
              <a:t>3. гасіння дуги здійснюється за рахунок інтенсивного дуття, яке створюється при переході газу з резервуара з високим тиском у резервуар з низьким тиском.</a:t>
            </a:r>
          </a:p>
          <a:p>
            <a:pPr algn="just"/>
            <a:r>
              <a:rPr lang="uk-UA" altLang="ko-KR" sz="1600" dirty="0">
                <a:solidFill>
                  <a:schemeClr val="tx1"/>
                </a:solidFill>
                <a:latin typeface="Verdana" pitchFamily="34" charset="0"/>
                <a:ea typeface="굴림" charset="-127"/>
              </a:rPr>
              <a:t>Розглянемо конструкцію вимикачів на прикладі </a:t>
            </a:r>
            <a:r>
              <a:rPr lang="uk-UA" altLang="ko-KR" sz="1600" dirty="0" err="1">
                <a:solidFill>
                  <a:schemeClr val="tx1"/>
                </a:solidFill>
                <a:latin typeface="Verdana" pitchFamily="34" charset="0"/>
                <a:ea typeface="굴림" charset="-127"/>
              </a:rPr>
              <a:t>елегазових</a:t>
            </a:r>
            <a:r>
              <a:rPr lang="uk-UA" altLang="ko-KR" sz="1600" dirty="0">
                <a:solidFill>
                  <a:schemeClr val="tx1"/>
                </a:solidFill>
                <a:latin typeface="Verdana" pitchFamily="34" charset="0"/>
                <a:ea typeface="굴림" charset="-127"/>
              </a:rPr>
              <a:t> вимикачів </a:t>
            </a:r>
            <a:r>
              <a:rPr lang="en" altLang="ko-KR" sz="1600" dirty="0">
                <a:solidFill>
                  <a:schemeClr val="tx1"/>
                </a:solidFill>
                <a:latin typeface="Verdana" pitchFamily="34" charset="0"/>
                <a:ea typeface="굴림" charset="-127"/>
              </a:rPr>
              <a:t>HD4 </a:t>
            </a:r>
            <a:r>
              <a:rPr lang="uk-UA" altLang="ko-KR" sz="1600" dirty="0">
                <a:solidFill>
                  <a:schemeClr val="tx1"/>
                </a:solidFill>
                <a:latin typeface="Verdana" pitchFamily="34" charset="0"/>
                <a:ea typeface="굴림" charset="-127"/>
              </a:rPr>
              <a:t>фірми АВВ (рис. 7).</a:t>
            </a:r>
          </a:p>
          <a:p>
            <a:pPr algn="just"/>
            <a:r>
              <a:rPr lang="uk-UA" altLang="ko-KR" sz="1600" dirty="0">
                <a:solidFill>
                  <a:schemeClr val="tx1"/>
                </a:solidFill>
                <a:latin typeface="Verdana" pitchFamily="34" charset="0"/>
                <a:ea typeface="굴림" charset="-127"/>
              </a:rPr>
              <a:t>Вимикачі </a:t>
            </a:r>
            <a:r>
              <a:rPr lang="en" altLang="ko-KR" sz="1600" dirty="0">
                <a:solidFill>
                  <a:schemeClr val="tx1"/>
                </a:solidFill>
                <a:latin typeface="Verdana" pitchFamily="34" charset="0"/>
                <a:ea typeface="굴림" charset="-127"/>
              </a:rPr>
              <a:t>HD4 </a:t>
            </a:r>
            <a:r>
              <a:rPr lang="uk-UA" altLang="ko-KR" sz="1600" dirty="0">
                <a:solidFill>
                  <a:schemeClr val="tx1"/>
                </a:solidFill>
                <a:latin typeface="Verdana" pitchFamily="34" charset="0"/>
                <a:ea typeface="굴림" charset="-127"/>
              </a:rPr>
              <a:t>використовуються в системах енергопостачання для управління та захисту ліній, трансформаторних та розподільчих підстанцій, двигунів, трансформаторів, </a:t>
            </a:r>
            <a:r>
              <a:rPr lang="uk-UA" altLang="ko-KR" sz="1600" dirty="0" err="1">
                <a:solidFill>
                  <a:schemeClr val="tx1"/>
                </a:solidFill>
                <a:latin typeface="Verdana" pitchFamily="34" charset="0"/>
                <a:ea typeface="굴림" charset="-127"/>
              </a:rPr>
              <a:t>батарей</a:t>
            </a:r>
            <a:r>
              <a:rPr lang="uk-UA" altLang="ko-KR" sz="1600" dirty="0">
                <a:solidFill>
                  <a:schemeClr val="tx1"/>
                </a:solidFill>
                <a:latin typeface="Verdana" pitchFamily="34" charset="0"/>
                <a:ea typeface="굴림" charset="-127"/>
              </a:rPr>
              <a:t> конденсаторів і </a:t>
            </a:r>
            <a:r>
              <a:rPr lang="uk-UA" altLang="ko-KR" sz="1600" dirty="0" err="1">
                <a:solidFill>
                  <a:schemeClr val="tx1"/>
                </a:solidFill>
                <a:latin typeface="Verdana" pitchFamily="34" charset="0"/>
                <a:ea typeface="굴림" charset="-127"/>
              </a:rPr>
              <a:t>т.д</a:t>
            </a:r>
            <a:r>
              <a:rPr lang="uk-UA" altLang="ko-KR" sz="1600" dirty="0">
                <a:solidFill>
                  <a:schemeClr val="tx1"/>
                </a:solidFill>
                <a:latin typeface="Verdana" pitchFamily="34" charset="0"/>
                <a:ea typeface="굴림" charset="-127"/>
              </a:rPr>
              <a:t>. Завдяки технології відключення, яка заснована на автоматичному випуску елегазу, вимикачі </a:t>
            </a:r>
            <a:r>
              <a:rPr lang="en" altLang="ko-KR" sz="1600" dirty="0">
                <a:solidFill>
                  <a:schemeClr val="tx1"/>
                </a:solidFill>
                <a:latin typeface="Verdana" pitchFamily="34" charset="0"/>
                <a:ea typeface="굴림" charset="-127"/>
              </a:rPr>
              <a:t>HD4 </a:t>
            </a:r>
            <a:r>
              <a:rPr lang="uk-UA" altLang="ko-KR" sz="1600" dirty="0">
                <a:solidFill>
                  <a:schemeClr val="tx1"/>
                </a:solidFill>
                <a:latin typeface="Verdana" pitchFamily="34" charset="0"/>
                <a:ea typeface="굴림" charset="-127"/>
              </a:rPr>
              <a:t>не створюють експлуатаційних </a:t>
            </a:r>
            <a:r>
              <a:rPr lang="uk-UA" altLang="ko-KR" sz="1600" dirty="0" err="1">
                <a:solidFill>
                  <a:schemeClr val="tx1"/>
                </a:solidFill>
                <a:latin typeface="Verdana" pitchFamily="34" charset="0"/>
                <a:ea typeface="굴림" charset="-127"/>
              </a:rPr>
              <a:t>перенапруг</a:t>
            </a:r>
            <a:r>
              <a:rPr lang="uk-UA" altLang="ko-KR" sz="1600" dirty="0">
                <a:solidFill>
                  <a:schemeClr val="tx1"/>
                </a:solidFill>
                <a:latin typeface="Verdana" pitchFamily="34" charset="0"/>
                <a:ea typeface="굴림" charset="-127"/>
              </a:rPr>
              <a:t>, тому чудово підходять для модернізації та розширення старих установок, у яких двигуни, кабелі, ізоляційні матеріали і </a:t>
            </a:r>
            <a:r>
              <a:rPr lang="uk-UA" altLang="ko-KR" sz="1600" dirty="0" err="1">
                <a:solidFill>
                  <a:schemeClr val="tx1"/>
                </a:solidFill>
                <a:latin typeface="Verdana" pitchFamily="34" charset="0"/>
                <a:ea typeface="굴림" charset="-127"/>
              </a:rPr>
              <a:t>т.д</a:t>
            </a:r>
            <a:r>
              <a:rPr lang="uk-UA" altLang="ko-KR" sz="1600" dirty="0">
                <a:solidFill>
                  <a:schemeClr val="tx1"/>
                </a:solidFill>
                <a:latin typeface="Verdana" pitchFamily="34" charset="0"/>
                <a:ea typeface="굴림" charset="-127"/>
              </a:rPr>
              <a:t>. можуть бути особливо чутливі до діелектричних навантажень.</a:t>
            </a:r>
          </a:p>
        </p:txBody>
      </p:sp>
    </p:spTree>
    <p:extLst>
      <p:ext uri="{BB962C8B-B14F-4D97-AF65-F5344CB8AC3E}">
        <p14:creationId xmlns:p14="http://schemas.microsoft.com/office/powerpoint/2010/main" val="1496647678"/>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763688" y="116633"/>
            <a:ext cx="7416824" cy="648071"/>
          </a:xfrm>
        </p:spPr>
        <p:txBody>
          <a:bodyPr/>
          <a:lstStyle/>
          <a:p>
            <a:r>
              <a:rPr lang="uk-UA" sz="2000" dirty="0">
                <a:solidFill>
                  <a:schemeClr val="hlink"/>
                </a:solidFill>
              </a:rPr>
              <a:t>ВИМИКАЧІ НАВАНТАЖЕННЯ</a:t>
            </a:r>
            <a:br>
              <a:rPr lang="uk-UA" sz="2000" dirty="0">
                <a:solidFill>
                  <a:schemeClr val="hlink"/>
                </a:solidFill>
              </a:rPr>
            </a:br>
            <a:r>
              <a:rPr lang="uk-UA" sz="2000" dirty="0">
                <a:solidFill>
                  <a:schemeClr val="hlink"/>
                </a:solidFill>
              </a:rPr>
              <a:t>ОБЛАСТЬ ЗАСТОСУВАННЯ ВИМИКАЧІВ НАВАНТАЖЕННЯ</a:t>
            </a:r>
          </a:p>
        </p:txBody>
      </p:sp>
      <p:sp>
        <p:nvSpPr>
          <p:cNvPr id="60419" name="Rectangle 3"/>
          <p:cNvSpPr>
            <a:spLocks noGrp="1" noChangeArrowheads="1"/>
          </p:cNvSpPr>
          <p:nvPr>
            <p:ph idx="1"/>
          </p:nvPr>
        </p:nvSpPr>
        <p:spPr>
          <a:xfrm>
            <a:off x="1835696" y="853952"/>
            <a:ext cx="7128792" cy="5239344"/>
          </a:xfrm>
        </p:spPr>
        <p:txBody>
          <a:bodyPr/>
          <a:lstStyle/>
          <a:p>
            <a:pPr algn="just"/>
            <a:r>
              <a:rPr lang="uk-UA" altLang="ko-KR" sz="1600" dirty="0">
                <a:solidFill>
                  <a:schemeClr val="tx1"/>
                </a:solidFill>
                <a:latin typeface="Verdana" pitchFamily="34" charset="0"/>
                <a:ea typeface="굴림" charset="-127"/>
              </a:rPr>
              <a:t>Вартість сучасного РП з вимикачами досить висока. Дорогий сам вимикач з приводом. Крім того, для управління вимикачем потрібні трансформатори струму, релейний захист.</a:t>
            </a:r>
          </a:p>
          <a:p>
            <a:pPr algn="just"/>
            <a:r>
              <a:rPr lang="uk-UA" altLang="ko-KR" sz="1600" dirty="0">
                <a:solidFill>
                  <a:schemeClr val="tx1"/>
                </a:solidFill>
                <a:latin typeface="Verdana" pitchFamily="34" charset="0"/>
                <a:ea typeface="굴림" charset="-127"/>
              </a:rPr>
              <a:t>Якщо тривалий струм установки невеликий (не більше 630 А), то вимикач та релейний захист можна замінити двома простими апаратами – вимикачем навантаження та запобіжником. Вимикач навантаження призначений для багатократних комутаційних операцій. Для відключення струмів навантаження використовується вимикач, який має дугогасильний пристрій невеликої потужності, а КЗ відключається високовольтним запобіжником.</a:t>
            </a:r>
          </a:p>
          <a:p>
            <a:pPr algn="just"/>
            <a:r>
              <a:rPr lang="uk-UA" altLang="ko-KR" sz="1600" dirty="0">
                <a:solidFill>
                  <a:schemeClr val="tx1"/>
                </a:solidFill>
                <a:latin typeface="Verdana" pitchFamily="34" charset="0"/>
                <a:ea typeface="굴림" charset="-127"/>
              </a:rPr>
              <a:t>У вимикачах навантаження для гасіння дуги використовуються такі типи камер: </a:t>
            </a:r>
          </a:p>
          <a:p>
            <a:pPr algn="just"/>
            <a:r>
              <a:rPr lang="uk-UA" altLang="ko-KR" sz="1600" dirty="0">
                <a:solidFill>
                  <a:schemeClr val="tx1"/>
                </a:solidFill>
                <a:latin typeface="Verdana" pitchFamily="34" charset="0"/>
                <a:ea typeface="굴림" charset="-127"/>
              </a:rPr>
              <a:t>1. камери з автогазовим дуттям;</a:t>
            </a:r>
          </a:p>
          <a:p>
            <a:pPr algn="just"/>
            <a:r>
              <a:rPr lang="uk-UA" altLang="ko-KR" sz="1600" dirty="0">
                <a:solidFill>
                  <a:schemeClr val="tx1"/>
                </a:solidFill>
                <a:latin typeface="Verdana" pitchFamily="34" charset="0"/>
                <a:ea typeface="굴림" charset="-127"/>
              </a:rPr>
              <a:t>2. камери з пневматичним дуттям;</a:t>
            </a:r>
          </a:p>
          <a:p>
            <a:pPr algn="just"/>
            <a:r>
              <a:rPr lang="uk-UA" altLang="ko-KR" sz="1600" dirty="0">
                <a:solidFill>
                  <a:schemeClr val="tx1"/>
                </a:solidFill>
                <a:latin typeface="Verdana" pitchFamily="34" charset="0"/>
                <a:ea typeface="굴림" charset="-127"/>
              </a:rPr>
              <a:t>3. камери з </a:t>
            </a:r>
            <a:r>
              <a:rPr lang="uk-UA" altLang="ko-KR" sz="1600" dirty="0" err="1">
                <a:solidFill>
                  <a:schemeClr val="tx1"/>
                </a:solidFill>
                <a:latin typeface="Verdana" pitchFamily="34" charset="0"/>
                <a:ea typeface="굴림" charset="-127"/>
              </a:rPr>
              <a:t>елегазовим</a:t>
            </a:r>
            <a:r>
              <a:rPr lang="uk-UA" altLang="ko-KR" sz="1600" dirty="0">
                <a:solidFill>
                  <a:schemeClr val="tx1"/>
                </a:solidFill>
                <a:latin typeface="Verdana" pitchFamily="34" charset="0"/>
                <a:ea typeface="굴림" charset="-127"/>
              </a:rPr>
              <a:t> дуттям та вакуумними елементами.</a:t>
            </a:r>
          </a:p>
        </p:txBody>
      </p:sp>
    </p:spTree>
    <p:extLst>
      <p:ext uri="{BB962C8B-B14F-4D97-AF65-F5344CB8AC3E}">
        <p14:creationId xmlns:p14="http://schemas.microsoft.com/office/powerpoint/2010/main" val="1490073558"/>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964828" y="116632"/>
            <a:ext cx="6999659" cy="715963"/>
          </a:xfrm>
        </p:spPr>
        <p:txBody>
          <a:bodyPr/>
          <a:lstStyle/>
          <a:p>
            <a:r>
              <a:rPr lang="uk-UA" sz="2000" dirty="0">
                <a:solidFill>
                  <a:schemeClr val="hlink"/>
                </a:solidFill>
              </a:rPr>
              <a:t>КОНСТРУКЦІЯ ВИМИКАЧІВ З АВТОГАЗОВИМ ДУТТЯМ</a:t>
            </a:r>
          </a:p>
        </p:txBody>
      </p:sp>
      <p:sp>
        <p:nvSpPr>
          <p:cNvPr id="60419" name="Rectangle 3"/>
          <p:cNvSpPr>
            <a:spLocks noGrp="1" noChangeArrowheads="1"/>
          </p:cNvSpPr>
          <p:nvPr>
            <p:ph idx="1"/>
          </p:nvPr>
        </p:nvSpPr>
        <p:spPr>
          <a:xfrm>
            <a:off x="1835696" y="853952"/>
            <a:ext cx="7128792" cy="5239344"/>
          </a:xfrm>
        </p:spPr>
        <p:txBody>
          <a:bodyPr/>
          <a:lstStyle/>
          <a:p>
            <a:pPr algn="just"/>
            <a:r>
              <a:rPr lang="uk-UA" altLang="ko-KR" sz="1600" dirty="0">
                <a:solidFill>
                  <a:schemeClr val="tx1"/>
                </a:solidFill>
                <a:latin typeface="Verdana" pitchFamily="34" charset="0"/>
                <a:ea typeface="굴림" charset="-127"/>
              </a:rPr>
              <a:t>Найрозповсюдженими є вимикачі навантаження з автогазовим дуттям. Одночасно ведуться роботи по створенню вимикачів навантаження, які використовуватимуть інші принципи та дозволять збільшити </a:t>
            </a:r>
            <a:r>
              <a:rPr lang="uk-UA" altLang="ko-KR" sz="1600" dirty="0" err="1">
                <a:solidFill>
                  <a:schemeClr val="tx1"/>
                </a:solidFill>
                <a:latin typeface="Verdana" pitchFamily="34" charset="0"/>
                <a:ea typeface="굴림" charset="-127"/>
              </a:rPr>
              <a:t>відключаючий</a:t>
            </a:r>
            <a:r>
              <a:rPr lang="uk-UA" altLang="ko-KR" sz="1600" dirty="0">
                <a:solidFill>
                  <a:schemeClr val="tx1"/>
                </a:solidFill>
                <a:latin typeface="Verdana" pitchFamily="34" charset="0"/>
                <a:ea typeface="굴림" charset="-127"/>
              </a:rPr>
              <a:t> струм до 1000 А і вище при напрузі від 10 кВ і вище.</a:t>
            </a:r>
          </a:p>
          <a:p>
            <a:pPr algn="just"/>
            <a:r>
              <a:rPr lang="uk-UA" altLang="ko-KR" sz="1600" dirty="0">
                <a:solidFill>
                  <a:schemeClr val="tx1"/>
                </a:solidFill>
                <a:latin typeface="Verdana" pitchFamily="34" charset="0"/>
                <a:ea typeface="굴림" charset="-127"/>
              </a:rPr>
              <a:t>Загальний вигляд автогазового вимикача зображено на рис.14,а. Усі три полюси вимикача розміщені на одній звареній рамі. На нижньому опорному ізоляторі полюса розміщені виводи полюса та шарнір рухомого контакту 1.</a:t>
            </a:r>
          </a:p>
          <a:p>
            <a:pPr algn="just"/>
            <a:r>
              <a:rPr lang="uk-UA" altLang="ko-KR" sz="1600" dirty="0">
                <a:solidFill>
                  <a:schemeClr val="tx1"/>
                </a:solidFill>
                <a:latin typeface="Verdana" pitchFamily="34" charset="0"/>
                <a:ea typeface="굴림" charset="-127"/>
              </a:rPr>
              <a:t>На верхньому ізоляторі закріплений нерухомий головний контакт 2, дугогасильна камера 5 та другий </a:t>
            </a:r>
            <a:r>
              <a:rPr lang="uk-UA" altLang="ko-KR" sz="1600" dirty="0" err="1">
                <a:solidFill>
                  <a:schemeClr val="tx1"/>
                </a:solidFill>
                <a:latin typeface="Verdana" pitchFamily="34" charset="0"/>
                <a:ea typeface="굴림" charset="-127"/>
              </a:rPr>
              <a:t>вивод</a:t>
            </a:r>
            <a:r>
              <a:rPr lang="uk-UA" altLang="ko-KR" sz="1600" dirty="0">
                <a:solidFill>
                  <a:schemeClr val="tx1"/>
                </a:solidFill>
                <a:latin typeface="Verdana" pitchFamily="34" charset="0"/>
                <a:ea typeface="굴림" charset="-127"/>
              </a:rPr>
              <a:t> полюса. Рухомий контакт 1 виконано здвоєним. Усередині закріплений дугогасильний контакт 4 у вигляді вигнутої тонкої мідної шини. З боків йдуть дві сталеві пластини, які утворюють головний рухомий контакт.</a:t>
            </a:r>
          </a:p>
        </p:txBody>
      </p:sp>
    </p:spTree>
    <p:extLst>
      <p:ext uri="{BB962C8B-B14F-4D97-AF65-F5344CB8AC3E}">
        <p14:creationId xmlns:p14="http://schemas.microsoft.com/office/powerpoint/2010/main" val="4099157918"/>
      </p:ext>
    </p:extLst>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C8D6A691-D04E-2701-BCD9-320E1B319250}"/>
              </a:ext>
            </a:extLst>
          </p:cNvPr>
          <p:cNvPicPr>
            <a:picLocks noChangeAspect="1"/>
          </p:cNvPicPr>
          <p:nvPr/>
        </p:nvPicPr>
        <p:blipFill>
          <a:blip r:embed="rId5"/>
          <a:stretch>
            <a:fillRect/>
          </a:stretch>
        </p:blipFill>
        <p:spPr>
          <a:xfrm>
            <a:off x="5436096" y="116632"/>
            <a:ext cx="3606949" cy="5052041"/>
          </a:xfrm>
          <a:prstGeom prst="rect">
            <a:avLst/>
          </a:prstGeom>
        </p:spPr>
      </p:pic>
      <p:sp>
        <p:nvSpPr>
          <p:cNvPr id="60419" name="Rectangle 3"/>
          <p:cNvSpPr>
            <a:spLocks noGrp="1" noChangeArrowheads="1"/>
          </p:cNvSpPr>
          <p:nvPr>
            <p:ph idx="1"/>
          </p:nvPr>
        </p:nvSpPr>
        <p:spPr>
          <a:xfrm>
            <a:off x="1835696" y="142156"/>
            <a:ext cx="3816424" cy="5239344"/>
          </a:xfrm>
        </p:spPr>
        <p:txBody>
          <a:bodyPr/>
          <a:lstStyle/>
          <a:p>
            <a:pPr marL="0" indent="0" algn="just">
              <a:buNone/>
            </a:pPr>
            <a:r>
              <a:rPr lang="uk-UA" altLang="ko-KR" sz="1600" dirty="0">
                <a:solidFill>
                  <a:schemeClr val="tx1"/>
                </a:solidFill>
                <a:latin typeface="Verdana" pitchFamily="34" charset="0"/>
                <a:ea typeface="굴림" charset="-127"/>
              </a:rPr>
              <a:t>Рис.14. Вимикач навантаження типу ВН-16</a:t>
            </a:r>
          </a:p>
          <a:p>
            <a:pPr marL="0" indent="0" algn="just">
              <a:buNone/>
            </a:pPr>
            <a:endParaRPr lang="uk-UA" altLang="ko-KR" sz="1600" dirty="0">
              <a:solidFill>
                <a:schemeClr val="tx1"/>
              </a:solidFill>
              <a:latin typeface="Verdana" pitchFamily="34" charset="0"/>
              <a:ea typeface="굴림" charset="-127"/>
            </a:endParaRPr>
          </a:p>
          <a:p>
            <a:pPr marL="0" indent="0" algn="just">
              <a:buNone/>
            </a:pPr>
            <a:r>
              <a:rPr lang="uk-UA" altLang="ko-KR" sz="1600" dirty="0">
                <a:solidFill>
                  <a:schemeClr val="tx1"/>
                </a:solidFill>
                <a:latin typeface="Verdana" pitchFamily="34" charset="0"/>
                <a:ea typeface="굴림" charset="-127"/>
              </a:rPr>
              <a:t>Рухомі контакти приводяться у рух валом вимикача 3, який з’єднаний з контактами фарфоровою тягою. Відключення вимикача проходить під дією пружин 6, які заводяться при включенні апарата.</a:t>
            </a:r>
          </a:p>
          <a:p>
            <a:pPr marL="0" indent="0" algn="just">
              <a:buNone/>
            </a:pPr>
            <a:r>
              <a:rPr lang="uk-UA" altLang="ko-KR" sz="1600" dirty="0">
                <a:solidFill>
                  <a:schemeClr val="tx1"/>
                </a:solidFill>
                <a:latin typeface="Verdana" pitchFamily="34" charset="0"/>
                <a:ea typeface="굴림" charset="-127"/>
              </a:rPr>
              <a:t>Дугогасильна камера апарата зображена на рис.14,б. Нерухомий дугогасильний контакт точкового типу 7 з’єднаний з головним нерухомим контактом 2. Корпус 5 виконано з пластмаси та складається з двох половин, </a:t>
            </a:r>
            <a:r>
              <a:rPr lang="uk-UA" altLang="ko-KR" sz="1600" dirty="0" err="1">
                <a:solidFill>
                  <a:schemeClr val="tx1"/>
                </a:solidFill>
                <a:latin typeface="Verdana" pitchFamily="34" charset="0"/>
                <a:ea typeface="굴림" charset="-127"/>
              </a:rPr>
              <a:t>стянутих</a:t>
            </a:r>
            <a:r>
              <a:rPr lang="uk-UA" altLang="ko-KR" sz="1600" dirty="0">
                <a:solidFill>
                  <a:schemeClr val="tx1"/>
                </a:solidFill>
                <a:latin typeface="Verdana" pitchFamily="34" charset="0"/>
                <a:ea typeface="굴림" charset="-127"/>
              </a:rPr>
              <a:t> сталевими гвинтами. Всередині </a:t>
            </a:r>
            <a:r>
              <a:rPr lang="uk-UA" altLang="ko-KR" sz="1600" dirty="0" err="1">
                <a:solidFill>
                  <a:schemeClr val="tx1"/>
                </a:solidFill>
                <a:latin typeface="Verdana" pitchFamily="34" charset="0"/>
                <a:ea typeface="굴림" charset="-127"/>
              </a:rPr>
              <a:t>корпуса</a:t>
            </a:r>
            <a:r>
              <a:rPr lang="uk-UA" altLang="ko-KR" sz="1600" dirty="0">
                <a:solidFill>
                  <a:schemeClr val="tx1"/>
                </a:solidFill>
                <a:latin typeface="Verdana" pitchFamily="34" charset="0"/>
                <a:ea typeface="굴림" charset="-127"/>
              </a:rPr>
              <a:t> розміщені два вкладиша 8 з </a:t>
            </a:r>
            <a:r>
              <a:rPr lang="uk-UA" altLang="ko-KR" sz="1600" dirty="0" err="1">
                <a:solidFill>
                  <a:schemeClr val="tx1"/>
                </a:solidFill>
                <a:latin typeface="Verdana" pitchFamily="34" charset="0"/>
                <a:ea typeface="굴림" charset="-127"/>
              </a:rPr>
              <a:t>газогенеруючого</a:t>
            </a:r>
            <a:r>
              <a:rPr lang="uk-UA" altLang="ko-KR" sz="1600" dirty="0">
                <a:solidFill>
                  <a:schemeClr val="tx1"/>
                </a:solidFill>
                <a:latin typeface="Verdana" pitchFamily="34" charset="0"/>
                <a:ea typeface="굴림" charset="-127"/>
              </a:rPr>
              <a:t> матеріалу, наприклад, з органічного скла, </a:t>
            </a:r>
            <a:r>
              <a:rPr lang="uk-UA" altLang="ko-KR" sz="1600" dirty="0" err="1">
                <a:solidFill>
                  <a:schemeClr val="tx1"/>
                </a:solidFill>
                <a:latin typeface="Verdana" pitchFamily="34" charset="0"/>
                <a:ea typeface="굴림" charset="-127"/>
              </a:rPr>
              <a:t>вініпласта</a:t>
            </a:r>
            <a:r>
              <a:rPr lang="uk-UA" altLang="ko-KR" sz="1600" dirty="0">
                <a:solidFill>
                  <a:schemeClr val="tx1"/>
                </a:solidFill>
                <a:latin typeface="Verdana" pitchFamily="34" charset="0"/>
                <a:ea typeface="굴림" charset="-127"/>
              </a:rPr>
              <a:t> тощо.</a:t>
            </a:r>
          </a:p>
        </p:txBody>
      </p:sp>
    </p:spTree>
    <p:extLst>
      <p:ext uri="{BB962C8B-B14F-4D97-AF65-F5344CB8AC3E}">
        <p14:creationId xmlns:p14="http://schemas.microsoft.com/office/powerpoint/2010/main" val="1564156577"/>
      </p:ext>
    </p:extLst>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60419" name="Rectangle 3"/>
          <p:cNvSpPr>
            <a:spLocks noGrp="1" noChangeArrowheads="1"/>
          </p:cNvSpPr>
          <p:nvPr>
            <p:ph idx="1"/>
          </p:nvPr>
        </p:nvSpPr>
        <p:spPr>
          <a:xfrm>
            <a:off x="1835696" y="853952"/>
            <a:ext cx="7128792" cy="5239344"/>
          </a:xfrm>
        </p:spPr>
        <p:txBody>
          <a:bodyPr/>
          <a:lstStyle/>
          <a:p>
            <a:pPr algn="just"/>
            <a:r>
              <a:rPr lang="uk-UA" altLang="ko-KR" sz="1600" dirty="0">
                <a:solidFill>
                  <a:schemeClr val="tx1"/>
                </a:solidFill>
                <a:latin typeface="Verdana" pitchFamily="34" charset="0"/>
                <a:ea typeface="굴림" charset="-127"/>
              </a:rPr>
              <a:t>Для управління вимикачем використовують ручний </a:t>
            </a:r>
            <a:r>
              <a:rPr lang="uk-UA" altLang="ko-KR" sz="1600" dirty="0" err="1">
                <a:solidFill>
                  <a:schemeClr val="tx1"/>
                </a:solidFill>
                <a:latin typeface="Verdana" pitchFamily="34" charset="0"/>
                <a:ea typeface="굴림" charset="-127"/>
              </a:rPr>
              <a:t>ричажний</a:t>
            </a:r>
            <a:r>
              <a:rPr lang="uk-UA" altLang="ko-KR" sz="1600" dirty="0">
                <a:solidFill>
                  <a:schemeClr val="tx1"/>
                </a:solidFill>
                <a:latin typeface="Verdana" pitchFamily="34" charset="0"/>
                <a:ea typeface="굴림" charset="-127"/>
              </a:rPr>
              <a:t> привод, який має вбудований електромагніт, що забезпечує дистанційне відключення апарата.</a:t>
            </a:r>
          </a:p>
          <a:p>
            <a:pPr algn="just"/>
            <a:r>
              <a:rPr lang="uk-UA" altLang="ko-KR" sz="1600" dirty="0">
                <a:solidFill>
                  <a:schemeClr val="tx1"/>
                </a:solidFill>
                <a:latin typeface="Verdana" pitchFamily="34" charset="0"/>
                <a:ea typeface="굴림" charset="-127"/>
              </a:rPr>
              <a:t>У включеному стані вимикача струм проходить через контур головних та дугогасильних контактів.</a:t>
            </a:r>
          </a:p>
          <a:p>
            <a:pPr algn="just"/>
            <a:r>
              <a:rPr lang="uk-UA" altLang="ko-KR" sz="1600" dirty="0">
                <a:solidFill>
                  <a:schemeClr val="tx1"/>
                </a:solidFill>
                <a:latin typeface="Verdana" pitchFamily="34" charset="0"/>
                <a:ea typeface="굴림" charset="-127"/>
              </a:rPr>
              <a:t>Під час відключення спочатку без дуги розмикаються основні контакти та весь струм перекидається у дугогасильний контур. Після розходження дугогасильних контактів між вкладишами загоряється дуга. Завдяки високій температурі дуги вкладиші </a:t>
            </a:r>
            <a:r>
              <a:rPr lang="uk-UA" altLang="ko-KR" sz="1600" dirty="0" err="1">
                <a:solidFill>
                  <a:schemeClr val="tx1"/>
                </a:solidFill>
                <a:latin typeface="Verdana" pitchFamily="34" charset="0"/>
                <a:ea typeface="굴림" charset="-127"/>
              </a:rPr>
              <a:t>інтенсивно</a:t>
            </a:r>
            <a:r>
              <a:rPr lang="uk-UA" altLang="ko-KR" sz="1600" dirty="0">
                <a:solidFill>
                  <a:schemeClr val="tx1"/>
                </a:solidFill>
                <a:latin typeface="Verdana" pitchFamily="34" charset="0"/>
                <a:ea typeface="굴림" charset="-127"/>
              </a:rPr>
              <a:t> виділяють газ, який прямує вийти з камери через зазор між рухомим контактом та вкладишами. При цьому виникає поздовжній обдув дуги, у результаті чого вона гасне. Зона викиду газів з камери 200-500 мм. Контакт 4 виходить з камери тоді, коли дуга згасне.</a:t>
            </a:r>
          </a:p>
          <a:p>
            <a:pPr algn="just"/>
            <a:r>
              <a:rPr lang="uk-UA" altLang="ko-KR" sz="1600" dirty="0">
                <a:solidFill>
                  <a:schemeClr val="tx1"/>
                </a:solidFill>
                <a:latin typeface="Verdana" pitchFamily="34" charset="0"/>
                <a:ea typeface="굴림" charset="-127"/>
              </a:rPr>
              <a:t>У відключеному стані дугогасильний контакт відходить від камери на відстань, достатню, щоб витримати випробувальну напругу, призначену для роз’єднувача на цей клас напруги.</a:t>
            </a:r>
          </a:p>
          <a:p>
            <a:pPr algn="just"/>
            <a:r>
              <a:rPr lang="uk-UA" altLang="ko-KR" sz="1600" dirty="0">
                <a:solidFill>
                  <a:schemeClr val="tx1"/>
                </a:solidFill>
                <a:latin typeface="Verdana" pitchFamily="34" charset="0"/>
                <a:ea typeface="굴림" charset="-127"/>
              </a:rPr>
              <a:t>Без заміни вкладишів вимикач навантаження ВН-16 може відключити номінальний струм 200А при напрузі 10 кВ 75 разів.</a:t>
            </a:r>
          </a:p>
        </p:txBody>
      </p:sp>
    </p:spTree>
    <p:extLst>
      <p:ext uri="{BB962C8B-B14F-4D97-AF65-F5344CB8AC3E}">
        <p14:creationId xmlns:p14="http://schemas.microsoft.com/office/powerpoint/2010/main" val="630282742"/>
      </p:ext>
    </p:extLst>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964829" y="116632"/>
            <a:ext cx="6934200" cy="715963"/>
          </a:xfrm>
        </p:spPr>
        <p:txBody>
          <a:bodyPr/>
          <a:lstStyle/>
          <a:p>
            <a:r>
              <a:rPr lang="uk-UA" sz="2000" dirty="0">
                <a:solidFill>
                  <a:schemeClr val="hlink"/>
                </a:solidFill>
              </a:rPr>
              <a:t>ТИПИ ВИМИКАЧІВ НАВАНТАЖЕННЯ</a:t>
            </a:r>
          </a:p>
        </p:txBody>
      </p:sp>
      <p:sp>
        <p:nvSpPr>
          <p:cNvPr id="60419" name="Rectangle 3"/>
          <p:cNvSpPr>
            <a:spLocks noGrp="1" noChangeArrowheads="1"/>
          </p:cNvSpPr>
          <p:nvPr>
            <p:ph idx="1"/>
          </p:nvPr>
        </p:nvSpPr>
        <p:spPr>
          <a:xfrm>
            <a:off x="1835696" y="853952"/>
            <a:ext cx="7128792" cy="5239344"/>
          </a:xfrm>
        </p:spPr>
        <p:txBody>
          <a:bodyPr/>
          <a:lstStyle/>
          <a:p>
            <a:pPr algn="just"/>
            <a:r>
              <a:rPr lang="uk-UA" altLang="ko-KR" sz="1600" dirty="0">
                <a:solidFill>
                  <a:schemeClr val="tx1"/>
                </a:solidFill>
                <a:latin typeface="Verdana" pitchFamily="34" charset="0"/>
                <a:ea typeface="굴림" charset="-127"/>
              </a:rPr>
              <a:t>У наш час випускаються вимикачі на номінальну напругу до 10 кВ: ВНБ-10/630-16 УХЛ2; ВНАП(Л)-10/630-20У2; ВНАП(Л)-10/630-20зУ2; ВНАП(Л)-10/630-20зпУ2; ВНМ-10/630-31,5УХЛ3; ВНАП(Л)-10/630-20-2зУ2; ВНАП(Л)-10/630-20-3зпУ2; ВНАП(Л)-10/630-20зпУ2</a:t>
            </a:r>
          </a:p>
          <a:p>
            <a:pPr algn="just"/>
            <a:r>
              <a:rPr lang="uk-UA" altLang="ko-KR" sz="1600" dirty="0">
                <a:solidFill>
                  <a:schemeClr val="tx1"/>
                </a:solidFill>
                <a:latin typeface="Verdana" pitchFamily="34" charset="0"/>
                <a:ea typeface="굴림" charset="-127"/>
              </a:rPr>
              <a:t>Умовні позначення вимикачів складаються з літер та цифр, які означають: ВН – вимикач навантаження, Б – вакуумний (ВНБ), А – автогазовий, М – модернізований. Перше число – номінальна напруга, кВ; друге число – номінальний струм відключення, А; третє число – номінальне значення періодичної складової струму КЗ, кА; літери: з (2з) – наявність та кількість </a:t>
            </a:r>
            <a:r>
              <a:rPr lang="uk-UA" altLang="ko-KR" sz="1600" dirty="0" err="1">
                <a:solidFill>
                  <a:schemeClr val="tx1"/>
                </a:solidFill>
                <a:latin typeface="Verdana" pitchFamily="34" charset="0"/>
                <a:ea typeface="굴림" charset="-127"/>
              </a:rPr>
              <a:t>заземляючих</a:t>
            </a:r>
            <a:r>
              <a:rPr lang="uk-UA" altLang="ko-KR" sz="1600" dirty="0">
                <a:solidFill>
                  <a:schemeClr val="tx1"/>
                </a:solidFill>
                <a:latin typeface="Verdana" pitchFamily="34" charset="0"/>
                <a:ea typeface="굴림" charset="-127"/>
              </a:rPr>
              <a:t> </a:t>
            </a:r>
            <a:r>
              <a:rPr lang="uk-UA" altLang="ko-KR" sz="1600" dirty="0" err="1">
                <a:solidFill>
                  <a:schemeClr val="tx1"/>
                </a:solidFill>
                <a:latin typeface="Verdana" pitchFamily="34" charset="0"/>
                <a:ea typeface="굴림" charset="-127"/>
              </a:rPr>
              <a:t>ножей</a:t>
            </a:r>
            <a:r>
              <a:rPr lang="uk-UA" altLang="ko-KR" sz="1600" dirty="0">
                <a:solidFill>
                  <a:schemeClr val="tx1"/>
                </a:solidFill>
                <a:latin typeface="Verdana" pitchFamily="34" charset="0"/>
                <a:ea typeface="굴림" charset="-127"/>
              </a:rPr>
              <a:t>, </a:t>
            </a:r>
            <a:r>
              <a:rPr lang="uk-UA" altLang="ko-KR" sz="1600" dirty="0" err="1">
                <a:solidFill>
                  <a:schemeClr val="tx1"/>
                </a:solidFill>
                <a:latin typeface="Verdana" pitchFamily="34" charset="0"/>
                <a:ea typeface="굴림" charset="-127"/>
              </a:rPr>
              <a:t>п</a:t>
            </a:r>
            <a:r>
              <a:rPr lang="uk-UA" altLang="ko-KR" sz="1600" dirty="0">
                <a:solidFill>
                  <a:schemeClr val="tx1"/>
                </a:solidFill>
                <a:latin typeface="Verdana" pitchFamily="34" charset="0"/>
                <a:ea typeface="굴림" charset="-127"/>
              </a:rPr>
              <a:t> – з запобіжником, 3 – наявність пристрою для подачі команди на відключення при перегоранні запобіжника, літери та числа наприкінці – кліматичне виконання та категорія розташування.</a:t>
            </a:r>
          </a:p>
        </p:txBody>
      </p:sp>
    </p:spTree>
    <p:extLst>
      <p:ext uri="{BB962C8B-B14F-4D97-AF65-F5344CB8AC3E}">
        <p14:creationId xmlns:p14="http://schemas.microsoft.com/office/powerpoint/2010/main" val="2002509828"/>
      </p:ext>
    </p:extLst>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835696" y="116632"/>
            <a:ext cx="7257923" cy="715963"/>
          </a:xfrm>
        </p:spPr>
        <p:txBody>
          <a:bodyPr/>
          <a:lstStyle/>
          <a:p>
            <a:r>
              <a:rPr lang="uk-UA" sz="2000" dirty="0">
                <a:solidFill>
                  <a:schemeClr val="hlink"/>
                </a:solidFill>
              </a:rPr>
              <a:t>ПЕРЕВАГИ ТА НЕДОЛІКИ ВИМИКАЧІВ НАВАНТАЖЕННЯ</a:t>
            </a:r>
          </a:p>
        </p:txBody>
      </p:sp>
      <p:sp>
        <p:nvSpPr>
          <p:cNvPr id="60419" name="Rectangle 3"/>
          <p:cNvSpPr>
            <a:spLocks noGrp="1" noChangeArrowheads="1"/>
          </p:cNvSpPr>
          <p:nvPr>
            <p:ph idx="1"/>
          </p:nvPr>
        </p:nvSpPr>
        <p:spPr>
          <a:xfrm>
            <a:off x="1835696" y="853952"/>
            <a:ext cx="7128792" cy="5239344"/>
          </a:xfrm>
        </p:spPr>
        <p:txBody>
          <a:bodyPr/>
          <a:lstStyle/>
          <a:p>
            <a:pPr algn="just"/>
            <a:r>
              <a:rPr lang="uk-UA" altLang="ko-KR" sz="1600" dirty="0">
                <a:solidFill>
                  <a:schemeClr val="tx1"/>
                </a:solidFill>
                <a:latin typeface="Verdana" pitchFamily="34" charset="0"/>
                <a:ea typeface="굴림" charset="-127"/>
              </a:rPr>
              <a:t>Переваги:</a:t>
            </a:r>
          </a:p>
          <a:p>
            <a:pPr algn="just"/>
            <a:r>
              <a:rPr lang="uk-UA" altLang="ko-KR" sz="1600" dirty="0">
                <a:solidFill>
                  <a:schemeClr val="tx1"/>
                </a:solidFill>
                <a:latin typeface="Verdana" pitchFamily="34" charset="0"/>
                <a:ea typeface="굴림" charset="-127"/>
              </a:rPr>
              <a:t>Вимикач з приводом не потребує заміни деталей на протязі всього </a:t>
            </a:r>
            <a:r>
              <a:rPr lang="uk-UA" altLang="ko-KR" sz="1600" dirty="0" err="1">
                <a:solidFill>
                  <a:schemeClr val="tx1"/>
                </a:solidFill>
                <a:latin typeface="Verdana" pitchFamily="34" charset="0"/>
                <a:ea typeface="굴림" charset="-127"/>
              </a:rPr>
              <a:t>срока</a:t>
            </a:r>
            <a:r>
              <a:rPr lang="uk-UA" altLang="ko-KR" sz="1600" dirty="0">
                <a:solidFill>
                  <a:schemeClr val="tx1"/>
                </a:solidFill>
                <a:latin typeface="Verdana" pitchFamily="34" charset="0"/>
                <a:ea typeface="굴림" charset="-127"/>
              </a:rPr>
              <a:t> служби при виконанні правил транспортування, зберігання, </a:t>
            </a:r>
            <a:r>
              <a:rPr lang="uk-UA" altLang="ko-KR" sz="1600" dirty="0" err="1">
                <a:solidFill>
                  <a:schemeClr val="tx1"/>
                </a:solidFill>
                <a:latin typeface="Verdana" pitchFamily="34" charset="0"/>
                <a:ea typeface="굴림" charset="-127"/>
              </a:rPr>
              <a:t>монтажа</a:t>
            </a:r>
            <a:r>
              <a:rPr lang="uk-UA" altLang="ko-KR" sz="1600" dirty="0">
                <a:solidFill>
                  <a:schemeClr val="tx1"/>
                </a:solidFill>
                <a:latin typeface="Verdana" pitchFamily="34" charset="0"/>
                <a:ea typeface="굴림" charset="-127"/>
              </a:rPr>
              <a:t> та експлуатації;</a:t>
            </a:r>
          </a:p>
          <a:p>
            <a:pPr algn="just"/>
            <a:r>
              <a:rPr lang="uk-UA" altLang="ko-KR" sz="1600" dirty="0">
                <a:solidFill>
                  <a:schemeClr val="tx1"/>
                </a:solidFill>
                <a:latin typeface="Verdana" pitchFamily="34" charset="0"/>
                <a:ea typeface="굴림" charset="-127"/>
              </a:rPr>
              <a:t>Ресурс вимикача 8000 циклів на протязі </a:t>
            </a:r>
            <a:r>
              <a:rPr lang="uk-UA" altLang="ko-KR" sz="1600" dirty="0" err="1">
                <a:solidFill>
                  <a:schemeClr val="tx1"/>
                </a:solidFill>
                <a:latin typeface="Verdana" pitchFamily="34" charset="0"/>
                <a:ea typeface="굴림" charset="-127"/>
              </a:rPr>
              <a:t>срока</a:t>
            </a:r>
            <a:r>
              <a:rPr lang="uk-UA" altLang="ko-KR" sz="1600" dirty="0">
                <a:solidFill>
                  <a:schemeClr val="tx1"/>
                </a:solidFill>
                <a:latin typeface="Verdana" pitchFamily="34" charset="0"/>
                <a:ea typeface="굴림" charset="-127"/>
              </a:rPr>
              <a:t> служби не менше 25 років; Невисока вартість.</a:t>
            </a:r>
          </a:p>
          <a:p>
            <a:pPr algn="just"/>
            <a:r>
              <a:rPr lang="uk-UA" altLang="ko-KR" sz="1600" dirty="0">
                <a:solidFill>
                  <a:schemeClr val="tx1"/>
                </a:solidFill>
                <a:latin typeface="Verdana" pitchFamily="34" charset="0"/>
                <a:ea typeface="굴림" charset="-127"/>
              </a:rPr>
              <a:t>Недоліки:</a:t>
            </a:r>
          </a:p>
          <a:p>
            <a:pPr algn="just"/>
            <a:r>
              <a:rPr lang="uk-UA" altLang="ko-KR" sz="1600" dirty="0">
                <a:solidFill>
                  <a:schemeClr val="tx1"/>
                </a:solidFill>
                <a:latin typeface="Verdana" pitchFamily="34" charset="0"/>
                <a:ea typeface="굴림" charset="-127"/>
              </a:rPr>
              <a:t>Розрахований на невеликий струм та напругу установки.</a:t>
            </a:r>
          </a:p>
        </p:txBody>
      </p:sp>
    </p:spTree>
    <p:extLst>
      <p:ext uri="{BB962C8B-B14F-4D97-AF65-F5344CB8AC3E}">
        <p14:creationId xmlns:p14="http://schemas.microsoft.com/office/powerpoint/2010/main" val="3067816985"/>
      </p:ext>
    </p:extLst>
  </p:cSld>
  <p:clrMapOvr>
    <a:overrideClrMapping bg1="lt1" tx1="dk1" bg2="lt2" tx2="dk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964829" y="-27384"/>
            <a:ext cx="6934200" cy="467547"/>
          </a:xfrm>
        </p:spPr>
        <p:txBody>
          <a:bodyPr/>
          <a:lstStyle/>
          <a:p>
            <a:r>
              <a:rPr lang="uk-UA" sz="2000" dirty="0">
                <a:solidFill>
                  <a:schemeClr val="hlink"/>
                </a:solidFill>
              </a:rPr>
              <a:t>ВИБІР ВИСОКОВОЛЬТНИХ ВИМИКАЧІВ</a:t>
            </a:r>
          </a:p>
        </p:txBody>
      </p:sp>
      <p:sp>
        <p:nvSpPr>
          <p:cNvPr id="60419" name="Rectangle 3"/>
          <p:cNvSpPr>
            <a:spLocks noGrp="1" noChangeArrowheads="1"/>
          </p:cNvSpPr>
          <p:nvPr>
            <p:ph idx="1"/>
          </p:nvPr>
        </p:nvSpPr>
        <p:spPr>
          <a:xfrm>
            <a:off x="1835696" y="404664"/>
            <a:ext cx="7128792" cy="5472608"/>
          </a:xfrm>
        </p:spPr>
        <p:txBody>
          <a:bodyPr/>
          <a:lstStyle/>
          <a:p>
            <a:pPr algn="just"/>
            <a:r>
              <a:rPr lang="uk-UA" altLang="ko-KR" sz="1600" dirty="0">
                <a:solidFill>
                  <a:schemeClr val="tx1"/>
                </a:solidFill>
                <a:latin typeface="Verdana" pitchFamily="34" charset="0"/>
                <a:ea typeface="굴림" charset="-127"/>
              </a:rPr>
              <a:t>Напруга:</a:t>
            </a:r>
          </a:p>
          <a:p>
            <a:pPr algn="just"/>
            <a:r>
              <a:rPr lang="uk-UA" altLang="ko-KR" sz="1600" dirty="0">
                <a:solidFill>
                  <a:schemeClr val="tx1"/>
                </a:solidFill>
                <a:latin typeface="Verdana" pitchFamily="34" charset="0"/>
                <a:ea typeface="굴림" charset="-127"/>
              </a:rPr>
              <a:t>де </a:t>
            </a:r>
            <a:r>
              <a:rPr lang="en" altLang="ko-KR" sz="1600" dirty="0">
                <a:solidFill>
                  <a:schemeClr val="tx1"/>
                </a:solidFill>
                <a:latin typeface="Verdana" pitchFamily="34" charset="0"/>
                <a:ea typeface="굴림" charset="-127"/>
              </a:rPr>
              <a:t>U</a:t>
            </a:r>
            <a:r>
              <a:rPr lang="uk-UA" altLang="ko-KR" sz="1600" dirty="0" err="1">
                <a:solidFill>
                  <a:schemeClr val="tx1"/>
                </a:solidFill>
                <a:latin typeface="Verdana" pitchFamily="34" charset="0"/>
                <a:ea typeface="굴림" charset="-127"/>
              </a:rPr>
              <a:t>ном.мер</a:t>
            </a:r>
            <a:r>
              <a:rPr lang="uk-UA" altLang="ko-KR" sz="1600" dirty="0">
                <a:solidFill>
                  <a:schemeClr val="tx1"/>
                </a:solidFill>
                <a:latin typeface="Verdana" pitchFamily="34" charset="0"/>
                <a:ea typeface="굴림" charset="-127"/>
              </a:rPr>
              <a:t> – номінальна напруга мережі, в якій застосовується вимикач.</a:t>
            </a:r>
          </a:p>
          <a:p>
            <a:pPr algn="just"/>
            <a:r>
              <a:rPr lang="uk-UA" altLang="ko-KR" sz="1600" dirty="0">
                <a:solidFill>
                  <a:schemeClr val="tx1"/>
                </a:solidFill>
                <a:latin typeface="Verdana" pitchFamily="34" charset="0"/>
                <a:ea typeface="굴림" charset="-127"/>
              </a:rPr>
              <a:t>Номінальний струм вимикача:</a:t>
            </a:r>
          </a:p>
          <a:p>
            <a:pPr algn="just"/>
            <a:r>
              <a:rPr lang="uk-UA" altLang="ko-KR" sz="1600" dirty="0">
                <a:solidFill>
                  <a:schemeClr val="tx1"/>
                </a:solidFill>
                <a:latin typeface="Verdana" pitchFamily="34" charset="0"/>
                <a:ea typeface="굴림" charset="-127"/>
              </a:rPr>
              <a:t>де ІМ – струм максимального режиму приєднання, в якому вибирають вимикач.</a:t>
            </a:r>
          </a:p>
          <a:p>
            <a:pPr algn="just"/>
            <a:r>
              <a:rPr lang="uk-UA" altLang="ko-KR" sz="1600" dirty="0">
                <a:solidFill>
                  <a:schemeClr val="tx1"/>
                </a:solidFill>
                <a:latin typeface="Verdana" pitchFamily="34" charset="0"/>
                <a:ea typeface="굴림" charset="-127"/>
              </a:rPr>
              <a:t>Номінальний струм відключення:</a:t>
            </a:r>
          </a:p>
          <a:p>
            <a:pPr algn="just"/>
            <a:r>
              <a:rPr lang="uk-UA" altLang="ko-KR" sz="1600" dirty="0">
                <a:solidFill>
                  <a:schemeClr val="tx1"/>
                </a:solidFill>
                <a:latin typeface="Verdana" pitchFamily="34" charset="0"/>
                <a:ea typeface="굴림" charset="-127"/>
              </a:rPr>
              <a:t>де І</a:t>
            </a:r>
            <a:r>
              <a:rPr lang="uk-UA" altLang="ko-KR" sz="1600" baseline="-25000" dirty="0">
                <a:solidFill>
                  <a:schemeClr val="tx1"/>
                </a:solidFill>
                <a:latin typeface="Verdana" pitchFamily="34" charset="0"/>
                <a:ea typeface="굴림" charset="-127"/>
              </a:rPr>
              <a:t>0.0</a:t>
            </a:r>
            <a:r>
              <a:rPr lang="uk-UA" altLang="ko-KR" sz="1600" dirty="0">
                <a:solidFill>
                  <a:schemeClr val="tx1"/>
                </a:solidFill>
                <a:latin typeface="Verdana" pitchFamily="34" charset="0"/>
                <a:ea typeface="굴림" charset="-127"/>
              </a:rPr>
              <a:t> – значення періодичної складової струму короткого замикання.</a:t>
            </a:r>
          </a:p>
          <a:p>
            <a:pPr algn="just"/>
            <a:r>
              <a:rPr lang="uk-UA" altLang="ko-KR" sz="1600" dirty="0">
                <a:solidFill>
                  <a:schemeClr val="tx1"/>
                </a:solidFill>
                <a:latin typeface="Verdana" pitchFamily="34" charset="0"/>
                <a:ea typeface="굴림" charset="-127"/>
              </a:rPr>
              <a:t>Вимикач перевіряється на відключення повного струму короткого замикання:</a:t>
            </a:r>
          </a:p>
          <a:p>
            <a:pPr algn="just"/>
            <a:endParaRPr lang="uk-UA" altLang="ko-KR" sz="1600" dirty="0">
              <a:solidFill>
                <a:schemeClr val="tx1"/>
              </a:solidFill>
              <a:latin typeface="Verdana" pitchFamily="34" charset="0"/>
              <a:ea typeface="굴림" charset="-127"/>
            </a:endParaRPr>
          </a:p>
          <a:p>
            <a:pPr algn="just"/>
            <a:r>
              <a:rPr lang="uk-UA" altLang="ko-KR" sz="1600" dirty="0">
                <a:solidFill>
                  <a:schemeClr val="tx1"/>
                </a:solidFill>
                <a:latin typeface="Verdana" pitchFamily="34" charset="0"/>
                <a:ea typeface="굴림" charset="-127"/>
              </a:rPr>
              <a:t>де </a:t>
            </a:r>
            <a:r>
              <a:rPr lang="uk-UA" altLang="ko-KR" sz="1600" dirty="0" err="1">
                <a:solidFill>
                  <a:schemeClr val="tx1"/>
                </a:solidFill>
                <a:latin typeface="Verdana" pitchFamily="34" charset="0"/>
                <a:ea typeface="굴림" charset="-127"/>
              </a:rPr>
              <a:t>і</a:t>
            </a:r>
            <a:r>
              <a:rPr lang="uk-UA" altLang="ko-KR" sz="1600" baseline="-25000" dirty="0" err="1">
                <a:solidFill>
                  <a:schemeClr val="tx1"/>
                </a:solidFill>
                <a:latin typeface="Verdana" pitchFamily="34" charset="0"/>
                <a:ea typeface="굴림" charset="-127"/>
              </a:rPr>
              <a:t>а</a:t>
            </a:r>
            <a:r>
              <a:rPr lang="uk-UA" altLang="ko-KR" sz="1600" dirty="0">
                <a:solidFill>
                  <a:schemeClr val="tx1"/>
                </a:solidFill>
                <a:latin typeface="Verdana" pitchFamily="34" charset="0"/>
                <a:ea typeface="굴림" charset="-127"/>
              </a:rPr>
              <a:t> – значення аперіодичної складової струму короткого замикання.</a:t>
            </a:r>
          </a:p>
          <a:p>
            <a:pPr algn="just"/>
            <a:r>
              <a:rPr lang="uk-UA" altLang="ko-KR" sz="1600" dirty="0">
                <a:solidFill>
                  <a:schemeClr val="tx1"/>
                </a:solidFill>
                <a:latin typeface="Verdana" pitchFamily="34" charset="0"/>
                <a:ea typeface="굴림" charset="-127"/>
              </a:rPr>
              <a:t>Вимикач перевіряється за динамічною стійкістю струмам короткого замикання:</a:t>
            </a:r>
          </a:p>
          <a:p>
            <a:pPr algn="just"/>
            <a:endParaRPr lang="uk-UA" altLang="ko-KR" sz="1600" dirty="0">
              <a:solidFill>
                <a:schemeClr val="tx1"/>
              </a:solidFill>
              <a:latin typeface="Verdana" pitchFamily="34" charset="0"/>
              <a:ea typeface="굴림" charset="-127"/>
            </a:endParaRPr>
          </a:p>
          <a:p>
            <a:pPr algn="just"/>
            <a:r>
              <a:rPr lang="uk-UA" altLang="ko-KR" sz="1600" dirty="0">
                <a:solidFill>
                  <a:schemeClr val="tx1"/>
                </a:solidFill>
                <a:latin typeface="Verdana" pitchFamily="34" charset="0"/>
                <a:ea typeface="굴림" charset="-127"/>
              </a:rPr>
              <a:t>де </a:t>
            </a:r>
            <a:r>
              <a:rPr lang="en" altLang="ko-KR" sz="1600" dirty="0" err="1">
                <a:solidFill>
                  <a:schemeClr val="tx1"/>
                </a:solidFill>
                <a:latin typeface="Verdana" pitchFamily="34" charset="0"/>
                <a:ea typeface="굴림" charset="-127"/>
              </a:rPr>
              <a:t>i</a:t>
            </a:r>
            <a:r>
              <a:rPr lang="uk-UA" altLang="ko-KR" sz="1600" baseline="-25000" dirty="0">
                <a:solidFill>
                  <a:schemeClr val="tx1"/>
                </a:solidFill>
                <a:latin typeface="Verdana" pitchFamily="34" charset="0"/>
                <a:ea typeface="굴림" charset="-127"/>
              </a:rPr>
              <a:t>у</a:t>
            </a:r>
            <a:r>
              <a:rPr lang="uk-UA" altLang="ko-KR" sz="1600" dirty="0">
                <a:solidFill>
                  <a:schemeClr val="tx1"/>
                </a:solidFill>
                <a:latin typeface="Verdana" pitchFamily="34" charset="0"/>
                <a:ea typeface="굴림" charset="-127"/>
              </a:rPr>
              <a:t> – ударний струм короткого замикання; Ідин, </a:t>
            </a:r>
            <a:r>
              <a:rPr lang="en" altLang="ko-KR" sz="1600" dirty="0" err="1">
                <a:solidFill>
                  <a:schemeClr val="tx1"/>
                </a:solidFill>
                <a:latin typeface="Verdana" pitchFamily="34" charset="0"/>
                <a:ea typeface="굴림" charset="-127"/>
              </a:rPr>
              <a:t>i</a:t>
            </a:r>
            <a:r>
              <a:rPr lang="en" altLang="ko-KR" sz="1600" dirty="0">
                <a:solidFill>
                  <a:schemeClr val="tx1"/>
                </a:solidFill>
                <a:latin typeface="Verdana" pitchFamily="34" charset="0"/>
                <a:ea typeface="굴림" charset="-127"/>
              </a:rPr>
              <a:t>.</a:t>
            </a:r>
            <a:r>
              <a:rPr lang="uk-UA" altLang="ko-KR" sz="1600" dirty="0">
                <a:solidFill>
                  <a:schemeClr val="tx1"/>
                </a:solidFill>
                <a:latin typeface="Verdana" pitchFamily="34" charset="0"/>
                <a:ea typeface="굴림" charset="-127"/>
              </a:rPr>
              <a:t>дин – струм електродинамічної стійкості.</a:t>
            </a:r>
          </a:p>
          <a:p>
            <a:pPr algn="just"/>
            <a:r>
              <a:rPr lang="uk-UA" altLang="ko-KR" sz="1600" dirty="0">
                <a:solidFill>
                  <a:schemeClr val="tx1"/>
                </a:solidFill>
                <a:latin typeface="Verdana" pitchFamily="34" charset="0"/>
                <a:ea typeface="굴림" charset="-127"/>
              </a:rPr>
              <a:t>Вимикач перевіряється за термічною стійкістю струмам короткого замикання:</a:t>
            </a:r>
          </a:p>
          <a:p>
            <a:pPr algn="just"/>
            <a:r>
              <a:rPr lang="uk-UA" altLang="ko-KR" sz="1600" dirty="0">
                <a:solidFill>
                  <a:schemeClr val="tx1"/>
                </a:solidFill>
                <a:latin typeface="Verdana" pitchFamily="34" charset="0"/>
                <a:ea typeface="굴림" charset="-127"/>
              </a:rPr>
              <a:t>де І</a:t>
            </a:r>
            <a:r>
              <a:rPr lang="en" altLang="ko-KR" sz="1600" dirty="0">
                <a:solidFill>
                  <a:schemeClr val="tx1"/>
                </a:solidFill>
                <a:latin typeface="Verdana" pitchFamily="34" charset="0"/>
                <a:ea typeface="굴림" charset="-127"/>
              </a:rPr>
              <a:t>t/t - </a:t>
            </a:r>
            <a:r>
              <a:rPr lang="uk-UA" altLang="ko-KR" sz="1600" dirty="0">
                <a:solidFill>
                  <a:schemeClr val="tx1"/>
                </a:solidFill>
                <a:latin typeface="Verdana" pitchFamily="34" charset="0"/>
                <a:ea typeface="굴림" charset="-127"/>
              </a:rPr>
              <a:t>струм термічної стійкості/час дії струму термічної стійкості; </a:t>
            </a:r>
            <a:r>
              <a:rPr lang="uk-UA" altLang="ko-KR" sz="1600" dirty="0" err="1">
                <a:solidFill>
                  <a:schemeClr val="tx1"/>
                </a:solidFill>
                <a:latin typeface="Verdana" pitchFamily="34" charset="0"/>
                <a:ea typeface="굴림" charset="-127"/>
              </a:rPr>
              <a:t>Вк</a:t>
            </a:r>
            <a:r>
              <a:rPr lang="uk-UA" altLang="ko-KR" sz="1600" dirty="0">
                <a:solidFill>
                  <a:schemeClr val="tx1"/>
                </a:solidFill>
                <a:latin typeface="Verdana" pitchFamily="34" charset="0"/>
                <a:ea typeface="굴림" charset="-127"/>
              </a:rPr>
              <a:t> – тепловий імпульс.</a:t>
            </a:r>
          </a:p>
        </p:txBody>
      </p:sp>
      <p:pic>
        <p:nvPicPr>
          <p:cNvPr id="2" name="Рисунок 1">
            <a:extLst>
              <a:ext uri="{FF2B5EF4-FFF2-40B4-BE49-F238E27FC236}">
                <a16:creationId xmlns:a16="http://schemas.microsoft.com/office/drawing/2014/main" id="{97A02D40-F49F-7944-67BD-072AC3203479}"/>
              </a:ext>
            </a:extLst>
          </p:cNvPr>
          <p:cNvPicPr>
            <a:picLocks noChangeAspect="1"/>
          </p:cNvPicPr>
          <p:nvPr/>
        </p:nvPicPr>
        <p:blipFill>
          <a:blip r:embed="rId5"/>
          <a:stretch>
            <a:fillRect/>
          </a:stretch>
        </p:blipFill>
        <p:spPr>
          <a:xfrm>
            <a:off x="3275856" y="404664"/>
            <a:ext cx="1663700" cy="342900"/>
          </a:xfrm>
          <a:prstGeom prst="rect">
            <a:avLst/>
          </a:prstGeom>
        </p:spPr>
      </p:pic>
      <p:pic>
        <p:nvPicPr>
          <p:cNvPr id="3" name="Рисунок 2">
            <a:extLst>
              <a:ext uri="{FF2B5EF4-FFF2-40B4-BE49-F238E27FC236}">
                <a16:creationId xmlns:a16="http://schemas.microsoft.com/office/drawing/2014/main" id="{F9282BD4-989F-CD33-361A-1F28E8646AF8}"/>
              </a:ext>
            </a:extLst>
          </p:cNvPr>
          <p:cNvPicPr>
            <a:picLocks noChangeAspect="1"/>
          </p:cNvPicPr>
          <p:nvPr/>
        </p:nvPicPr>
        <p:blipFill>
          <a:blip r:embed="rId6"/>
          <a:stretch>
            <a:fillRect/>
          </a:stretch>
        </p:blipFill>
        <p:spPr>
          <a:xfrm>
            <a:off x="5457205" y="1268760"/>
            <a:ext cx="927100" cy="292100"/>
          </a:xfrm>
          <a:prstGeom prst="rect">
            <a:avLst/>
          </a:prstGeom>
        </p:spPr>
      </p:pic>
      <p:pic>
        <p:nvPicPr>
          <p:cNvPr id="4" name="Рисунок 3">
            <a:extLst>
              <a:ext uri="{FF2B5EF4-FFF2-40B4-BE49-F238E27FC236}">
                <a16:creationId xmlns:a16="http://schemas.microsoft.com/office/drawing/2014/main" id="{0E87E12B-7B06-C173-42F3-7972A155DB51}"/>
              </a:ext>
            </a:extLst>
          </p:cNvPr>
          <p:cNvPicPr>
            <a:picLocks noChangeAspect="1"/>
          </p:cNvPicPr>
          <p:nvPr/>
        </p:nvPicPr>
        <p:blipFill>
          <a:blip r:embed="rId7"/>
          <a:stretch>
            <a:fillRect/>
          </a:stretch>
        </p:blipFill>
        <p:spPr>
          <a:xfrm>
            <a:off x="5843364" y="2060848"/>
            <a:ext cx="1460500" cy="330200"/>
          </a:xfrm>
          <a:prstGeom prst="rect">
            <a:avLst/>
          </a:prstGeom>
        </p:spPr>
      </p:pic>
      <p:pic>
        <p:nvPicPr>
          <p:cNvPr id="5" name="Рисунок 4">
            <a:extLst>
              <a:ext uri="{FF2B5EF4-FFF2-40B4-BE49-F238E27FC236}">
                <a16:creationId xmlns:a16="http://schemas.microsoft.com/office/drawing/2014/main" id="{13A56B85-ED1A-5DAB-5A98-374B93598299}"/>
              </a:ext>
            </a:extLst>
          </p:cNvPr>
          <p:cNvPicPr>
            <a:picLocks noChangeAspect="1"/>
          </p:cNvPicPr>
          <p:nvPr/>
        </p:nvPicPr>
        <p:blipFill>
          <a:blip r:embed="rId8"/>
          <a:stretch>
            <a:fillRect/>
          </a:stretch>
        </p:blipFill>
        <p:spPr>
          <a:xfrm>
            <a:off x="4722130" y="3284984"/>
            <a:ext cx="3324349" cy="381851"/>
          </a:xfrm>
          <a:prstGeom prst="rect">
            <a:avLst/>
          </a:prstGeom>
        </p:spPr>
      </p:pic>
      <p:pic>
        <p:nvPicPr>
          <p:cNvPr id="6" name="Рисунок 5">
            <a:extLst>
              <a:ext uri="{FF2B5EF4-FFF2-40B4-BE49-F238E27FC236}">
                <a16:creationId xmlns:a16="http://schemas.microsoft.com/office/drawing/2014/main" id="{2997C741-BE6D-7112-3C30-E1F6BC3565F8}"/>
              </a:ext>
            </a:extLst>
          </p:cNvPr>
          <p:cNvPicPr>
            <a:picLocks noChangeAspect="1"/>
          </p:cNvPicPr>
          <p:nvPr/>
        </p:nvPicPr>
        <p:blipFill>
          <a:blip r:embed="rId9"/>
          <a:stretch>
            <a:fillRect/>
          </a:stretch>
        </p:blipFill>
        <p:spPr>
          <a:xfrm>
            <a:off x="4644008" y="4581128"/>
            <a:ext cx="965200" cy="596900"/>
          </a:xfrm>
          <a:prstGeom prst="rect">
            <a:avLst/>
          </a:prstGeom>
        </p:spPr>
      </p:pic>
      <p:pic>
        <p:nvPicPr>
          <p:cNvPr id="7" name="Рисунок 6">
            <a:extLst>
              <a:ext uri="{FF2B5EF4-FFF2-40B4-BE49-F238E27FC236}">
                <a16:creationId xmlns:a16="http://schemas.microsoft.com/office/drawing/2014/main" id="{E87F757C-F541-789E-BBB9-CB64D35CA0A5}"/>
              </a:ext>
            </a:extLst>
          </p:cNvPr>
          <p:cNvPicPr>
            <a:picLocks noChangeAspect="1"/>
          </p:cNvPicPr>
          <p:nvPr/>
        </p:nvPicPr>
        <p:blipFill>
          <a:blip r:embed="rId10"/>
          <a:stretch>
            <a:fillRect/>
          </a:stretch>
        </p:blipFill>
        <p:spPr>
          <a:xfrm>
            <a:off x="4644008" y="5912771"/>
            <a:ext cx="887078" cy="324541"/>
          </a:xfrm>
          <a:prstGeom prst="rect">
            <a:avLst/>
          </a:prstGeom>
        </p:spPr>
      </p:pic>
    </p:spTree>
    <p:extLst>
      <p:ext uri="{BB962C8B-B14F-4D97-AF65-F5344CB8AC3E}">
        <p14:creationId xmlns:p14="http://schemas.microsoft.com/office/powerpoint/2010/main" val="731955216"/>
      </p:ext>
    </p:extLst>
  </p:cSld>
  <p:clrMapOvr>
    <a:overrideClrMapping bg1="lt1" tx1="dk1" bg2="lt2" tx2="dk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5"/>
          <p:cNvSpPr>
            <a:spLocks noGrp="1" noChangeArrowheads="1"/>
          </p:cNvSpPr>
          <p:nvPr>
            <p:ph type="ctrTitle"/>
          </p:nvPr>
        </p:nvSpPr>
        <p:spPr>
          <a:xfrm>
            <a:off x="179512" y="476672"/>
            <a:ext cx="8784976" cy="704850"/>
          </a:xfrm>
          <a:effectLst>
            <a:outerShdw blurRad="76200" dist="63500" dir="2400000" algn="tl" rotWithShape="0">
              <a:prstClr val="black">
                <a:alpha val="60000"/>
              </a:prstClr>
            </a:outerShdw>
          </a:effectLst>
        </p:spPr>
        <p:txBody>
          <a:bodyPr/>
          <a:lstStyle/>
          <a:p>
            <a:pPr algn="ctr"/>
            <a:r>
              <a:rPr lang="uk-UA" sz="3200"/>
              <a:t>Дякую за увагу!</a:t>
            </a:r>
          </a:p>
        </p:txBody>
      </p:sp>
    </p:spTree>
    <p:extLst>
      <p:ext uri="{BB962C8B-B14F-4D97-AF65-F5344CB8AC3E}">
        <p14:creationId xmlns:p14="http://schemas.microsoft.com/office/powerpoint/2010/main" val="42531635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60419" name="Rectangle 3"/>
          <p:cNvSpPr>
            <a:spLocks noGrp="1" noChangeArrowheads="1"/>
          </p:cNvSpPr>
          <p:nvPr>
            <p:ph idx="1"/>
          </p:nvPr>
        </p:nvSpPr>
        <p:spPr>
          <a:xfrm>
            <a:off x="1835696" y="332656"/>
            <a:ext cx="7128792" cy="6525344"/>
          </a:xfrm>
        </p:spPr>
        <p:txBody>
          <a:bodyPr/>
          <a:lstStyle/>
          <a:p>
            <a:pPr marL="0" indent="0" algn="just">
              <a:buNone/>
            </a:pPr>
            <a:r>
              <a:rPr lang="uk-UA" altLang="ko-KR" sz="1600" dirty="0">
                <a:solidFill>
                  <a:schemeClr val="tx1"/>
                </a:solidFill>
                <a:latin typeface="Verdana" pitchFamily="34" charset="0"/>
                <a:ea typeface="굴림" charset="-127"/>
              </a:rPr>
              <a:t>Рис.7. </a:t>
            </a:r>
            <a:r>
              <a:rPr lang="uk-UA" altLang="ko-KR" sz="1600" dirty="0" err="1">
                <a:solidFill>
                  <a:schemeClr val="tx1"/>
                </a:solidFill>
                <a:latin typeface="Verdana" pitchFamily="34" charset="0"/>
                <a:ea typeface="굴림" charset="-127"/>
              </a:rPr>
              <a:t>Елегазовий</a:t>
            </a:r>
            <a:r>
              <a:rPr lang="uk-UA" altLang="ko-KR" sz="1600" dirty="0">
                <a:solidFill>
                  <a:schemeClr val="tx1"/>
                </a:solidFill>
                <a:latin typeface="Verdana" pitchFamily="34" charset="0"/>
                <a:ea typeface="굴림" charset="-127"/>
              </a:rPr>
              <a:t> вимикач </a:t>
            </a:r>
            <a:r>
              <a:rPr lang="en" altLang="ko-KR" sz="1600" dirty="0">
                <a:solidFill>
                  <a:schemeClr val="tx1"/>
                </a:solidFill>
                <a:latin typeface="Verdana" pitchFamily="34" charset="0"/>
                <a:ea typeface="굴림" charset="-127"/>
              </a:rPr>
              <a:t>HD4 </a:t>
            </a:r>
            <a:r>
              <a:rPr lang="uk-UA" altLang="ko-KR" sz="1600" dirty="0">
                <a:solidFill>
                  <a:schemeClr val="tx1"/>
                </a:solidFill>
                <a:latin typeface="Verdana" pitchFamily="34" charset="0"/>
                <a:ea typeface="굴림" charset="-127"/>
              </a:rPr>
              <a:t>фірми АВВ.</a:t>
            </a:r>
          </a:p>
          <a:p>
            <a:pPr marL="0" indent="0" algn="just">
              <a:buNone/>
            </a:pPr>
            <a:endParaRPr lang="uk-UA" altLang="ko-KR" sz="1600" dirty="0">
              <a:solidFill>
                <a:schemeClr val="tx1"/>
              </a:solidFill>
              <a:latin typeface="Verdana" pitchFamily="34" charset="0"/>
              <a:ea typeface="굴림" charset="-127"/>
            </a:endParaRPr>
          </a:p>
          <a:p>
            <a:pPr marL="0" indent="0" algn="just">
              <a:buNone/>
            </a:pPr>
            <a:endParaRPr lang="uk-UA" altLang="ko-KR" sz="1600" dirty="0">
              <a:solidFill>
                <a:schemeClr val="tx1"/>
              </a:solidFill>
              <a:latin typeface="Verdana" pitchFamily="34" charset="0"/>
              <a:ea typeface="굴림" charset="-127"/>
            </a:endParaRPr>
          </a:p>
          <a:p>
            <a:pPr marL="0" indent="0" algn="just">
              <a:buNone/>
            </a:pPr>
            <a:endParaRPr lang="uk-UA" altLang="ko-KR" sz="1600" dirty="0">
              <a:solidFill>
                <a:schemeClr val="tx1"/>
              </a:solidFill>
              <a:latin typeface="Verdana" pitchFamily="34" charset="0"/>
              <a:ea typeface="굴림" charset="-127"/>
            </a:endParaRPr>
          </a:p>
          <a:p>
            <a:pPr marL="0" indent="0" algn="just">
              <a:buNone/>
            </a:pPr>
            <a:endParaRPr lang="uk-UA" altLang="ko-KR" sz="1600" dirty="0">
              <a:solidFill>
                <a:schemeClr val="tx1"/>
              </a:solidFill>
              <a:latin typeface="Verdana" pitchFamily="34" charset="0"/>
              <a:ea typeface="굴림" charset="-127"/>
            </a:endParaRPr>
          </a:p>
          <a:p>
            <a:pPr marL="0" indent="0" algn="just">
              <a:buNone/>
            </a:pPr>
            <a:endParaRPr lang="uk-UA" altLang="ko-KR" sz="1600" dirty="0">
              <a:solidFill>
                <a:schemeClr val="tx1"/>
              </a:solidFill>
              <a:latin typeface="Verdana" pitchFamily="34" charset="0"/>
              <a:ea typeface="굴림" charset="-127"/>
            </a:endParaRPr>
          </a:p>
          <a:p>
            <a:pPr marL="0" indent="0" algn="just">
              <a:buNone/>
            </a:pPr>
            <a:endParaRPr lang="uk-UA" altLang="ko-KR" sz="1600" dirty="0">
              <a:solidFill>
                <a:schemeClr val="tx1"/>
              </a:solidFill>
              <a:latin typeface="Verdana" pitchFamily="34" charset="0"/>
              <a:ea typeface="굴림" charset="-127"/>
            </a:endParaRPr>
          </a:p>
          <a:p>
            <a:pPr marL="0" indent="0" algn="just">
              <a:buNone/>
            </a:pPr>
            <a:endParaRPr lang="uk-UA" altLang="ko-KR" sz="1600" dirty="0">
              <a:solidFill>
                <a:schemeClr val="tx1"/>
              </a:solidFill>
              <a:latin typeface="Verdana" pitchFamily="34" charset="0"/>
              <a:ea typeface="굴림" charset="-127"/>
            </a:endParaRPr>
          </a:p>
          <a:p>
            <a:pPr marL="0" indent="0" algn="just">
              <a:buNone/>
            </a:pPr>
            <a:endParaRPr lang="uk-UA" altLang="ko-KR" sz="1600" dirty="0">
              <a:solidFill>
                <a:schemeClr val="tx1"/>
              </a:solidFill>
              <a:latin typeface="Verdana" pitchFamily="34" charset="0"/>
              <a:ea typeface="굴림" charset="-127"/>
            </a:endParaRPr>
          </a:p>
          <a:p>
            <a:pPr marL="0" indent="0" algn="just">
              <a:buNone/>
            </a:pPr>
            <a:endParaRPr lang="uk-UA" altLang="ko-KR" sz="1600" dirty="0">
              <a:solidFill>
                <a:schemeClr val="tx1"/>
              </a:solidFill>
              <a:latin typeface="Verdana" pitchFamily="34" charset="0"/>
              <a:ea typeface="굴림" charset="-127"/>
            </a:endParaRPr>
          </a:p>
          <a:p>
            <a:pPr marL="0" indent="0" algn="just">
              <a:buNone/>
            </a:pPr>
            <a:endParaRPr lang="uk-UA" altLang="ko-KR" sz="1600" dirty="0">
              <a:solidFill>
                <a:schemeClr val="tx1"/>
              </a:solidFill>
              <a:latin typeface="Verdana" pitchFamily="34" charset="0"/>
              <a:ea typeface="굴림" charset="-127"/>
            </a:endParaRPr>
          </a:p>
          <a:p>
            <a:pPr marL="0" indent="0" algn="just">
              <a:buNone/>
            </a:pPr>
            <a:endParaRPr lang="uk-UA" altLang="ko-KR" sz="1600" dirty="0">
              <a:solidFill>
                <a:schemeClr val="tx1"/>
              </a:solidFill>
              <a:latin typeface="Verdana" pitchFamily="34" charset="0"/>
              <a:ea typeface="굴림" charset="-127"/>
            </a:endParaRPr>
          </a:p>
          <a:p>
            <a:pPr marL="0" indent="0" algn="just">
              <a:buNone/>
            </a:pPr>
            <a:endParaRPr lang="uk-UA" altLang="ko-KR" sz="1600" dirty="0">
              <a:solidFill>
                <a:schemeClr val="tx1"/>
              </a:solidFill>
              <a:latin typeface="Verdana" pitchFamily="34" charset="0"/>
              <a:ea typeface="굴림" charset="-127"/>
            </a:endParaRPr>
          </a:p>
          <a:p>
            <a:pPr marL="0" indent="0" algn="just">
              <a:buNone/>
            </a:pPr>
            <a:endParaRPr lang="uk-UA" altLang="ko-KR" sz="1600" dirty="0">
              <a:solidFill>
                <a:schemeClr val="tx1"/>
              </a:solidFill>
              <a:latin typeface="Verdana" pitchFamily="34" charset="0"/>
              <a:ea typeface="굴림" charset="-127"/>
            </a:endParaRPr>
          </a:p>
          <a:p>
            <a:pPr marL="0" indent="0" algn="just">
              <a:buNone/>
            </a:pPr>
            <a:r>
              <a:rPr lang="uk-UA" altLang="ko-KR" sz="1600" dirty="0">
                <a:solidFill>
                  <a:schemeClr val="tx1"/>
                </a:solidFill>
                <a:latin typeface="Verdana" pitchFamily="34" charset="0"/>
                <a:ea typeface="굴림" charset="-127"/>
              </a:rPr>
              <a:t>Вимикачі </a:t>
            </a:r>
            <a:r>
              <a:rPr lang="en" altLang="ko-KR" sz="1600" dirty="0">
                <a:solidFill>
                  <a:schemeClr val="tx1"/>
                </a:solidFill>
                <a:latin typeface="Verdana" pitchFamily="34" charset="0"/>
                <a:ea typeface="굴림" charset="-127"/>
              </a:rPr>
              <a:t>HD4 </a:t>
            </a:r>
            <a:r>
              <a:rPr lang="uk-UA" altLang="ko-KR" sz="1600" dirty="0">
                <a:solidFill>
                  <a:schemeClr val="tx1"/>
                </a:solidFill>
                <a:latin typeface="Verdana" pitchFamily="34" charset="0"/>
                <a:ea typeface="굴림" charset="-127"/>
              </a:rPr>
              <a:t>випускаються двох типів: стаціонарного та </a:t>
            </a:r>
            <a:r>
              <a:rPr lang="uk-UA" altLang="ko-KR" sz="1600" dirty="0" err="1">
                <a:solidFill>
                  <a:schemeClr val="tx1"/>
                </a:solidFill>
                <a:latin typeface="Verdana" pitchFamily="34" charset="0"/>
                <a:ea typeface="굴림" charset="-127"/>
              </a:rPr>
              <a:t>викотного</a:t>
            </a:r>
            <a:r>
              <a:rPr lang="uk-UA" altLang="ko-KR" sz="1600" dirty="0">
                <a:solidFill>
                  <a:schemeClr val="tx1"/>
                </a:solidFill>
                <a:latin typeface="Verdana" pitchFamily="34" charset="0"/>
                <a:ea typeface="굴림" charset="-127"/>
              </a:rPr>
              <a:t>, з приводним механізмом, який розміщений спереду.</a:t>
            </a:r>
          </a:p>
          <a:p>
            <a:pPr marL="0" indent="0" algn="just">
              <a:buNone/>
            </a:pPr>
            <a:r>
              <a:rPr lang="uk-UA" altLang="ko-KR" sz="1600" dirty="0">
                <a:solidFill>
                  <a:schemeClr val="tx1"/>
                </a:solidFill>
                <a:latin typeface="Verdana" pitchFamily="34" charset="0"/>
                <a:ea typeface="굴림" charset="-127"/>
              </a:rPr>
              <a:t>У вимикачах середньої напруги серії </a:t>
            </a:r>
            <a:r>
              <a:rPr lang="en" altLang="ko-KR" sz="1600" dirty="0">
                <a:solidFill>
                  <a:schemeClr val="tx1"/>
                </a:solidFill>
                <a:latin typeface="Verdana" pitchFamily="34" charset="0"/>
                <a:ea typeface="굴림" charset="-127"/>
              </a:rPr>
              <a:t>HD4 </a:t>
            </a:r>
            <a:r>
              <a:rPr lang="uk-UA" altLang="ko-KR" sz="1600" dirty="0">
                <a:solidFill>
                  <a:schemeClr val="tx1"/>
                </a:solidFill>
                <a:latin typeface="Verdana" pitchFamily="34" charset="0"/>
                <a:ea typeface="굴림" charset="-127"/>
              </a:rPr>
              <a:t>у якості дугогасильного та ізолюючого середовища використовується елегаз (</a:t>
            </a:r>
            <a:r>
              <a:rPr lang="uk-UA" altLang="ko-KR" sz="1600" dirty="0" err="1">
                <a:solidFill>
                  <a:schemeClr val="tx1"/>
                </a:solidFill>
                <a:latin typeface="Verdana" pitchFamily="34" charset="0"/>
                <a:ea typeface="굴림" charset="-127"/>
              </a:rPr>
              <a:t>гексафлорид</a:t>
            </a:r>
            <a:r>
              <a:rPr lang="uk-UA" altLang="ko-KR" sz="1600" dirty="0">
                <a:solidFill>
                  <a:schemeClr val="tx1"/>
                </a:solidFill>
                <a:latin typeface="Verdana" pitchFamily="34" charset="0"/>
                <a:ea typeface="굴림" charset="-127"/>
              </a:rPr>
              <a:t> сірки </a:t>
            </a:r>
            <a:r>
              <a:rPr lang="en" altLang="ko-KR" sz="1600" dirty="0">
                <a:solidFill>
                  <a:schemeClr val="tx1"/>
                </a:solidFill>
                <a:latin typeface="Verdana" pitchFamily="34" charset="0"/>
                <a:ea typeface="굴림" charset="-127"/>
              </a:rPr>
              <a:t>SF</a:t>
            </a:r>
            <a:r>
              <a:rPr lang="en" altLang="ko-KR" sz="1600" baseline="-25000" dirty="0">
                <a:solidFill>
                  <a:schemeClr val="tx1"/>
                </a:solidFill>
                <a:latin typeface="Verdana" pitchFamily="34" charset="0"/>
                <a:ea typeface="굴림" charset="-127"/>
              </a:rPr>
              <a:t>6</a:t>
            </a:r>
            <a:r>
              <a:rPr lang="en" altLang="ko-KR" sz="1600" dirty="0">
                <a:solidFill>
                  <a:schemeClr val="tx1"/>
                </a:solidFill>
                <a:latin typeface="Verdana" pitchFamily="34" charset="0"/>
                <a:ea typeface="굴림" charset="-127"/>
              </a:rPr>
              <a:t>). </a:t>
            </a:r>
            <a:r>
              <a:rPr lang="uk-UA" altLang="ko-KR" sz="1600" dirty="0" err="1">
                <a:solidFill>
                  <a:schemeClr val="tx1"/>
                </a:solidFill>
                <a:latin typeface="Verdana" pitchFamily="34" charset="0"/>
                <a:ea typeface="굴림" charset="-127"/>
              </a:rPr>
              <a:t>Відключенння</a:t>
            </a:r>
            <a:r>
              <a:rPr lang="uk-UA" altLang="ko-KR" sz="1600" dirty="0">
                <a:solidFill>
                  <a:schemeClr val="tx1"/>
                </a:solidFill>
                <a:latin typeface="Verdana" pitchFamily="34" charset="0"/>
                <a:ea typeface="굴림" charset="-127"/>
              </a:rPr>
              <a:t> у газі </a:t>
            </a:r>
            <a:r>
              <a:rPr lang="en" altLang="ko-KR" sz="1600" dirty="0">
                <a:solidFill>
                  <a:schemeClr val="tx1"/>
                </a:solidFill>
                <a:latin typeface="Verdana" pitchFamily="34" charset="0"/>
                <a:ea typeface="굴림" charset="-127"/>
              </a:rPr>
              <a:t>SF</a:t>
            </a:r>
            <a:r>
              <a:rPr lang="en" altLang="ko-KR" sz="1600" baseline="-25000" dirty="0">
                <a:solidFill>
                  <a:schemeClr val="tx1"/>
                </a:solidFill>
                <a:latin typeface="Verdana" pitchFamily="34" charset="0"/>
                <a:ea typeface="굴림" charset="-127"/>
              </a:rPr>
              <a:t>6</a:t>
            </a:r>
            <a:r>
              <a:rPr lang="en" altLang="ko-KR" sz="1600" dirty="0">
                <a:solidFill>
                  <a:schemeClr val="tx1"/>
                </a:solidFill>
                <a:latin typeface="Verdana" pitchFamily="34" charset="0"/>
                <a:ea typeface="굴림" charset="-127"/>
              </a:rPr>
              <a:t> </a:t>
            </a:r>
            <a:r>
              <a:rPr lang="uk-UA" altLang="ko-KR" sz="1600" dirty="0">
                <a:solidFill>
                  <a:schemeClr val="tx1"/>
                </a:solidFill>
                <a:latin typeface="Verdana" pitchFamily="34" charset="0"/>
                <a:ea typeface="굴림" charset="-127"/>
              </a:rPr>
              <a:t>проходить без зрізування дуги та без </a:t>
            </a:r>
            <a:r>
              <a:rPr lang="uk-UA" altLang="ko-KR" sz="1600" dirty="0" err="1">
                <a:solidFill>
                  <a:schemeClr val="tx1"/>
                </a:solidFill>
                <a:latin typeface="Verdana" pitchFamily="34" charset="0"/>
                <a:ea typeface="굴림" charset="-127"/>
              </a:rPr>
              <a:t>перенапруг</a:t>
            </a:r>
            <a:r>
              <a:rPr lang="uk-UA" altLang="ko-KR" sz="1600" dirty="0">
                <a:solidFill>
                  <a:schemeClr val="tx1"/>
                </a:solidFill>
                <a:latin typeface="Verdana" pitchFamily="34" charset="0"/>
                <a:ea typeface="굴림" charset="-127"/>
              </a:rPr>
              <a:t>, завдяки чому забезпечується тривалий </a:t>
            </a:r>
            <a:r>
              <a:rPr lang="uk-UA" altLang="ko-KR" sz="1600" dirty="0" err="1">
                <a:solidFill>
                  <a:schemeClr val="tx1"/>
                </a:solidFill>
                <a:latin typeface="Verdana" pitchFamily="34" charset="0"/>
                <a:ea typeface="굴림" charset="-127"/>
              </a:rPr>
              <a:t>срок</a:t>
            </a:r>
            <a:r>
              <a:rPr lang="uk-UA" altLang="ko-KR" sz="1600" dirty="0">
                <a:solidFill>
                  <a:schemeClr val="tx1"/>
                </a:solidFill>
                <a:latin typeface="Verdana" pitchFamily="34" charset="0"/>
                <a:ea typeface="굴림" charset="-127"/>
              </a:rPr>
              <a:t> служби самого вимикача та обмеження динамічних, діелектричних та температурних навантажень на всій установці.</a:t>
            </a:r>
          </a:p>
          <a:p>
            <a:pPr algn="just"/>
            <a:endParaRPr lang="uk-UA" altLang="ko-KR" sz="1600" dirty="0">
              <a:solidFill>
                <a:schemeClr val="tx1"/>
              </a:solidFill>
              <a:latin typeface="Verdana" pitchFamily="34" charset="0"/>
              <a:ea typeface="굴림" charset="-127"/>
            </a:endParaRPr>
          </a:p>
        </p:txBody>
      </p:sp>
      <p:pic>
        <p:nvPicPr>
          <p:cNvPr id="2" name="Рисунок 1">
            <a:extLst>
              <a:ext uri="{FF2B5EF4-FFF2-40B4-BE49-F238E27FC236}">
                <a16:creationId xmlns:a16="http://schemas.microsoft.com/office/drawing/2014/main" id="{60F51588-EBA8-3623-3C77-DFF0CE24D308}"/>
              </a:ext>
            </a:extLst>
          </p:cNvPr>
          <p:cNvPicPr>
            <a:picLocks noChangeAspect="1"/>
          </p:cNvPicPr>
          <p:nvPr/>
        </p:nvPicPr>
        <p:blipFill rotWithShape="1">
          <a:blip r:embed="rId5"/>
          <a:srcRect r="74342"/>
          <a:stretch/>
        </p:blipFill>
        <p:spPr>
          <a:xfrm>
            <a:off x="4240999" y="789484"/>
            <a:ext cx="1699153" cy="3430676"/>
          </a:xfrm>
          <a:prstGeom prst="rect">
            <a:avLst/>
          </a:prstGeom>
        </p:spPr>
      </p:pic>
      <p:pic>
        <p:nvPicPr>
          <p:cNvPr id="5" name="Рисунок 4">
            <a:extLst>
              <a:ext uri="{FF2B5EF4-FFF2-40B4-BE49-F238E27FC236}">
                <a16:creationId xmlns:a16="http://schemas.microsoft.com/office/drawing/2014/main" id="{A4D8CA8F-4DDE-02A6-72E6-1A6527C488A1}"/>
              </a:ext>
            </a:extLst>
          </p:cNvPr>
          <p:cNvPicPr>
            <a:picLocks noChangeAspect="1"/>
          </p:cNvPicPr>
          <p:nvPr/>
        </p:nvPicPr>
        <p:blipFill rotWithShape="1">
          <a:blip r:embed="rId5"/>
          <a:srcRect l="51105"/>
          <a:stretch/>
        </p:blipFill>
        <p:spPr>
          <a:xfrm>
            <a:off x="5940152" y="789484"/>
            <a:ext cx="3238004" cy="3430676"/>
          </a:xfrm>
          <a:prstGeom prst="rect">
            <a:avLst/>
          </a:prstGeom>
        </p:spPr>
      </p:pic>
    </p:spTree>
    <p:extLst>
      <p:ext uri="{BB962C8B-B14F-4D97-AF65-F5344CB8AC3E}">
        <p14:creationId xmlns:p14="http://schemas.microsoft.com/office/powerpoint/2010/main" val="1980600478"/>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60419" name="Rectangle 3"/>
          <p:cNvSpPr>
            <a:spLocks noGrp="1" noChangeArrowheads="1"/>
          </p:cNvSpPr>
          <p:nvPr>
            <p:ph idx="1"/>
          </p:nvPr>
        </p:nvSpPr>
        <p:spPr>
          <a:xfrm>
            <a:off x="1835696" y="853952"/>
            <a:ext cx="7128792" cy="5239344"/>
          </a:xfrm>
        </p:spPr>
        <p:txBody>
          <a:bodyPr/>
          <a:lstStyle/>
          <a:p>
            <a:pPr algn="just"/>
            <a:r>
              <a:rPr lang="uk-UA" altLang="ko-KR" sz="1600" dirty="0">
                <a:solidFill>
                  <a:schemeClr val="tx1"/>
                </a:solidFill>
                <a:latin typeface="Verdana" pitchFamily="34" charset="0"/>
                <a:ea typeface="굴림" charset="-127"/>
              </a:rPr>
              <a:t>Полюси вимикача, які складають </a:t>
            </a:r>
            <a:r>
              <a:rPr lang="uk-UA" altLang="ko-KR" sz="1600" dirty="0" err="1">
                <a:solidFill>
                  <a:schemeClr val="tx1"/>
                </a:solidFill>
                <a:latin typeface="Verdana" pitchFamily="34" charset="0"/>
                <a:ea typeface="굴림" charset="-127"/>
              </a:rPr>
              <a:t>відключаючу</a:t>
            </a:r>
            <a:r>
              <a:rPr lang="uk-UA" altLang="ko-KR" sz="1600" dirty="0">
                <a:solidFill>
                  <a:schemeClr val="tx1"/>
                </a:solidFill>
                <a:latin typeface="Verdana" pitchFamily="34" charset="0"/>
                <a:ea typeface="굴림" charset="-127"/>
              </a:rPr>
              <a:t> частину, представляють собою герметичні, не вимогливі у обслуговуванні системи, тиск у яких встановлюється один раз на весь строк служби (у відповідності з стандартами </a:t>
            </a:r>
            <a:r>
              <a:rPr lang="en" altLang="ko-KR" sz="1600" dirty="0">
                <a:solidFill>
                  <a:schemeClr val="tx1"/>
                </a:solidFill>
                <a:latin typeface="Verdana" pitchFamily="34" charset="0"/>
                <a:ea typeface="굴림" charset="-127"/>
              </a:rPr>
              <a:t>IEC 62271-100 </a:t>
            </a:r>
            <a:r>
              <a:rPr lang="uk-UA" altLang="ko-KR" sz="1600" dirty="0">
                <a:solidFill>
                  <a:schemeClr val="tx1"/>
                </a:solidFill>
                <a:latin typeface="Verdana" pitchFamily="34" charset="0"/>
                <a:ea typeface="굴림" charset="-127"/>
              </a:rPr>
              <a:t>та </a:t>
            </a:r>
            <a:r>
              <a:rPr lang="en" altLang="ko-KR" sz="1600" dirty="0">
                <a:solidFill>
                  <a:schemeClr val="tx1"/>
                </a:solidFill>
                <a:latin typeface="Verdana" pitchFamily="34" charset="0"/>
                <a:ea typeface="굴림" charset="-127"/>
              </a:rPr>
              <a:t>CEI 17-1).</a:t>
            </a:r>
          </a:p>
          <a:p>
            <a:pPr algn="just"/>
            <a:r>
              <a:rPr lang="uk-UA" altLang="ko-KR" sz="1600" dirty="0">
                <a:solidFill>
                  <a:schemeClr val="tx1"/>
                </a:solidFill>
                <a:latin typeface="Verdana" pitchFamily="34" charset="0"/>
                <a:ea typeface="굴림" charset="-127"/>
              </a:rPr>
              <a:t>Механічний приводний механізм типу </a:t>
            </a:r>
            <a:r>
              <a:rPr lang="en" altLang="ko-KR" sz="1600" dirty="0">
                <a:solidFill>
                  <a:schemeClr val="tx1"/>
                </a:solidFill>
                <a:latin typeface="Verdana" pitchFamily="34" charset="0"/>
                <a:ea typeface="굴림" charset="-127"/>
              </a:rPr>
              <a:t>ESH </a:t>
            </a:r>
            <a:r>
              <a:rPr lang="uk-UA" altLang="ko-KR" sz="1600" dirty="0">
                <a:solidFill>
                  <a:schemeClr val="tx1"/>
                </a:solidFill>
                <a:latin typeface="Verdana" pitchFamily="34" charset="0"/>
                <a:ea typeface="굴림" charset="-127"/>
              </a:rPr>
              <a:t>з накопиченою енергією обладнаний вільним </a:t>
            </a:r>
            <a:r>
              <a:rPr lang="uk-UA" altLang="ko-KR" sz="1600" dirty="0" err="1">
                <a:solidFill>
                  <a:schemeClr val="tx1"/>
                </a:solidFill>
                <a:latin typeface="Verdana" pitchFamily="34" charset="0"/>
                <a:ea typeface="굴림" charset="-127"/>
              </a:rPr>
              <a:t>розчеплювачем</a:t>
            </a:r>
            <a:r>
              <a:rPr lang="uk-UA" altLang="ko-KR" sz="1600" dirty="0">
                <a:solidFill>
                  <a:schemeClr val="tx1"/>
                </a:solidFill>
                <a:latin typeface="Verdana" pitchFamily="34" charset="0"/>
                <a:ea typeface="굴림" charset="-127"/>
              </a:rPr>
              <a:t> та дозволяє проводити операції відключення та включення незалежно від дій оператора.</a:t>
            </a:r>
          </a:p>
          <a:p>
            <a:pPr algn="just"/>
            <a:r>
              <a:rPr lang="uk-UA" altLang="ko-KR" sz="1600" dirty="0">
                <a:solidFill>
                  <a:schemeClr val="tx1"/>
                </a:solidFill>
                <a:latin typeface="Verdana" pitchFamily="34" charset="0"/>
                <a:ea typeface="굴림" charset="-127"/>
              </a:rPr>
              <a:t>Приводний механізм та полюси закріплені на металічній конструкції, яка також служить опорою для рухомих частин, керуючих рухомими контактами. У </a:t>
            </a:r>
            <a:r>
              <a:rPr lang="uk-UA" altLang="ko-KR" sz="1600" dirty="0" err="1">
                <a:solidFill>
                  <a:schemeClr val="tx1"/>
                </a:solidFill>
                <a:latin typeface="Verdana" pitchFamily="34" charset="0"/>
                <a:ea typeface="굴림" charset="-127"/>
              </a:rPr>
              <a:t>викотному</a:t>
            </a:r>
            <a:r>
              <a:rPr lang="uk-UA" altLang="ko-KR" sz="1600" dirty="0">
                <a:solidFill>
                  <a:schemeClr val="tx1"/>
                </a:solidFill>
                <a:latin typeface="Verdana" pitchFamily="34" charset="0"/>
                <a:ea typeface="굴림" charset="-127"/>
              </a:rPr>
              <a:t> варіанті вимикачі обладнані візком, який дозволяє встановлювати та виймати вимикач з кожуха або комутаційного щита. Легка та компактна конструкція вимикачів забезпечує стійку </a:t>
            </a:r>
            <a:r>
              <a:rPr lang="uk-UA" altLang="ko-KR" sz="1600" dirty="0" err="1">
                <a:solidFill>
                  <a:schemeClr val="tx1"/>
                </a:solidFill>
                <a:latin typeface="Verdana" pitchFamily="34" charset="0"/>
                <a:ea typeface="굴림" charset="-127"/>
              </a:rPr>
              <a:t>роботоздатність</a:t>
            </a:r>
            <a:r>
              <a:rPr lang="uk-UA" altLang="ko-KR" sz="1600" dirty="0">
                <a:solidFill>
                  <a:schemeClr val="tx1"/>
                </a:solidFill>
                <a:latin typeface="Verdana" pitchFamily="34" charset="0"/>
                <a:ea typeface="굴림" charset="-127"/>
              </a:rPr>
              <a:t> та відмінну </a:t>
            </a:r>
            <a:r>
              <a:rPr lang="uk-UA" altLang="ko-KR" sz="1600" dirty="0" err="1">
                <a:solidFill>
                  <a:schemeClr val="tx1"/>
                </a:solidFill>
                <a:latin typeface="Verdana" pitchFamily="34" charset="0"/>
                <a:ea typeface="굴림" charset="-127"/>
              </a:rPr>
              <a:t>механическую</a:t>
            </a:r>
            <a:r>
              <a:rPr lang="uk-UA" altLang="ko-KR" sz="1600" dirty="0">
                <a:solidFill>
                  <a:schemeClr val="tx1"/>
                </a:solidFill>
                <a:latin typeface="Verdana" pitchFamily="34" charset="0"/>
                <a:ea typeface="굴림" charset="-127"/>
              </a:rPr>
              <a:t> надійність.</a:t>
            </a:r>
          </a:p>
        </p:txBody>
      </p:sp>
    </p:spTree>
    <p:extLst>
      <p:ext uri="{BB962C8B-B14F-4D97-AF65-F5344CB8AC3E}">
        <p14:creationId xmlns:p14="http://schemas.microsoft.com/office/powerpoint/2010/main" val="2689825945"/>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60419" name="Rectangle 3"/>
          <p:cNvSpPr>
            <a:spLocks noGrp="1" noChangeArrowheads="1"/>
          </p:cNvSpPr>
          <p:nvPr>
            <p:ph idx="1"/>
          </p:nvPr>
        </p:nvSpPr>
        <p:spPr>
          <a:xfrm>
            <a:off x="1835696" y="116632"/>
            <a:ext cx="7128792" cy="5976664"/>
          </a:xfrm>
        </p:spPr>
        <p:txBody>
          <a:bodyPr/>
          <a:lstStyle/>
          <a:p>
            <a:pPr algn="just"/>
            <a:r>
              <a:rPr lang="uk-UA" altLang="ko-KR" sz="1600" dirty="0">
                <a:solidFill>
                  <a:schemeClr val="tx1"/>
                </a:solidFill>
                <a:latin typeface="Verdana" pitchFamily="34" charset="0"/>
                <a:ea typeface="굴림" charset="-127"/>
              </a:rPr>
              <a:t>Рис. 8. Конструкція </a:t>
            </a:r>
            <a:r>
              <a:rPr lang="uk-UA" altLang="ko-KR" sz="1600" dirty="0" err="1">
                <a:solidFill>
                  <a:schemeClr val="tx1"/>
                </a:solidFill>
                <a:latin typeface="Verdana" pitchFamily="34" charset="0"/>
                <a:ea typeface="굴림" charset="-127"/>
              </a:rPr>
              <a:t>елегазового</a:t>
            </a:r>
            <a:r>
              <a:rPr lang="uk-UA" altLang="ko-KR" sz="1600" dirty="0">
                <a:solidFill>
                  <a:schemeClr val="tx1"/>
                </a:solidFill>
                <a:latin typeface="Verdana" pitchFamily="34" charset="0"/>
                <a:ea typeface="굴림" charset="-127"/>
              </a:rPr>
              <a:t> вимикача</a:t>
            </a:r>
          </a:p>
        </p:txBody>
      </p:sp>
      <p:pic>
        <p:nvPicPr>
          <p:cNvPr id="2" name="Рисунок 1">
            <a:extLst>
              <a:ext uri="{FF2B5EF4-FFF2-40B4-BE49-F238E27FC236}">
                <a16:creationId xmlns:a16="http://schemas.microsoft.com/office/drawing/2014/main" id="{E3DD424F-B8C6-CECF-2B10-7BCAA85FB537}"/>
              </a:ext>
            </a:extLst>
          </p:cNvPr>
          <p:cNvPicPr>
            <a:picLocks noChangeAspect="1"/>
          </p:cNvPicPr>
          <p:nvPr/>
        </p:nvPicPr>
        <p:blipFill>
          <a:blip r:embed="rId5"/>
          <a:stretch>
            <a:fillRect/>
          </a:stretch>
        </p:blipFill>
        <p:spPr>
          <a:xfrm>
            <a:off x="1835696" y="485292"/>
            <a:ext cx="2877345" cy="5239344"/>
          </a:xfrm>
          <a:prstGeom prst="rect">
            <a:avLst/>
          </a:prstGeom>
        </p:spPr>
      </p:pic>
      <p:sp>
        <p:nvSpPr>
          <p:cNvPr id="3" name="Прямоугольник 2">
            <a:extLst>
              <a:ext uri="{FF2B5EF4-FFF2-40B4-BE49-F238E27FC236}">
                <a16:creationId xmlns:a16="http://schemas.microsoft.com/office/drawing/2014/main" id="{7A6420FD-21EB-C3AA-2553-7423F034F908}"/>
              </a:ext>
            </a:extLst>
          </p:cNvPr>
          <p:cNvSpPr/>
          <p:nvPr/>
        </p:nvSpPr>
        <p:spPr>
          <a:xfrm>
            <a:off x="4713041" y="260648"/>
            <a:ext cx="4035423" cy="2899255"/>
          </a:xfrm>
          <a:prstGeom prst="rect">
            <a:avLst/>
          </a:prstGeom>
        </p:spPr>
        <p:txBody>
          <a:bodyPr wrap="square">
            <a:spAutoFit/>
          </a:bodyPr>
          <a:lstStyle/>
          <a:p>
            <a:pPr marL="342900" lvl="0" indent="-342900" algn="just">
              <a:spcBef>
                <a:spcPct val="20000"/>
              </a:spcBef>
              <a:buFontTx/>
              <a:buChar char="•"/>
            </a:pPr>
            <a:endParaRPr lang="uk-UA" altLang="ko-KR" sz="1600" kern="0" dirty="0">
              <a:solidFill>
                <a:srgbClr val="4D4D4D"/>
              </a:solidFill>
              <a:latin typeface="Verdana" pitchFamily="34" charset="0"/>
              <a:ea typeface="굴림" charset="-127"/>
            </a:endParaRPr>
          </a:p>
          <a:p>
            <a:pPr marL="342900" lvl="0" indent="-342900" algn="just">
              <a:spcBef>
                <a:spcPct val="20000"/>
              </a:spcBef>
              <a:buFontTx/>
              <a:buChar char="•"/>
            </a:pPr>
            <a:r>
              <a:rPr lang="uk-UA" altLang="ko-KR" sz="1600" kern="0" dirty="0">
                <a:solidFill>
                  <a:srgbClr val="4D4D4D"/>
                </a:solidFill>
                <a:latin typeface="Verdana" pitchFamily="34" charset="0"/>
                <a:ea typeface="굴림" charset="-127"/>
              </a:rPr>
              <a:t>На рис. 8 показано конструкцію вимикача, де числами позначено:</a:t>
            </a:r>
          </a:p>
          <a:p>
            <a:pPr marL="342900" lvl="0" indent="-342900" algn="just">
              <a:spcBef>
                <a:spcPct val="20000"/>
              </a:spcBef>
              <a:buFontTx/>
              <a:buChar char="•"/>
            </a:pPr>
            <a:r>
              <a:rPr lang="uk-UA" altLang="ko-KR" sz="1600" kern="0" dirty="0">
                <a:solidFill>
                  <a:srgbClr val="4D4D4D"/>
                </a:solidFill>
                <a:latin typeface="Verdana" pitchFamily="34" charset="0"/>
                <a:ea typeface="굴림" charset="-127"/>
              </a:rPr>
              <a:t>1 – </a:t>
            </a:r>
            <a:r>
              <a:rPr lang="uk-UA" altLang="ko-KR" sz="1600" kern="0" dirty="0" err="1">
                <a:solidFill>
                  <a:srgbClr val="4D4D4D"/>
                </a:solidFill>
                <a:latin typeface="Verdana" pitchFamily="34" charset="0"/>
                <a:ea typeface="굴림" charset="-127"/>
              </a:rPr>
              <a:t>вивод</a:t>
            </a:r>
            <a:r>
              <a:rPr lang="uk-UA" altLang="ko-KR" sz="1600" kern="0" dirty="0">
                <a:solidFill>
                  <a:srgbClr val="4D4D4D"/>
                </a:solidFill>
                <a:latin typeface="Verdana" pitchFamily="34" charset="0"/>
                <a:ea typeface="굴림" charset="-127"/>
              </a:rPr>
              <a:t>, 2 – ізолюючий кожух, 3 – сопло продувки, 4 – рухомий дугогасильний контакт, 5 – рухомий контакт, 6 – нерухомий дугогасильний контакт, 7 – нерухомий контакт, 8 – ізолююча тяга.</a:t>
            </a:r>
          </a:p>
        </p:txBody>
      </p:sp>
    </p:spTree>
    <p:extLst>
      <p:ext uri="{BB962C8B-B14F-4D97-AF65-F5344CB8AC3E}">
        <p14:creationId xmlns:p14="http://schemas.microsoft.com/office/powerpoint/2010/main" val="2063301347"/>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60419" name="Rectangle 3"/>
          <p:cNvSpPr>
            <a:spLocks noGrp="1" noChangeArrowheads="1"/>
          </p:cNvSpPr>
          <p:nvPr>
            <p:ph idx="1"/>
          </p:nvPr>
        </p:nvSpPr>
        <p:spPr>
          <a:xfrm>
            <a:off x="1835696" y="188640"/>
            <a:ext cx="7128792" cy="5904656"/>
          </a:xfrm>
        </p:spPr>
        <p:txBody>
          <a:bodyPr/>
          <a:lstStyle/>
          <a:p>
            <a:pPr algn="just"/>
            <a:r>
              <a:rPr lang="uk-UA" altLang="ko-KR" sz="1600" b="1" dirty="0">
                <a:solidFill>
                  <a:schemeClr val="tx1"/>
                </a:solidFill>
                <a:latin typeface="Verdana" pitchFamily="34" charset="0"/>
                <a:ea typeface="굴림" charset="-127"/>
              </a:rPr>
              <a:t>Відділення основного </a:t>
            </a:r>
            <a:r>
              <a:rPr lang="uk-UA" altLang="ko-KR" sz="1600" b="1" dirty="0" err="1">
                <a:solidFill>
                  <a:schemeClr val="tx1"/>
                </a:solidFill>
                <a:latin typeface="Verdana" pitchFamily="34" charset="0"/>
                <a:ea typeface="굴림" charset="-127"/>
              </a:rPr>
              <a:t>контакта</a:t>
            </a:r>
            <a:endParaRPr lang="uk-UA" altLang="ko-KR" sz="1600" b="1" dirty="0">
              <a:solidFill>
                <a:schemeClr val="tx1"/>
              </a:solidFill>
              <a:latin typeface="Verdana" pitchFamily="34" charset="0"/>
              <a:ea typeface="굴림" charset="-127"/>
            </a:endParaRPr>
          </a:p>
          <a:p>
            <a:pPr algn="just"/>
            <a:r>
              <a:rPr lang="uk-UA" altLang="ko-KR" sz="1600" dirty="0">
                <a:solidFill>
                  <a:schemeClr val="tx1"/>
                </a:solidFill>
                <a:latin typeface="Verdana" pitchFamily="34" charset="0"/>
                <a:ea typeface="굴림" charset="-127"/>
              </a:rPr>
              <a:t>При протіканні струму через дугогасильні контакти загорання дуги не виникає. Рухаючись вниз, рухомі елементи стискають газ у нижній камері. Стиснутий газ перетікає з нижньої камери у верхню камеру, урівнюючи тиск в обох камерах.</a:t>
            </a:r>
          </a:p>
          <a:p>
            <a:pPr algn="just"/>
            <a:endParaRPr lang="uk-UA" altLang="ko-KR" sz="1600" dirty="0">
              <a:solidFill>
                <a:schemeClr val="tx1"/>
              </a:solidFill>
              <a:latin typeface="Verdana" pitchFamily="34" charset="0"/>
              <a:ea typeface="굴림" charset="-127"/>
            </a:endParaRPr>
          </a:p>
          <a:p>
            <a:pPr algn="just"/>
            <a:endParaRPr lang="uk-UA" altLang="ko-KR" sz="1600" dirty="0">
              <a:solidFill>
                <a:schemeClr val="tx1"/>
              </a:solidFill>
              <a:latin typeface="Verdana" pitchFamily="34" charset="0"/>
              <a:ea typeface="굴림" charset="-127"/>
            </a:endParaRPr>
          </a:p>
          <a:p>
            <a:pPr algn="just"/>
            <a:endParaRPr lang="uk-UA" altLang="ko-KR" sz="1600" dirty="0">
              <a:solidFill>
                <a:schemeClr val="tx1"/>
              </a:solidFill>
              <a:latin typeface="Verdana" pitchFamily="34" charset="0"/>
              <a:ea typeface="굴림" charset="-127"/>
            </a:endParaRPr>
          </a:p>
          <a:p>
            <a:pPr algn="just"/>
            <a:endParaRPr lang="uk-UA" altLang="ko-KR" sz="1600" dirty="0">
              <a:solidFill>
                <a:schemeClr val="tx1"/>
              </a:solidFill>
              <a:latin typeface="Verdana" pitchFamily="34" charset="0"/>
              <a:ea typeface="굴림" charset="-127"/>
            </a:endParaRPr>
          </a:p>
          <a:p>
            <a:pPr algn="just"/>
            <a:endParaRPr lang="uk-UA" altLang="ko-KR" sz="1600" dirty="0">
              <a:solidFill>
                <a:schemeClr val="tx1"/>
              </a:solidFill>
              <a:latin typeface="Verdana" pitchFamily="34" charset="0"/>
              <a:ea typeface="굴림" charset="-127"/>
            </a:endParaRPr>
          </a:p>
          <a:p>
            <a:pPr algn="just"/>
            <a:endParaRPr lang="uk-UA" altLang="ko-KR" sz="1600" dirty="0">
              <a:solidFill>
                <a:schemeClr val="tx1"/>
              </a:solidFill>
              <a:latin typeface="Verdana" pitchFamily="34" charset="0"/>
              <a:ea typeface="굴림" charset="-127"/>
            </a:endParaRPr>
          </a:p>
          <a:p>
            <a:pPr algn="just"/>
            <a:endParaRPr lang="uk-UA" altLang="ko-KR" sz="1600" dirty="0">
              <a:solidFill>
                <a:schemeClr val="tx1"/>
              </a:solidFill>
              <a:latin typeface="Verdana" pitchFamily="34" charset="0"/>
              <a:ea typeface="굴림" charset="-127"/>
            </a:endParaRPr>
          </a:p>
          <a:p>
            <a:pPr algn="just"/>
            <a:endParaRPr lang="uk-UA" altLang="ko-KR" sz="1600" dirty="0">
              <a:solidFill>
                <a:schemeClr val="tx1"/>
              </a:solidFill>
              <a:latin typeface="Verdana" pitchFamily="34" charset="0"/>
              <a:ea typeface="굴림" charset="-127"/>
            </a:endParaRPr>
          </a:p>
          <a:p>
            <a:pPr algn="just"/>
            <a:endParaRPr lang="uk-UA" altLang="ko-KR" sz="1600" dirty="0">
              <a:solidFill>
                <a:schemeClr val="tx1"/>
              </a:solidFill>
              <a:latin typeface="Verdana" pitchFamily="34" charset="0"/>
              <a:ea typeface="굴림" charset="-127"/>
            </a:endParaRPr>
          </a:p>
          <a:p>
            <a:pPr algn="just"/>
            <a:endParaRPr lang="uk-UA" altLang="ko-KR" sz="1600" dirty="0">
              <a:solidFill>
                <a:schemeClr val="tx1"/>
              </a:solidFill>
              <a:latin typeface="Verdana" pitchFamily="34" charset="0"/>
              <a:ea typeface="굴림" charset="-127"/>
            </a:endParaRPr>
          </a:p>
          <a:p>
            <a:pPr algn="just"/>
            <a:endParaRPr lang="uk-UA" altLang="ko-KR" sz="1600" dirty="0">
              <a:solidFill>
                <a:schemeClr val="tx1"/>
              </a:solidFill>
              <a:latin typeface="Verdana" pitchFamily="34" charset="0"/>
              <a:ea typeface="굴림" charset="-127"/>
            </a:endParaRPr>
          </a:p>
          <a:p>
            <a:pPr algn="just"/>
            <a:endParaRPr lang="uk-UA" altLang="ko-KR" sz="1600" dirty="0">
              <a:solidFill>
                <a:schemeClr val="tx1"/>
              </a:solidFill>
              <a:latin typeface="Verdana" pitchFamily="34" charset="0"/>
              <a:ea typeface="굴림" charset="-127"/>
            </a:endParaRPr>
          </a:p>
          <a:p>
            <a:pPr algn="just"/>
            <a:r>
              <a:rPr lang="uk-UA" altLang="ko-KR" sz="1600" dirty="0">
                <a:solidFill>
                  <a:schemeClr val="tx1"/>
                </a:solidFill>
                <a:latin typeface="Verdana" pitchFamily="34" charset="0"/>
                <a:ea typeface="굴림" charset="-127"/>
              </a:rPr>
              <a:t>а)			б)		в)		г)</a:t>
            </a:r>
          </a:p>
          <a:p>
            <a:pPr marL="0" indent="0" algn="just">
              <a:buNone/>
            </a:pPr>
            <a:r>
              <a:rPr lang="uk-UA" altLang="ko-KR" sz="1600" dirty="0">
                <a:solidFill>
                  <a:schemeClr val="tx1"/>
                </a:solidFill>
                <a:latin typeface="Verdana" pitchFamily="34" charset="0"/>
                <a:ea typeface="굴림" charset="-127"/>
              </a:rPr>
              <a:t>Рис. 8. Механізм вимикача:</a:t>
            </a:r>
          </a:p>
          <a:p>
            <a:pPr marL="0" indent="0" algn="just">
              <a:buNone/>
            </a:pPr>
            <a:r>
              <a:rPr lang="uk-UA" altLang="ko-KR" sz="1600" dirty="0">
                <a:solidFill>
                  <a:schemeClr val="tx1"/>
                </a:solidFill>
                <a:latin typeface="Verdana" pitchFamily="34" charset="0"/>
                <a:ea typeface="굴림" charset="-127"/>
              </a:rPr>
              <a:t>а) вимикач включено; б) відділ основного контакту;</a:t>
            </a:r>
          </a:p>
          <a:p>
            <a:pPr marL="0" indent="0" algn="just">
              <a:buNone/>
            </a:pPr>
            <a:r>
              <a:rPr lang="uk-UA" altLang="ko-KR" sz="1600" dirty="0">
                <a:solidFill>
                  <a:schemeClr val="tx1"/>
                </a:solidFill>
                <a:latin typeface="Verdana" pitchFamily="34" charset="0"/>
                <a:ea typeface="굴림" charset="-127"/>
              </a:rPr>
              <a:t>в) відділ дугогасильного контакту; г) вимикач відключено.</a:t>
            </a:r>
          </a:p>
        </p:txBody>
      </p:sp>
      <p:pic>
        <p:nvPicPr>
          <p:cNvPr id="2" name="Рисунок 1">
            <a:extLst>
              <a:ext uri="{FF2B5EF4-FFF2-40B4-BE49-F238E27FC236}">
                <a16:creationId xmlns:a16="http://schemas.microsoft.com/office/drawing/2014/main" id="{3A804BF5-00D2-216F-8EC3-B9DE5FCA870E}"/>
              </a:ext>
            </a:extLst>
          </p:cNvPr>
          <p:cNvPicPr>
            <a:picLocks noChangeAspect="1"/>
          </p:cNvPicPr>
          <p:nvPr/>
        </p:nvPicPr>
        <p:blipFill>
          <a:blip r:embed="rId5"/>
          <a:stretch>
            <a:fillRect/>
          </a:stretch>
        </p:blipFill>
        <p:spPr>
          <a:xfrm>
            <a:off x="1815852" y="1844824"/>
            <a:ext cx="7202240" cy="3433192"/>
          </a:xfrm>
          <a:prstGeom prst="rect">
            <a:avLst/>
          </a:prstGeom>
        </p:spPr>
      </p:pic>
    </p:spTree>
    <p:extLst>
      <p:ext uri="{BB962C8B-B14F-4D97-AF65-F5344CB8AC3E}">
        <p14:creationId xmlns:p14="http://schemas.microsoft.com/office/powerpoint/2010/main" val="2766741550"/>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60419" name="Rectangle 3"/>
          <p:cNvSpPr>
            <a:spLocks noGrp="1" noChangeArrowheads="1"/>
          </p:cNvSpPr>
          <p:nvPr>
            <p:ph type="body" idx="1"/>
          </p:nvPr>
        </p:nvSpPr>
        <p:spPr>
          <a:xfrm>
            <a:off x="1763688" y="188640"/>
            <a:ext cx="7272808" cy="6264696"/>
          </a:xfrm>
        </p:spPr>
        <p:txBody>
          <a:bodyPr/>
          <a:lstStyle/>
          <a:p>
            <a:pPr algn="just"/>
            <a:r>
              <a:rPr lang="uk-UA" altLang="ko-KR" sz="1600" b="1" dirty="0">
                <a:solidFill>
                  <a:schemeClr val="tx1"/>
                </a:solidFill>
                <a:latin typeface="Verdana" pitchFamily="34" charset="0"/>
                <a:ea typeface="굴림" charset="-127"/>
              </a:rPr>
              <a:t>Відділення дугогасильного </a:t>
            </a:r>
            <a:r>
              <a:rPr lang="uk-UA" altLang="ko-KR" sz="1600" b="1" dirty="0" err="1">
                <a:solidFill>
                  <a:schemeClr val="tx1"/>
                </a:solidFill>
                <a:latin typeface="Verdana" pitchFamily="34" charset="0"/>
                <a:ea typeface="굴림" charset="-127"/>
              </a:rPr>
              <a:t>контакта</a:t>
            </a:r>
            <a:endParaRPr lang="uk-UA" altLang="ko-KR" sz="1600" b="1" dirty="0">
              <a:solidFill>
                <a:schemeClr val="tx1"/>
              </a:solidFill>
              <a:latin typeface="Verdana" pitchFamily="34" charset="0"/>
              <a:ea typeface="굴림" charset="-127"/>
            </a:endParaRPr>
          </a:p>
          <a:p>
            <a:pPr algn="just"/>
            <a:r>
              <a:rPr lang="uk-UA" altLang="ko-KR" sz="1600" dirty="0">
                <a:solidFill>
                  <a:schemeClr val="tx1"/>
                </a:solidFill>
                <a:latin typeface="Verdana" pitchFamily="34" charset="0"/>
                <a:ea typeface="굴림" charset="-127"/>
              </a:rPr>
              <a:t>Струм протікає завдяки електричній </a:t>
            </a:r>
            <a:r>
              <a:rPr lang="uk-UA" altLang="ko-KR" sz="1600" dirty="0" err="1">
                <a:solidFill>
                  <a:schemeClr val="tx1"/>
                </a:solidFill>
                <a:latin typeface="Verdana" pitchFamily="34" charset="0"/>
                <a:ea typeface="굴림" charset="-127"/>
              </a:rPr>
              <a:t>дузі</a:t>
            </a:r>
            <a:r>
              <a:rPr lang="uk-UA" altLang="ko-KR" sz="1600" dirty="0">
                <a:solidFill>
                  <a:schemeClr val="tx1"/>
                </a:solidFill>
                <a:latin typeface="Verdana" pitchFamily="34" charset="0"/>
                <a:ea typeface="굴림" charset="-127"/>
              </a:rPr>
              <a:t>, яка виникає між дугогасильними контактами. Газ не </a:t>
            </a:r>
            <a:r>
              <a:rPr lang="uk-UA" altLang="ko-KR" sz="1600" dirty="0" err="1">
                <a:solidFill>
                  <a:schemeClr val="tx1"/>
                </a:solidFill>
                <a:latin typeface="Verdana" pitchFamily="34" charset="0"/>
                <a:ea typeface="굴림" charset="-127"/>
              </a:rPr>
              <a:t>может</a:t>
            </a:r>
            <a:r>
              <a:rPr lang="uk-UA" altLang="ko-KR" sz="1600" dirty="0">
                <a:solidFill>
                  <a:schemeClr val="tx1"/>
                </a:solidFill>
                <a:latin typeface="Verdana" pitchFamily="34" charset="0"/>
                <a:ea typeface="굴림" charset="-127"/>
              </a:rPr>
              <a:t> вийти зовні ні через сопло, бо отвір все ще закритий нерухомим дугогасильним контактом, ні через внутрішню частину дугогасильного </a:t>
            </a:r>
            <a:r>
              <a:rPr lang="uk-UA" altLang="ko-KR" sz="1600" dirty="0" err="1">
                <a:solidFill>
                  <a:schemeClr val="tx1"/>
                </a:solidFill>
                <a:latin typeface="Verdana" pitchFamily="34" charset="0"/>
                <a:ea typeface="굴림" charset="-127"/>
              </a:rPr>
              <a:t>контакта</a:t>
            </a:r>
            <a:r>
              <a:rPr lang="uk-UA" altLang="ko-KR" sz="1600" dirty="0">
                <a:solidFill>
                  <a:schemeClr val="tx1"/>
                </a:solidFill>
                <a:latin typeface="Verdana" pitchFamily="34" charset="0"/>
                <a:ea typeface="굴림" charset="-127"/>
              </a:rPr>
              <a:t>, бо вона закрита електричною дугою (</a:t>
            </a:r>
            <a:r>
              <a:rPr lang="uk-UA" altLang="ko-KR" sz="1600" dirty="0" err="1">
                <a:solidFill>
                  <a:schemeClr val="tx1"/>
                </a:solidFill>
                <a:latin typeface="Verdana" pitchFamily="34" charset="0"/>
                <a:ea typeface="굴림" charset="-127"/>
              </a:rPr>
              <a:t>эфект</a:t>
            </a:r>
            <a:r>
              <a:rPr lang="uk-UA" altLang="ko-KR" sz="1600" dirty="0">
                <a:solidFill>
                  <a:schemeClr val="tx1"/>
                </a:solidFill>
                <a:latin typeface="Verdana" pitchFamily="34" charset="0"/>
                <a:ea typeface="굴림" charset="-127"/>
              </a:rPr>
              <a:t> закупорювання).</a:t>
            </a:r>
          </a:p>
          <a:p>
            <a:pPr algn="just"/>
            <a:r>
              <a:rPr lang="uk-UA" altLang="ko-KR" sz="1600" dirty="0">
                <a:solidFill>
                  <a:schemeClr val="tx1"/>
                </a:solidFill>
                <a:latin typeface="Verdana" pitchFamily="34" charset="0"/>
                <a:ea typeface="굴림" charset="-127"/>
              </a:rPr>
              <a:t>При низьких значеннях струму, коли струм проходить через нуль та дуга гаситься, газ протікає через контакти. При встановленому низькому тиску зрізування струму неможливо та невеликої кількості стиснутого газу достатньо для відновлення діелектричного опору між двома контактами, таким чином, попереджують повторне загорання при зростаючому фронті напруги повернення.</a:t>
            </a:r>
          </a:p>
          <a:p>
            <a:pPr algn="just"/>
            <a:r>
              <a:rPr lang="uk-UA" altLang="ko-KR" sz="1600" dirty="0">
                <a:solidFill>
                  <a:schemeClr val="tx1"/>
                </a:solidFill>
                <a:latin typeface="Verdana" pitchFamily="34" charset="0"/>
                <a:ea typeface="굴림" charset="-127"/>
              </a:rPr>
              <a:t>При високих значеннях струму КЗ, хвиля тиску, створена електричною дугою, закриває клапан між двома камерами, таким чином, що вимикач починає працювати з «</a:t>
            </a:r>
            <a:r>
              <a:rPr lang="uk-UA" altLang="ko-KR" sz="1600" dirty="0" err="1">
                <a:solidFill>
                  <a:schemeClr val="tx1"/>
                </a:solidFill>
                <a:latin typeface="Verdana" pitchFamily="34" charset="0"/>
                <a:ea typeface="굴림" charset="-127"/>
              </a:rPr>
              <a:t>самопродувкою</a:t>
            </a:r>
            <a:r>
              <a:rPr lang="uk-UA" altLang="ko-KR" sz="1600" dirty="0">
                <a:solidFill>
                  <a:schemeClr val="tx1"/>
                </a:solidFill>
                <a:latin typeface="Verdana" pitchFamily="34" charset="0"/>
                <a:ea typeface="굴림" charset="-127"/>
              </a:rPr>
              <a:t> у чистому вигляді». Тиск у верхньому об’ємі піднімається завдяки нагріванню газу та молекулярної </a:t>
            </a:r>
            <a:r>
              <a:rPr lang="uk-UA" altLang="ko-KR" sz="1600" dirty="0" err="1">
                <a:solidFill>
                  <a:schemeClr val="tx1"/>
                </a:solidFill>
                <a:latin typeface="Verdana" pitchFamily="34" charset="0"/>
                <a:ea typeface="굴림" charset="-127"/>
              </a:rPr>
              <a:t>диссоціації</a:t>
            </a:r>
            <a:r>
              <a:rPr lang="uk-UA" altLang="ko-KR" sz="1600" dirty="0">
                <a:solidFill>
                  <a:schemeClr val="tx1"/>
                </a:solidFill>
                <a:latin typeface="Verdana" pitchFamily="34" charset="0"/>
                <a:ea typeface="굴림" charset="-127"/>
              </a:rPr>
              <a:t> внаслідок високої температури. Підвищення тиску </a:t>
            </a:r>
            <a:r>
              <a:rPr lang="uk-UA" altLang="ko-KR" sz="1600" dirty="0" err="1">
                <a:solidFill>
                  <a:schemeClr val="tx1"/>
                </a:solidFill>
                <a:latin typeface="Verdana" pitchFamily="34" charset="0"/>
                <a:ea typeface="굴림" charset="-127"/>
              </a:rPr>
              <a:t>пропорційно</a:t>
            </a:r>
            <a:r>
              <a:rPr lang="uk-UA" altLang="ko-KR" sz="1600" dirty="0">
                <a:solidFill>
                  <a:schemeClr val="tx1"/>
                </a:solidFill>
                <a:latin typeface="Verdana" pitchFamily="34" charset="0"/>
                <a:ea typeface="굴림" charset="-127"/>
              </a:rPr>
              <a:t> струму дуги та забезпечує гасіння дуги при першому проході через нульове значення струму.</a:t>
            </a:r>
          </a:p>
          <a:p>
            <a:pPr algn="just"/>
            <a:endParaRPr lang="uk-UA" altLang="ko-KR" sz="1600" dirty="0">
              <a:solidFill>
                <a:schemeClr val="tx1"/>
              </a:solidFill>
              <a:latin typeface="Verdana" pitchFamily="34" charset="0"/>
              <a:ea typeface="굴림" charset="-127"/>
            </a:endParaRPr>
          </a:p>
        </p:txBody>
      </p:sp>
    </p:spTree>
    <p:extLst>
      <p:ext uri="{BB962C8B-B14F-4D97-AF65-F5344CB8AC3E}">
        <p14:creationId xmlns:p14="http://schemas.microsoft.com/office/powerpoint/2010/main" val="937613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60419" name="Rectangle 3"/>
          <p:cNvSpPr>
            <a:spLocks noGrp="1" noChangeArrowheads="1"/>
          </p:cNvSpPr>
          <p:nvPr>
            <p:ph type="body" idx="1"/>
          </p:nvPr>
        </p:nvSpPr>
        <p:spPr>
          <a:xfrm>
            <a:off x="1835696" y="853952"/>
            <a:ext cx="7128792" cy="5239344"/>
          </a:xfrm>
        </p:spPr>
        <p:txBody>
          <a:bodyPr/>
          <a:lstStyle/>
          <a:p>
            <a:pPr algn="just"/>
            <a:r>
              <a:rPr lang="uk-UA" altLang="ko-KR" sz="1600" b="1" dirty="0">
                <a:solidFill>
                  <a:schemeClr val="tx1"/>
                </a:solidFill>
                <a:latin typeface="Verdana" pitchFamily="34" charset="0"/>
                <a:ea typeface="굴림" charset="-127"/>
              </a:rPr>
              <a:t>Вимикач відключено</a:t>
            </a:r>
          </a:p>
          <a:p>
            <a:pPr algn="just"/>
            <a:r>
              <a:rPr lang="uk-UA" altLang="ko-KR" sz="1600" dirty="0">
                <a:solidFill>
                  <a:schemeClr val="tx1"/>
                </a:solidFill>
                <a:latin typeface="Verdana" pitchFamily="34" charset="0"/>
                <a:ea typeface="굴림" charset="-127"/>
              </a:rPr>
              <a:t>Після переривання дуги тиск у верхній камері, який виникає сам собою, знижується, так як газ протікає через контакти. Клапан відкривається знову та в камеру відключення поступає новий потік свіжого газу. Таким чином, вимикач одразу готовий до нового включення та розчеплення з максимальним значенням </a:t>
            </a:r>
            <a:r>
              <a:rPr lang="uk-UA" altLang="ko-KR" sz="1600" dirty="0" err="1">
                <a:solidFill>
                  <a:schemeClr val="tx1"/>
                </a:solidFill>
                <a:latin typeface="Verdana" pitchFamily="34" charset="0"/>
                <a:ea typeface="굴림" charset="-127"/>
              </a:rPr>
              <a:t>відключаючої</a:t>
            </a:r>
            <a:r>
              <a:rPr lang="uk-UA" altLang="ko-KR" sz="1600" dirty="0">
                <a:solidFill>
                  <a:schemeClr val="tx1"/>
                </a:solidFill>
                <a:latin typeface="Verdana" pitchFamily="34" charset="0"/>
                <a:ea typeface="굴림" charset="-127"/>
              </a:rPr>
              <a:t> здатності.</a:t>
            </a:r>
          </a:p>
        </p:txBody>
      </p:sp>
    </p:spTree>
    <p:extLst>
      <p:ext uri="{BB962C8B-B14F-4D97-AF65-F5344CB8AC3E}">
        <p14:creationId xmlns:p14="http://schemas.microsoft.com/office/powerpoint/2010/main" val="8020795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964829" y="116632"/>
            <a:ext cx="6934200" cy="715963"/>
          </a:xfrm>
        </p:spPr>
        <p:txBody>
          <a:bodyPr/>
          <a:lstStyle/>
          <a:p>
            <a:r>
              <a:rPr lang="uk-UA" sz="2000" dirty="0">
                <a:solidFill>
                  <a:schemeClr val="hlink"/>
                </a:solidFill>
              </a:rPr>
              <a:t>ТИПИ ВИМИКАЧІВ</a:t>
            </a:r>
          </a:p>
        </p:txBody>
      </p:sp>
      <p:sp>
        <p:nvSpPr>
          <p:cNvPr id="60419" name="Rectangle 3"/>
          <p:cNvSpPr>
            <a:spLocks noGrp="1" noChangeArrowheads="1"/>
          </p:cNvSpPr>
          <p:nvPr>
            <p:ph type="body" idx="1"/>
          </p:nvPr>
        </p:nvSpPr>
        <p:spPr>
          <a:xfrm>
            <a:off x="1835696" y="853952"/>
            <a:ext cx="7128792" cy="5239344"/>
          </a:xfrm>
        </p:spPr>
        <p:txBody>
          <a:bodyPr/>
          <a:lstStyle/>
          <a:p>
            <a:pPr algn="just"/>
            <a:r>
              <a:rPr lang="uk-UA" altLang="ko-KR" sz="1600" dirty="0">
                <a:solidFill>
                  <a:schemeClr val="tx1"/>
                </a:solidFill>
                <a:latin typeface="Verdana" pitchFamily="34" charset="0"/>
                <a:ea typeface="굴림" charset="-127"/>
              </a:rPr>
              <a:t>У наш час випускаються вимикачі на номінальну напругу 12—110 кВ: </a:t>
            </a:r>
          </a:p>
          <a:p>
            <a:pPr algn="just"/>
            <a:r>
              <a:rPr lang="en" altLang="ko-KR" sz="1600" dirty="0">
                <a:solidFill>
                  <a:schemeClr val="tx1"/>
                </a:solidFill>
                <a:latin typeface="Verdana" pitchFamily="34" charset="0"/>
                <a:ea typeface="굴림" charset="-127"/>
              </a:rPr>
              <a:t>HD4; </a:t>
            </a:r>
            <a:endParaRPr lang="ru-RU" altLang="ko-KR" sz="1600" dirty="0">
              <a:solidFill>
                <a:schemeClr val="tx1"/>
              </a:solidFill>
              <a:latin typeface="Verdana" pitchFamily="34" charset="0"/>
              <a:ea typeface="굴림" charset="-127"/>
            </a:endParaRPr>
          </a:p>
          <a:p>
            <a:pPr algn="just"/>
            <a:r>
              <a:rPr lang="uk-UA" altLang="ko-KR" sz="1600" dirty="0">
                <a:solidFill>
                  <a:schemeClr val="tx1"/>
                </a:solidFill>
                <a:latin typeface="Verdana" pitchFamily="34" charset="0"/>
                <a:ea typeface="굴림" charset="-127"/>
              </a:rPr>
              <a:t>ВГТ-110</a:t>
            </a:r>
            <a:r>
              <a:rPr lang="en" altLang="ko-KR" sz="1600" dirty="0">
                <a:solidFill>
                  <a:schemeClr val="tx1"/>
                </a:solidFill>
                <a:latin typeface="Verdana" pitchFamily="34" charset="0"/>
                <a:ea typeface="굴림" charset="-127"/>
              </a:rPr>
              <a:t>II*-40/2500</a:t>
            </a:r>
            <a:r>
              <a:rPr lang="uk-UA" altLang="ko-KR" sz="1600" dirty="0">
                <a:solidFill>
                  <a:schemeClr val="tx1"/>
                </a:solidFill>
                <a:latin typeface="Verdana" pitchFamily="34" charset="0"/>
                <a:ea typeface="굴림" charset="-127"/>
              </a:rPr>
              <a:t>У1; </a:t>
            </a:r>
          </a:p>
          <a:p>
            <a:pPr algn="just"/>
            <a:r>
              <a:rPr lang="uk-UA" altLang="ko-KR" sz="1600" dirty="0">
                <a:solidFill>
                  <a:schemeClr val="tx1"/>
                </a:solidFill>
                <a:latin typeface="Verdana" pitchFamily="34" charset="0"/>
                <a:ea typeface="굴림" charset="-127"/>
              </a:rPr>
              <a:t>ВЭО-27,5Б-20/1250У1;</a:t>
            </a:r>
          </a:p>
          <a:p>
            <a:pPr algn="just"/>
            <a:r>
              <a:rPr lang="uk-UA" altLang="ko-KR" sz="1600" dirty="0">
                <a:solidFill>
                  <a:schemeClr val="tx1"/>
                </a:solidFill>
                <a:latin typeface="Verdana" pitchFamily="34" charset="0"/>
                <a:ea typeface="굴림" charset="-127"/>
              </a:rPr>
              <a:t>ВГУ-110 </a:t>
            </a:r>
            <a:r>
              <a:rPr lang="en" altLang="ko-KR" sz="1600" dirty="0">
                <a:solidFill>
                  <a:schemeClr val="tx1"/>
                </a:solidFill>
                <a:latin typeface="Verdana" pitchFamily="34" charset="0"/>
                <a:ea typeface="굴림" charset="-127"/>
              </a:rPr>
              <a:t>II*-40/3150 </a:t>
            </a:r>
            <a:r>
              <a:rPr lang="uk-UA" altLang="ko-KR" sz="1600" dirty="0">
                <a:solidFill>
                  <a:schemeClr val="tx1"/>
                </a:solidFill>
                <a:latin typeface="Verdana" pitchFamily="34" charset="0"/>
                <a:ea typeface="굴림" charset="-127"/>
              </a:rPr>
              <a:t>У1; </a:t>
            </a:r>
          </a:p>
          <a:p>
            <a:pPr algn="just"/>
            <a:r>
              <a:rPr lang="uk-UA" altLang="ko-KR" sz="1600" dirty="0">
                <a:solidFill>
                  <a:schemeClr val="tx1"/>
                </a:solidFill>
                <a:latin typeface="Verdana" pitchFamily="34" charset="0"/>
                <a:ea typeface="굴림" charset="-127"/>
              </a:rPr>
              <a:t>ВГУ-220</a:t>
            </a:r>
            <a:r>
              <a:rPr lang="en" altLang="ko-KR" sz="1600" dirty="0">
                <a:solidFill>
                  <a:schemeClr val="tx1"/>
                </a:solidFill>
                <a:latin typeface="Verdana" pitchFamily="34" charset="0"/>
                <a:ea typeface="굴림" charset="-127"/>
              </a:rPr>
              <a:t>II*-50/3150 </a:t>
            </a:r>
            <a:r>
              <a:rPr lang="uk-UA" altLang="ko-KR" sz="1600" dirty="0">
                <a:solidFill>
                  <a:schemeClr val="tx1"/>
                </a:solidFill>
                <a:latin typeface="Verdana" pitchFamily="34" charset="0"/>
                <a:ea typeface="굴림" charset="-127"/>
              </a:rPr>
              <a:t>У1; </a:t>
            </a:r>
          </a:p>
          <a:p>
            <a:pPr algn="just"/>
            <a:r>
              <a:rPr lang="uk-UA" altLang="ko-KR" sz="1600" dirty="0">
                <a:solidFill>
                  <a:schemeClr val="tx1"/>
                </a:solidFill>
                <a:latin typeface="Verdana" pitchFamily="34" charset="0"/>
                <a:ea typeface="굴림" charset="-127"/>
              </a:rPr>
              <a:t>ВГУ-500</a:t>
            </a:r>
            <a:r>
              <a:rPr lang="en" altLang="ko-KR" sz="1600" dirty="0">
                <a:solidFill>
                  <a:schemeClr val="tx1"/>
                </a:solidFill>
                <a:latin typeface="Verdana" pitchFamily="34" charset="0"/>
                <a:ea typeface="굴림" charset="-127"/>
              </a:rPr>
              <a:t>II*-40/3150 </a:t>
            </a:r>
            <a:r>
              <a:rPr lang="uk-UA" altLang="ko-KR" sz="1600" dirty="0">
                <a:solidFill>
                  <a:schemeClr val="tx1"/>
                </a:solidFill>
                <a:latin typeface="Verdana" pitchFamily="34" charset="0"/>
                <a:ea typeface="굴림" charset="-127"/>
              </a:rPr>
              <a:t>У1;</a:t>
            </a:r>
          </a:p>
          <a:p>
            <a:pPr algn="just"/>
            <a:r>
              <a:rPr lang="uk-UA" altLang="ko-KR" sz="1600" dirty="0">
                <a:solidFill>
                  <a:schemeClr val="tx1"/>
                </a:solidFill>
                <a:latin typeface="Verdana" pitchFamily="34" charset="0"/>
                <a:ea typeface="굴림" charset="-127"/>
              </a:rPr>
              <a:t>ВГУ-750-40/3150 У1; </a:t>
            </a:r>
          </a:p>
          <a:p>
            <a:pPr algn="just"/>
            <a:r>
              <a:rPr lang="uk-UA" altLang="ko-KR" sz="1600" dirty="0">
                <a:solidFill>
                  <a:schemeClr val="tx1"/>
                </a:solidFill>
                <a:latin typeface="Verdana" pitchFamily="34" charset="0"/>
                <a:ea typeface="굴림" charset="-127"/>
              </a:rPr>
              <a:t>ВГУС-500-40/3150 У1</a:t>
            </a:r>
          </a:p>
          <a:p>
            <a:pPr algn="just"/>
            <a:r>
              <a:rPr lang="uk-UA" altLang="ko-KR" sz="1600" dirty="0">
                <a:solidFill>
                  <a:schemeClr val="tx1"/>
                </a:solidFill>
                <a:latin typeface="Verdana" pitchFamily="34" charset="0"/>
                <a:ea typeface="굴림" charset="-127"/>
              </a:rPr>
              <a:t>Умовні позначення вимикачів складаються з літер та цифр, які означають: ВГ – вимикач </a:t>
            </a:r>
            <a:r>
              <a:rPr lang="uk-UA" altLang="ko-KR" sz="1600" dirty="0" err="1">
                <a:solidFill>
                  <a:schemeClr val="tx1"/>
                </a:solidFill>
                <a:latin typeface="Verdana" pitchFamily="34" charset="0"/>
                <a:ea typeface="굴림" charset="-127"/>
              </a:rPr>
              <a:t>елегазовий</a:t>
            </a:r>
            <a:r>
              <a:rPr lang="uk-UA" altLang="ko-KR" sz="1600" dirty="0">
                <a:solidFill>
                  <a:schemeClr val="tx1"/>
                </a:solidFill>
                <a:latin typeface="Verdana" pitchFamily="34" charset="0"/>
                <a:ea typeface="굴림" charset="-127"/>
              </a:rPr>
              <a:t>, </a:t>
            </a:r>
            <a:r>
              <a:rPr lang="uk-UA" altLang="ko-KR" sz="1600" dirty="0" err="1">
                <a:solidFill>
                  <a:schemeClr val="tx1"/>
                </a:solidFill>
                <a:latin typeface="Verdana" pitchFamily="34" charset="0"/>
                <a:ea typeface="굴림" charset="-127"/>
              </a:rPr>
              <a:t>Т</a:t>
            </a:r>
            <a:r>
              <a:rPr lang="uk-UA" altLang="ko-KR" sz="1600" dirty="0">
                <a:solidFill>
                  <a:schemeClr val="tx1"/>
                </a:solidFill>
                <a:latin typeface="Verdana" pitchFamily="34" charset="0"/>
                <a:ea typeface="굴림" charset="-127"/>
              </a:rPr>
              <a:t> – конструктивне виконання (</a:t>
            </a:r>
            <a:r>
              <a:rPr lang="uk-UA" altLang="ko-KR" sz="1600" dirty="0" err="1">
                <a:solidFill>
                  <a:schemeClr val="tx1"/>
                </a:solidFill>
                <a:latin typeface="Verdana" pitchFamily="34" charset="0"/>
                <a:ea typeface="굴림" charset="-127"/>
              </a:rPr>
              <a:t>Т</a:t>
            </a:r>
            <a:r>
              <a:rPr lang="uk-UA" altLang="ko-KR" sz="1600" dirty="0">
                <a:solidFill>
                  <a:schemeClr val="tx1"/>
                </a:solidFill>
                <a:latin typeface="Verdana" pitchFamily="34" charset="0"/>
                <a:ea typeface="굴림" charset="-127"/>
              </a:rPr>
              <a:t>, У), </a:t>
            </a:r>
            <a:r>
              <a:rPr lang="uk-UA" altLang="ko-KR" sz="1600" dirty="0" err="1">
                <a:solidFill>
                  <a:schemeClr val="tx1"/>
                </a:solidFill>
                <a:latin typeface="Verdana" pitchFamily="34" charset="0"/>
                <a:ea typeface="굴림" charset="-127"/>
              </a:rPr>
              <a:t>Э</a:t>
            </a:r>
            <a:r>
              <a:rPr lang="uk-UA" altLang="ko-KR" sz="1600" dirty="0">
                <a:solidFill>
                  <a:schemeClr val="tx1"/>
                </a:solidFill>
                <a:latin typeface="Verdana" pitchFamily="34" charset="0"/>
                <a:ea typeface="굴림" charset="-127"/>
              </a:rPr>
              <a:t> – </a:t>
            </a:r>
            <a:r>
              <a:rPr lang="uk-UA" altLang="ko-KR" sz="1600" dirty="0" err="1">
                <a:solidFill>
                  <a:schemeClr val="tx1"/>
                </a:solidFill>
                <a:latin typeface="Verdana" pitchFamily="34" charset="0"/>
                <a:ea typeface="굴림" charset="-127"/>
              </a:rPr>
              <a:t>елегазовий</a:t>
            </a:r>
            <a:r>
              <a:rPr lang="uk-UA" altLang="ko-KR" sz="1600" dirty="0">
                <a:solidFill>
                  <a:schemeClr val="tx1"/>
                </a:solidFill>
                <a:latin typeface="Verdana" pitchFamily="34" charset="0"/>
                <a:ea typeface="굴림" charset="-127"/>
              </a:rPr>
              <a:t>, О – однополюсний, Г – газовий, С – знижений рівень випробувальних </a:t>
            </a:r>
            <a:r>
              <a:rPr lang="uk-UA" altLang="ko-KR" sz="1600" dirty="0" err="1">
                <a:solidFill>
                  <a:schemeClr val="tx1"/>
                </a:solidFill>
                <a:latin typeface="Verdana" pitchFamily="34" charset="0"/>
                <a:ea typeface="굴림" charset="-127"/>
              </a:rPr>
              <a:t>напруг</a:t>
            </a:r>
            <a:r>
              <a:rPr lang="uk-UA" altLang="ko-KR" sz="1600" dirty="0">
                <a:solidFill>
                  <a:schemeClr val="tx1"/>
                </a:solidFill>
                <a:latin typeface="Verdana" pitchFamily="34" charset="0"/>
                <a:ea typeface="굴림" charset="-127"/>
              </a:rPr>
              <a:t> зовнішньої поздовжньої ізоляції. Перше число – номінальна напруга, кВ; літери після цього числа – категорія зовнішньої ізоляції; друге та третє числа – відповідно номінальний струм відключення, кА, та номінальний струм, А; літери та числа після цих чисел – кліматичне виконання та категорія розташування.</a:t>
            </a:r>
          </a:p>
        </p:txBody>
      </p:sp>
    </p:spTree>
    <p:extLst>
      <p:ext uri="{BB962C8B-B14F-4D97-AF65-F5344CB8AC3E}">
        <p14:creationId xmlns:p14="http://schemas.microsoft.com/office/powerpoint/2010/main" val="226014012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aadcabc328801e740dd8e1d47584cb96d256c97"/>
</p:tagLst>
</file>

<file path=ppt/theme/theme1.xml><?xml version="1.0" encoding="utf-8"?>
<a:theme xmlns:a="http://schemas.openxmlformats.org/drawingml/2006/main" name="zavodi">
  <a:themeElements>
    <a:clrScheme name="powerpoint-template-24 16">
      <a:dk1>
        <a:srgbClr val="4D4D4D"/>
      </a:dk1>
      <a:lt1>
        <a:srgbClr val="FFFFFF"/>
      </a:lt1>
      <a:dk2>
        <a:srgbClr val="4D4D4D"/>
      </a:dk2>
      <a:lt2>
        <a:srgbClr val="FF630A"/>
      </a:lt2>
      <a:accent1>
        <a:srgbClr val="FF700A"/>
      </a:accent1>
      <a:accent2>
        <a:srgbClr val="FF7B04"/>
      </a:accent2>
      <a:accent3>
        <a:srgbClr val="FFFFFF"/>
      </a:accent3>
      <a:accent4>
        <a:srgbClr val="404040"/>
      </a:accent4>
      <a:accent5>
        <a:srgbClr val="FFBBAA"/>
      </a:accent5>
      <a:accent6>
        <a:srgbClr val="E76F03"/>
      </a:accent6>
      <a:hlink>
        <a:srgbClr val="C70F12"/>
      </a:hlink>
      <a:folHlink>
        <a:srgbClr val="DDDDDD"/>
      </a:folHlink>
    </a:clrScheme>
    <a:fontScheme name="powerpoint-template-24">
      <a:majorFont>
        <a:latin typeface="Microsoft Sans Serif"/>
        <a:ea typeface=""/>
        <a:cs typeface=""/>
      </a:majorFont>
      <a:minorFont>
        <a:latin typeface="Microsoft Sans Serif"/>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powerpoint-template-24 1">
        <a:dk1>
          <a:srgbClr val="4D4D4D"/>
        </a:dk1>
        <a:lt1>
          <a:srgbClr val="FFFFFF"/>
        </a:lt1>
        <a:dk2>
          <a:srgbClr val="4D4D4D"/>
        </a:dk2>
        <a:lt2>
          <a:srgbClr val="CC0000"/>
        </a:lt2>
        <a:accent1>
          <a:srgbClr val="FF9933"/>
        </a:accent1>
        <a:accent2>
          <a:srgbClr val="009900"/>
        </a:accent2>
        <a:accent3>
          <a:srgbClr val="FFFFFF"/>
        </a:accent3>
        <a:accent4>
          <a:srgbClr val="404040"/>
        </a:accent4>
        <a:accent5>
          <a:srgbClr val="FFCAAD"/>
        </a:accent5>
        <a:accent6>
          <a:srgbClr val="008A00"/>
        </a:accent6>
        <a:hlink>
          <a:srgbClr val="3366F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2">
        <a:dk1>
          <a:srgbClr val="4D4D4D"/>
        </a:dk1>
        <a:lt1>
          <a:srgbClr val="FFFFFF"/>
        </a:lt1>
        <a:dk2>
          <a:srgbClr val="4D4D4D"/>
        </a:dk2>
        <a:lt2>
          <a:srgbClr val="FBB240"/>
        </a:lt2>
        <a:accent1>
          <a:srgbClr val="FFC842"/>
        </a:accent1>
        <a:accent2>
          <a:srgbClr val="FED06E"/>
        </a:accent2>
        <a:accent3>
          <a:srgbClr val="FFFFFF"/>
        </a:accent3>
        <a:accent4>
          <a:srgbClr val="404040"/>
        </a:accent4>
        <a:accent5>
          <a:srgbClr val="FFE0B0"/>
        </a:accent5>
        <a:accent6>
          <a:srgbClr val="E6BC63"/>
        </a:accent6>
        <a:hlink>
          <a:srgbClr val="FDDB9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3">
        <a:dk1>
          <a:srgbClr val="4D4D4D"/>
        </a:dk1>
        <a:lt1>
          <a:srgbClr val="FFFFFF"/>
        </a:lt1>
        <a:dk2>
          <a:srgbClr val="4D4D4D"/>
        </a:dk2>
        <a:lt2>
          <a:srgbClr val="FE564C"/>
        </a:lt2>
        <a:accent1>
          <a:srgbClr val="FFC842"/>
        </a:accent1>
        <a:accent2>
          <a:srgbClr val="FED06E"/>
        </a:accent2>
        <a:accent3>
          <a:srgbClr val="FFFFFF"/>
        </a:accent3>
        <a:accent4>
          <a:srgbClr val="404040"/>
        </a:accent4>
        <a:accent5>
          <a:srgbClr val="FFE0B0"/>
        </a:accent5>
        <a:accent6>
          <a:srgbClr val="E6BC63"/>
        </a:accent6>
        <a:hlink>
          <a:srgbClr val="FDDB9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4">
        <a:dk1>
          <a:srgbClr val="4D4D4D"/>
        </a:dk1>
        <a:lt1>
          <a:srgbClr val="FFFFFF"/>
        </a:lt1>
        <a:dk2>
          <a:srgbClr val="4D4D4D"/>
        </a:dk2>
        <a:lt2>
          <a:srgbClr val="BB2A32"/>
        </a:lt2>
        <a:accent1>
          <a:srgbClr val="FFC842"/>
        </a:accent1>
        <a:accent2>
          <a:srgbClr val="FED06E"/>
        </a:accent2>
        <a:accent3>
          <a:srgbClr val="FFFFFF"/>
        </a:accent3>
        <a:accent4>
          <a:srgbClr val="404040"/>
        </a:accent4>
        <a:accent5>
          <a:srgbClr val="FFE0B0"/>
        </a:accent5>
        <a:accent6>
          <a:srgbClr val="E6BC63"/>
        </a:accent6>
        <a:hlink>
          <a:srgbClr val="FDDB9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5">
        <a:dk1>
          <a:srgbClr val="4D4D4D"/>
        </a:dk1>
        <a:lt1>
          <a:srgbClr val="FFFFFF"/>
        </a:lt1>
        <a:dk2>
          <a:srgbClr val="4D4D4D"/>
        </a:dk2>
        <a:lt2>
          <a:srgbClr val="E84A25"/>
        </a:lt2>
        <a:accent1>
          <a:srgbClr val="ED6A24"/>
        </a:accent1>
        <a:accent2>
          <a:srgbClr val="F99E1C"/>
        </a:accent2>
        <a:accent3>
          <a:srgbClr val="FFFFFF"/>
        </a:accent3>
        <a:accent4>
          <a:srgbClr val="404040"/>
        </a:accent4>
        <a:accent5>
          <a:srgbClr val="F4B9AC"/>
        </a:accent5>
        <a:accent6>
          <a:srgbClr val="E28F18"/>
        </a:accent6>
        <a:hlink>
          <a:srgbClr val="F1B545"/>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6">
        <a:dk1>
          <a:srgbClr val="4D4D4D"/>
        </a:dk1>
        <a:lt1>
          <a:srgbClr val="FFFFFF"/>
        </a:lt1>
        <a:dk2>
          <a:srgbClr val="4D4D4D"/>
        </a:dk2>
        <a:lt2>
          <a:srgbClr val="B92D14"/>
        </a:lt2>
        <a:accent1>
          <a:srgbClr val="D34E13"/>
        </a:accent1>
        <a:accent2>
          <a:srgbClr val="DC9009"/>
        </a:accent2>
        <a:accent3>
          <a:srgbClr val="FFFFFF"/>
        </a:accent3>
        <a:accent4>
          <a:srgbClr val="404040"/>
        </a:accent4>
        <a:accent5>
          <a:srgbClr val="E6B2AA"/>
        </a:accent5>
        <a:accent6>
          <a:srgbClr val="C78207"/>
        </a:accent6>
        <a:hlink>
          <a:srgbClr val="EEC633"/>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7">
        <a:dk1>
          <a:srgbClr val="4D4D4D"/>
        </a:dk1>
        <a:lt1>
          <a:srgbClr val="FFFFFF"/>
        </a:lt1>
        <a:dk2>
          <a:srgbClr val="4D4D4D"/>
        </a:dk2>
        <a:lt2>
          <a:srgbClr val="AE6310"/>
        </a:lt2>
        <a:accent1>
          <a:srgbClr val="E79613"/>
        </a:accent1>
        <a:accent2>
          <a:srgbClr val="E1720D"/>
        </a:accent2>
        <a:accent3>
          <a:srgbClr val="FFFFFF"/>
        </a:accent3>
        <a:accent4>
          <a:srgbClr val="404040"/>
        </a:accent4>
        <a:accent5>
          <a:srgbClr val="F1C9AA"/>
        </a:accent5>
        <a:accent6>
          <a:srgbClr val="CC670B"/>
        </a:accent6>
        <a:hlink>
          <a:srgbClr val="C6470A"/>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8">
        <a:dk1>
          <a:srgbClr val="4D4D4D"/>
        </a:dk1>
        <a:lt1>
          <a:srgbClr val="FFFFFF"/>
        </a:lt1>
        <a:dk2>
          <a:srgbClr val="4D4D4D"/>
        </a:dk2>
        <a:lt2>
          <a:srgbClr val="C75F06"/>
        </a:lt2>
        <a:accent1>
          <a:srgbClr val="E07D06"/>
        </a:accent1>
        <a:accent2>
          <a:srgbClr val="F2A016"/>
        </a:accent2>
        <a:accent3>
          <a:srgbClr val="FFFFFF"/>
        </a:accent3>
        <a:accent4>
          <a:srgbClr val="404040"/>
        </a:accent4>
        <a:accent5>
          <a:srgbClr val="EDBFAA"/>
        </a:accent5>
        <a:accent6>
          <a:srgbClr val="DB9113"/>
        </a:accent6>
        <a:hlink>
          <a:srgbClr val="F7C91C"/>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9">
        <a:dk1>
          <a:srgbClr val="4D4D4D"/>
        </a:dk1>
        <a:lt1>
          <a:srgbClr val="FFFFFF"/>
        </a:lt1>
        <a:dk2>
          <a:srgbClr val="4D4D4D"/>
        </a:dk2>
        <a:lt2>
          <a:srgbClr val="CE5C16"/>
        </a:lt2>
        <a:accent1>
          <a:srgbClr val="E3852B"/>
        </a:accent1>
        <a:accent2>
          <a:srgbClr val="E79235"/>
        </a:accent2>
        <a:accent3>
          <a:srgbClr val="FFFFFF"/>
        </a:accent3>
        <a:accent4>
          <a:srgbClr val="404040"/>
        </a:accent4>
        <a:accent5>
          <a:srgbClr val="EFC2AC"/>
        </a:accent5>
        <a:accent6>
          <a:srgbClr val="D1842F"/>
        </a:accent6>
        <a:hlink>
          <a:srgbClr val="F09E38"/>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0">
        <a:dk1>
          <a:srgbClr val="4D4D4D"/>
        </a:dk1>
        <a:lt1>
          <a:srgbClr val="FFFFFF"/>
        </a:lt1>
        <a:dk2>
          <a:srgbClr val="4D4D4D"/>
        </a:dk2>
        <a:lt2>
          <a:srgbClr val="BD5D16"/>
        </a:lt2>
        <a:accent1>
          <a:srgbClr val="ED5B10"/>
        </a:accent1>
        <a:accent2>
          <a:srgbClr val="F5A526"/>
        </a:accent2>
        <a:accent3>
          <a:srgbClr val="FFFFFF"/>
        </a:accent3>
        <a:accent4>
          <a:srgbClr val="404040"/>
        </a:accent4>
        <a:accent5>
          <a:srgbClr val="F4B5AA"/>
        </a:accent5>
        <a:accent6>
          <a:srgbClr val="DE9521"/>
        </a:accent6>
        <a:hlink>
          <a:srgbClr val="FABD4B"/>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1">
        <a:dk1>
          <a:srgbClr val="4D4D4D"/>
        </a:dk1>
        <a:lt1>
          <a:srgbClr val="FFFFFF"/>
        </a:lt1>
        <a:dk2>
          <a:srgbClr val="4D4D4D"/>
        </a:dk2>
        <a:lt2>
          <a:srgbClr val="B33617"/>
        </a:lt2>
        <a:accent1>
          <a:srgbClr val="DC6900"/>
        </a:accent1>
        <a:accent2>
          <a:srgbClr val="ED9500"/>
        </a:accent2>
        <a:accent3>
          <a:srgbClr val="FFFFFF"/>
        </a:accent3>
        <a:accent4>
          <a:srgbClr val="404040"/>
        </a:accent4>
        <a:accent5>
          <a:srgbClr val="EBB9AA"/>
        </a:accent5>
        <a:accent6>
          <a:srgbClr val="D78700"/>
        </a:accent6>
        <a:hlink>
          <a:srgbClr val="F8BE17"/>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2">
        <a:dk1>
          <a:srgbClr val="4D4D4D"/>
        </a:dk1>
        <a:lt1>
          <a:srgbClr val="FFFFFF"/>
        </a:lt1>
        <a:dk2>
          <a:srgbClr val="4D4D4D"/>
        </a:dk2>
        <a:lt2>
          <a:srgbClr val="FE3902"/>
        </a:lt2>
        <a:accent1>
          <a:srgbClr val="FF6B03"/>
        </a:accent1>
        <a:accent2>
          <a:srgbClr val="FF8308"/>
        </a:accent2>
        <a:accent3>
          <a:srgbClr val="FFFFFF"/>
        </a:accent3>
        <a:accent4>
          <a:srgbClr val="404040"/>
        </a:accent4>
        <a:accent5>
          <a:srgbClr val="FFBAAA"/>
        </a:accent5>
        <a:accent6>
          <a:srgbClr val="E77606"/>
        </a:accent6>
        <a:hlink>
          <a:srgbClr val="FFA90B"/>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3">
        <a:dk1>
          <a:srgbClr val="4D4D4D"/>
        </a:dk1>
        <a:lt1>
          <a:srgbClr val="FFFFFF"/>
        </a:lt1>
        <a:dk2>
          <a:srgbClr val="4D4D4D"/>
        </a:dk2>
        <a:lt2>
          <a:srgbClr val="ED3401"/>
        </a:lt2>
        <a:accent1>
          <a:srgbClr val="FE6700"/>
        </a:accent1>
        <a:accent2>
          <a:srgbClr val="FFCF47"/>
        </a:accent2>
        <a:accent3>
          <a:srgbClr val="FFFFFF"/>
        </a:accent3>
        <a:accent4>
          <a:srgbClr val="404040"/>
        </a:accent4>
        <a:accent5>
          <a:srgbClr val="FEB8AA"/>
        </a:accent5>
        <a:accent6>
          <a:srgbClr val="E7BB3F"/>
        </a:accent6>
        <a:hlink>
          <a:srgbClr val="7DCDC7"/>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4">
        <a:dk1>
          <a:srgbClr val="4D4D4D"/>
        </a:dk1>
        <a:lt1>
          <a:srgbClr val="FFFFFF"/>
        </a:lt1>
        <a:dk2>
          <a:srgbClr val="4D4D4D"/>
        </a:dk2>
        <a:lt2>
          <a:srgbClr val="FF630A"/>
        </a:lt2>
        <a:accent1>
          <a:srgbClr val="FF700A"/>
        </a:accent1>
        <a:accent2>
          <a:srgbClr val="FF7B04"/>
        </a:accent2>
        <a:accent3>
          <a:srgbClr val="FFFFFF"/>
        </a:accent3>
        <a:accent4>
          <a:srgbClr val="404040"/>
        </a:accent4>
        <a:accent5>
          <a:srgbClr val="FFBBAA"/>
        </a:accent5>
        <a:accent6>
          <a:srgbClr val="E76F03"/>
        </a:accent6>
        <a:hlink>
          <a:srgbClr val="FF9400"/>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5">
        <a:dk1>
          <a:srgbClr val="4D4D4D"/>
        </a:dk1>
        <a:lt1>
          <a:srgbClr val="FFFFFF"/>
        </a:lt1>
        <a:dk2>
          <a:srgbClr val="4D4D4D"/>
        </a:dk2>
        <a:lt2>
          <a:srgbClr val="FF630A"/>
        </a:lt2>
        <a:accent1>
          <a:srgbClr val="FF700A"/>
        </a:accent1>
        <a:accent2>
          <a:srgbClr val="FF7B04"/>
        </a:accent2>
        <a:accent3>
          <a:srgbClr val="FFFFFF"/>
        </a:accent3>
        <a:accent4>
          <a:srgbClr val="404040"/>
        </a:accent4>
        <a:accent5>
          <a:srgbClr val="FFBBAA"/>
        </a:accent5>
        <a:accent6>
          <a:srgbClr val="E76F03"/>
        </a:accent6>
        <a:hlink>
          <a:srgbClr val="FFBF00"/>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6">
        <a:dk1>
          <a:srgbClr val="4D4D4D"/>
        </a:dk1>
        <a:lt1>
          <a:srgbClr val="FFFFFF"/>
        </a:lt1>
        <a:dk2>
          <a:srgbClr val="4D4D4D"/>
        </a:dk2>
        <a:lt2>
          <a:srgbClr val="FF630A"/>
        </a:lt2>
        <a:accent1>
          <a:srgbClr val="FF700A"/>
        </a:accent1>
        <a:accent2>
          <a:srgbClr val="FF7B04"/>
        </a:accent2>
        <a:accent3>
          <a:srgbClr val="FFFFFF"/>
        </a:accent3>
        <a:accent4>
          <a:srgbClr val="404040"/>
        </a:accent4>
        <a:accent5>
          <a:srgbClr val="FFBBAA"/>
        </a:accent5>
        <a:accent6>
          <a:srgbClr val="E76F03"/>
        </a:accent6>
        <a:hlink>
          <a:srgbClr val="C70F12"/>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powerpoint-template-24 16">
    <a:dk1>
      <a:srgbClr val="4D4D4D"/>
    </a:dk1>
    <a:lt1>
      <a:srgbClr val="FFFFFF"/>
    </a:lt1>
    <a:dk2>
      <a:srgbClr val="4D4D4D"/>
    </a:dk2>
    <a:lt2>
      <a:srgbClr val="FF630A"/>
    </a:lt2>
    <a:accent1>
      <a:srgbClr val="FF700A"/>
    </a:accent1>
    <a:accent2>
      <a:srgbClr val="FF7B04"/>
    </a:accent2>
    <a:accent3>
      <a:srgbClr val="FFFFFF"/>
    </a:accent3>
    <a:accent4>
      <a:srgbClr val="404040"/>
    </a:accent4>
    <a:accent5>
      <a:srgbClr val="FFBBAA"/>
    </a:accent5>
    <a:accent6>
      <a:srgbClr val="E76F03"/>
    </a:accent6>
    <a:hlink>
      <a:srgbClr val="C70F12"/>
    </a:hlink>
    <a:folHlink>
      <a:srgbClr val="DDDDDD"/>
    </a:folHlink>
  </a:clrScheme>
</a:themeOverride>
</file>

<file path=ppt/theme/themeOverride10.xml><?xml version="1.0" encoding="utf-8"?>
<a:themeOverride xmlns:a="http://schemas.openxmlformats.org/drawingml/2006/main">
  <a:clrScheme name="powerpoint-template-24 16">
    <a:dk1>
      <a:srgbClr val="4D4D4D"/>
    </a:dk1>
    <a:lt1>
      <a:srgbClr val="FFFFFF"/>
    </a:lt1>
    <a:dk2>
      <a:srgbClr val="4D4D4D"/>
    </a:dk2>
    <a:lt2>
      <a:srgbClr val="FF630A"/>
    </a:lt2>
    <a:accent1>
      <a:srgbClr val="FF700A"/>
    </a:accent1>
    <a:accent2>
      <a:srgbClr val="FF7B04"/>
    </a:accent2>
    <a:accent3>
      <a:srgbClr val="FFFFFF"/>
    </a:accent3>
    <a:accent4>
      <a:srgbClr val="404040"/>
    </a:accent4>
    <a:accent5>
      <a:srgbClr val="FFBBAA"/>
    </a:accent5>
    <a:accent6>
      <a:srgbClr val="E76F03"/>
    </a:accent6>
    <a:hlink>
      <a:srgbClr val="C70F12"/>
    </a:hlink>
    <a:folHlink>
      <a:srgbClr val="DDDDDD"/>
    </a:folHlink>
  </a:clrScheme>
</a:themeOverride>
</file>

<file path=ppt/theme/themeOverride11.xml><?xml version="1.0" encoding="utf-8"?>
<a:themeOverride xmlns:a="http://schemas.openxmlformats.org/drawingml/2006/main">
  <a:clrScheme name="powerpoint-template-24 16">
    <a:dk1>
      <a:srgbClr val="4D4D4D"/>
    </a:dk1>
    <a:lt1>
      <a:srgbClr val="FFFFFF"/>
    </a:lt1>
    <a:dk2>
      <a:srgbClr val="4D4D4D"/>
    </a:dk2>
    <a:lt2>
      <a:srgbClr val="FF630A"/>
    </a:lt2>
    <a:accent1>
      <a:srgbClr val="FF700A"/>
    </a:accent1>
    <a:accent2>
      <a:srgbClr val="FF7B04"/>
    </a:accent2>
    <a:accent3>
      <a:srgbClr val="FFFFFF"/>
    </a:accent3>
    <a:accent4>
      <a:srgbClr val="404040"/>
    </a:accent4>
    <a:accent5>
      <a:srgbClr val="FFBBAA"/>
    </a:accent5>
    <a:accent6>
      <a:srgbClr val="E76F03"/>
    </a:accent6>
    <a:hlink>
      <a:srgbClr val="C70F12"/>
    </a:hlink>
    <a:folHlink>
      <a:srgbClr val="DDDDDD"/>
    </a:folHlink>
  </a:clrScheme>
</a:themeOverride>
</file>

<file path=ppt/theme/themeOverride12.xml><?xml version="1.0" encoding="utf-8"?>
<a:themeOverride xmlns:a="http://schemas.openxmlformats.org/drawingml/2006/main">
  <a:clrScheme name="powerpoint-template-24 16">
    <a:dk1>
      <a:srgbClr val="4D4D4D"/>
    </a:dk1>
    <a:lt1>
      <a:srgbClr val="FFFFFF"/>
    </a:lt1>
    <a:dk2>
      <a:srgbClr val="4D4D4D"/>
    </a:dk2>
    <a:lt2>
      <a:srgbClr val="FF630A"/>
    </a:lt2>
    <a:accent1>
      <a:srgbClr val="FF700A"/>
    </a:accent1>
    <a:accent2>
      <a:srgbClr val="FF7B04"/>
    </a:accent2>
    <a:accent3>
      <a:srgbClr val="FFFFFF"/>
    </a:accent3>
    <a:accent4>
      <a:srgbClr val="404040"/>
    </a:accent4>
    <a:accent5>
      <a:srgbClr val="FFBBAA"/>
    </a:accent5>
    <a:accent6>
      <a:srgbClr val="E76F03"/>
    </a:accent6>
    <a:hlink>
      <a:srgbClr val="C70F12"/>
    </a:hlink>
    <a:folHlink>
      <a:srgbClr val="DDDDDD"/>
    </a:folHlink>
  </a:clrScheme>
</a:themeOverride>
</file>

<file path=ppt/theme/themeOverride13.xml><?xml version="1.0" encoding="utf-8"?>
<a:themeOverride xmlns:a="http://schemas.openxmlformats.org/drawingml/2006/main">
  <a:clrScheme name="powerpoint-template-24 16">
    <a:dk1>
      <a:srgbClr val="4D4D4D"/>
    </a:dk1>
    <a:lt1>
      <a:srgbClr val="FFFFFF"/>
    </a:lt1>
    <a:dk2>
      <a:srgbClr val="4D4D4D"/>
    </a:dk2>
    <a:lt2>
      <a:srgbClr val="FF630A"/>
    </a:lt2>
    <a:accent1>
      <a:srgbClr val="FF700A"/>
    </a:accent1>
    <a:accent2>
      <a:srgbClr val="FF7B04"/>
    </a:accent2>
    <a:accent3>
      <a:srgbClr val="FFFFFF"/>
    </a:accent3>
    <a:accent4>
      <a:srgbClr val="404040"/>
    </a:accent4>
    <a:accent5>
      <a:srgbClr val="FFBBAA"/>
    </a:accent5>
    <a:accent6>
      <a:srgbClr val="E76F03"/>
    </a:accent6>
    <a:hlink>
      <a:srgbClr val="C70F12"/>
    </a:hlink>
    <a:folHlink>
      <a:srgbClr val="DDDDDD"/>
    </a:folHlink>
  </a:clrScheme>
</a:themeOverride>
</file>

<file path=ppt/theme/themeOverride14.xml><?xml version="1.0" encoding="utf-8"?>
<a:themeOverride xmlns:a="http://schemas.openxmlformats.org/drawingml/2006/main">
  <a:clrScheme name="powerpoint-template-24 16">
    <a:dk1>
      <a:srgbClr val="4D4D4D"/>
    </a:dk1>
    <a:lt1>
      <a:srgbClr val="FFFFFF"/>
    </a:lt1>
    <a:dk2>
      <a:srgbClr val="4D4D4D"/>
    </a:dk2>
    <a:lt2>
      <a:srgbClr val="FF630A"/>
    </a:lt2>
    <a:accent1>
      <a:srgbClr val="FF700A"/>
    </a:accent1>
    <a:accent2>
      <a:srgbClr val="FF7B04"/>
    </a:accent2>
    <a:accent3>
      <a:srgbClr val="FFFFFF"/>
    </a:accent3>
    <a:accent4>
      <a:srgbClr val="404040"/>
    </a:accent4>
    <a:accent5>
      <a:srgbClr val="FFBBAA"/>
    </a:accent5>
    <a:accent6>
      <a:srgbClr val="E76F03"/>
    </a:accent6>
    <a:hlink>
      <a:srgbClr val="C70F12"/>
    </a:hlink>
    <a:folHlink>
      <a:srgbClr val="DDDDDD"/>
    </a:folHlink>
  </a:clrScheme>
</a:themeOverride>
</file>

<file path=ppt/theme/themeOverride15.xml><?xml version="1.0" encoding="utf-8"?>
<a:themeOverride xmlns:a="http://schemas.openxmlformats.org/drawingml/2006/main">
  <a:clrScheme name="powerpoint-template-24 16">
    <a:dk1>
      <a:srgbClr val="4D4D4D"/>
    </a:dk1>
    <a:lt1>
      <a:srgbClr val="FFFFFF"/>
    </a:lt1>
    <a:dk2>
      <a:srgbClr val="4D4D4D"/>
    </a:dk2>
    <a:lt2>
      <a:srgbClr val="FF630A"/>
    </a:lt2>
    <a:accent1>
      <a:srgbClr val="FF700A"/>
    </a:accent1>
    <a:accent2>
      <a:srgbClr val="FF7B04"/>
    </a:accent2>
    <a:accent3>
      <a:srgbClr val="FFFFFF"/>
    </a:accent3>
    <a:accent4>
      <a:srgbClr val="404040"/>
    </a:accent4>
    <a:accent5>
      <a:srgbClr val="FFBBAA"/>
    </a:accent5>
    <a:accent6>
      <a:srgbClr val="E76F03"/>
    </a:accent6>
    <a:hlink>
      <a:srgbClr val="C70F12"/>
    </a:hlink>
    <a:folHlink>
      <a:srgbClr val="DDDDDD"/>
    </a:folHlink>
  </a:clrScheme>
</a:themeOverride>
</file>

<file path=ppt/theme/themeOverride16.xml><?xml version="1.0" encoding="utf-8"?>
<a:themeOverride xmlns:a="http://schemas.openxmlformats.org/drawingml/2006/main">
  <a:clrScheme name="powerpoint-template-24 16">
    <a:dk1>
      <a:srgbClr val="4D4D4D"/>
    </a:dk1>
    <a:lt1>
      <a:srgbClr val="FFFFFF"/>
    </a:lt1>
    <a:dk2>
      <a:srgbClr val="4D4D4D"/>
    </a:dk2>
    <a:lt2>
      <a:srgbClr val="FF630A"/>
    </a:lt2>
    <a:accent1>
      <a:srgbClr val="FF700A"/>
    </a:accent1>
    <a:accent2>
      <a:srgbClr val="FF7B04"/>
    </a:accent2>
    <a:accent3>
      <a:srgbClr val="FFFFFF"/>
    </a:accent3>
    <a:accent4>
      <a:srgbClr val="404040"/>
    </a:accent4>
    <a:accent5>
      <a:srgbClr val="FFBBAA"/>
    </a:accent5>
    <a:accent6>
      <a:srgbClr val="E76F03"/>
    </a:accent6>
    <a:hlink>
      <a:srgbClr val="C70F12"/>
    </a:hlink>
    <a:folHlink>
      <a:srgbClr val="DDDDDD"/>
    </a:folHlink>
  </a:clrScheme>
</a:themeOverride>
</file>

<file path=ppt/theme/themeOverride17.xml><?xml version="1.0" encoding="utf-8"?>
<a:themeOverride xmlns:a="http://schemas.openxmlformats.org/drawingml/2006/main">
  <a:clrScheme name="powerpoint-template-24 16">
    <a:dk1>
      <a:srgbClr val="4D4D4D"/>
    </a:dk1>
    <a:lt1>
      <a:srgbClr val="FFFFFF"/>
    </a:lt1>
    <a:dk2>
      <a:srgbClr val="4D4D4D"/>
    </a:dk2>
    <a:lt2>
      <a:srgbClr val="FF630A"/>
    </a:lt2>
    <a:accent1>
      <a:srgbClr val="FF700A"/>
    </a:accent1>
    <a:accent2>
      <a:srgbClr val="FF7B04"/>
    </a:accent2>
    <a:accent3>
      <a:srgbClr val="FFFFFF"/>
    </a:accent3>
    <a:accent4>
      <a:srgbClr val="404040"/>
    </a:accent4>
    <a:accent5>
      <a:srgbClr val="FFBBAA"/>
    </a:accent5>
    <a:accent6>
      <a:srgbClr val="E76F03"/>
    </a:accent6>
    <a:hlink>
      <a:srgbClr val="C70F12"/>
    </a:hlink>
    <a:folHlink>
      <a:srgbClr val="DDDDDD"/>
    </a:folHlink>
  </a:clrScheme>
</a:themeOverride>
</file>

<file path=ppt/theme/themeOverride18.xml><?xml version="1.0" encoding="utf-8"?>
<a:themeOverride xmlns:a="http://schemas.openxmlformats.org/drawingml/2006/main">
  <a:clrScheme name="powerpoint-template-24 16">
    <a:dk1>
      <a:srgbClr val="4D4D4D"/>
    </a:dk1>
    <a:lt1>
      <a:srgbClr val="FFFFFF"/>
    </a:lt1>
    <a:dk2>
      <a:srgbClr val="4D4D4D"/>
    </a:dk2>
    <a:lt2>
      <a:srgbClr val="FF630A"/>
    </a:lt2>
    <a:accent1>
      <a:srgbClr val="FF700A"/>
    </a:accent1>
    <a:accent2>
      <a:srgbClr val="FF7B04"/>
    </a:accent2>
    <a:accent3>
      <a:srgbClr val="FFFFFF"/>
    </a:accent3>
    <a:accent4>
      <a:srgbClr val="404040"/>
    </a:accent4>
    <a:accent5>
      <a:srgbClr val="FFBBAA"/>
    </a:accent5>
    <a:accent6>
      <a:srgbClr val="E76F03"/>
    </a:accent6>
    <a:hlink>
      <a:srgbClr val="C70F12"/>
    </a:hlink>
    <a:folHlink>
      <a:srgbClr val="DDDDDD"/>
    </a:folHlink>
  </a:clrScheme>
</a:themeOverride>
</file>

<file path=ppt/theme/themeOverride19.xml><?xml version="1.0" encoding="utf-8"?>
<a:themeOverride xmlns:a="http://schemas.openxmlformats.org/drawingml/2006/main">
  <a:clrScheme name="powerpoint-template-24 16">
    <a:dk1>
      <a:srgbClr val="4D4D4D"/>
    </a:dk1>
    <a:lt1>
      <a:srgbClr val="FFFFFF"/>
    </a:lt1>
    <a:dk2>
      <a:srgbClr val="4D4D4D"/>
    </a:dk2>
    <a:lt2>
      <a:srgbClr val="FF630A"/>
    </a:lt2>
    <a:accent1>
      <a:srgbClr val="FF700A"/>
    </a:accent1>
    <a:accent2>
      <a:srgbClr val="FF7B04"/>
    </a:accent2>
    <a:accent3>
      <a:srgbClr val="FFFFFF"/>
    </a:accent3>
    <a:accent4>
      <a:srgbClr val="404040"/>
    </a:accent4>
    <a:accent5>
      <a:srgbClr val="FFBBAA"/>
    </a:accent5>
    <a:accent6>
      <a:srgbClr val="E76F03"/>
    </a:accent6>
    <a:hlink>
      <a:srgbClr val="C70F12"/>
    </a:hlink>
    <a:folHlink>
      <a:srgbClr val="DDDDDD"/>
    </a:folHlink>
  </a:clrScheme>
</a:themeOverride>
</file>

<file path=ppt/theme/themeOverride2.xml><?xml version="1.0" encoding="utf-8"?>
<a:themeOverride xmlns:a="http://schemas.openxmlformats.org/drawingml/2006/main">
  <a:clrScheme name="powerpoint-template-24 16">
    <a:dk1>
      <a:srgbClr val="4D4D4D"/>
    </a:dk1>
    <a:lt1>
      <a:srgbClr val="FFFFFF"/>
    </a:lt1>
    <a:dk2>
      <a:srgbClr val="4D4D4D"/>
    </a:dk2>
    <a:lt2>
      <a:srgbClr val="FF630A"/>
    </a:lt2>
    <a:accent1>
      <a:srgbClr val="FF700A"/>
    </a:accent1>
    <a:accent2>
      <a:srgbClr val="FF7B04"/>
    </a:accent2>
    <a:accent3>
      <a:srgbClr val="FFFFFF"/>
    </a:accent3>
    <a:accent4>
      <a:srgbClr val="404040"/>
    </a:accent4>
    <a:accent5>
      <a:srgbClr val="FFBBAA"/>
    </a:accent5>
    <a:accent6>
      <a:srgbClr val="E76F03"/>
    </a:accent6>
    <a:hlink>
      <a:srgbClr val="C70F12"/>
    </a:hlink>
    <a:folHlink>
      <a:srgbClr val="DDDDDD"/>
    </a:folHlink>
  </a:clrScheme>
</a:themeOverride>
</file>

<file path=ppt/theme/themeOverride20.xml><?xml version="1.0" encoding="utf-8"?>
<a:themeOverride xmlns:a="http://schemas.openxmlformats.org/drawingml/2006/main">
  <a:clrScheme name="powerpoint-template-24 16">
    <a:dk1>
      <a:srgbClr val="4D4D4D"/>
    </a:dk1>
    <a:lt1>
      <a:srgbClr val="FFFFFF"/>
    </a:lt1>
    <a:dk2>
      <a:srgbClr val="4D4D4D"/>
    </a:dk2>
    <a:lt2>
      <a:srgbClr val="FF630A"/>
    </a:lt2>
    <a:accent1>
      <a:srgbClr val="FF700A"/>
    </a:accent1>
    <a:accent2>
      <a:srgbClr val="FF7B04"/>
    </a:accent2>
    <a:accent3>
      <a:srgbClr val="FFFFFF"/>
    </a:accent3>
    <a:accent4>
      <a:srgbClr val="404040"/>
    </a:accent4>
    <a:accent5>
      <a:srgbClr val="FFBBAA"/>
    </a:accent5>
    <a:accent6>
      <a:srgbClr val="E76F03"/>
    </a:accent6>
    <a:hlink>
      <a:srgbClr val="C70F12"/>
    </a:hlink>
    <a:folHlink>
      <a:srgbClr val="DDDDDD"/>
    </a:folHlink>
  </a:clrScheme>
</a:themeOverride>
</file>

<file path=ppt/theme/themeOverride21.xml><?xml version="1.0" encoding="utf-8"?>
<a:themeOverride xmlns:a="http://schemas.openxmlformats.org/drawingml/2006/main">
  <a:clrScheme name="powerpoint-template-24 16">
    <a:dk1>
      <a:srgbClr val="4D4D4D"/>
    </a:dk1>
    <a:lt1>
      <a:srgbClr val="FFFFFF"/>
    </a:lt1>
    <a:dk2>
      <a:srgbClr val="4D4D4D"/>
    </a:dk2>
    <a:lt2>
      <a:srgbClr val="FF630A"/>
    </a:lt2>
    <a:accent1>
      <a:srgbClr val="FF700A"/>
    </a:accent1>
    <a:accent2>
      <a:srgbClr val="FF7B04"/>
    </a:accent2>
    <a:accent3>
      <a:srgbClr val="FFFFFF"/>
    </a:accent3>
    <a:accent4>
      <a:srgbClr val="404040"/>
    </a:accent4>
    <a:accent5>
      <a:srgbClr val="FFBBAA"/>
    </a:accent5>
    <a:accent6>
      <a:srgbClr val="E76F03"/>
    </a:accent6>
    <a:hlink>
      <a:srgbClr val="C70F12"/>
    </a:hlink>
    <a:folHlink>
      <a:srgbClr val="DDDDDD"/>
    </a:folHlink>
  </a:clrScheme>
</a:themeOverride>
</file>

<file path=ppt/theme/themeOverride22.xml><?xml version="1.0" encoding="utf-8"?>
<a:themeOverride xmlns:a="http://schemas.openxmlformats.org/drawingml/2006/main">
  <a:clrScheme name="powerpoint-template-24 16">
    <a:dk1>
      <a:srgbClr val="4D4D4D"/>
    </a:dk1>
    <a:lt1>
      <a:srgbClr val="FFFFFF"/>
    </a:lt1>
    <a:dk2>
      <a:srgbClr val="4D4D4D"/>
    </a:dk2>
    <a:lt2>
      <a:srgbClr val="FF630A"/>
    </a:lt2>
    <a:accent1>
      <a:srgbClr val="FF700A"/>
    </a:accent1>
    <a:accent2>
      <a:srgbClr val="FF7B04"/>
    </a:accent2>
    <a:accent3>
      <a:srgbClr val="FFFFFF"/>
    </a:accent3>
    <a:accent4>
      <a:srgbClr val="404040"/>
    </a:accent4>
    <a:accent5>
      <a:srgbClr val="FFBBAA"/>
    </a:accent5>
    <a:accent6>
      <a:srgbClr val="E76F03"/>
    </a:accent6>
    <a:hlink>
      <a:srgbClr val="C70F12"/>
    </a:hlink>
    <a:folHlink>
      <a:srgbClr val="DDDDDD"/>
    </a:folHlink>
  </a:clrScheme>
</a:themeOverride>
</file>

<file path=ppt/theme/themeOverride3.xml><?xml version="1.0" encoding="utf-8"?>
<a:themeOverride xmlns:a="http://schemas.openxmlformats.org/drawingml/2006/main">
  <a:clrScheme name="powerpoint-template-24 16">
    <a:dk1>
      <a:srgbClr val="4D4D4D"/>
    </a:dk1>
    <a:lt1>
      <a:srgbClr val="FFFFFF"/>
    </a:lt1>
    <a:dk2>
      <a:srgbClr val="4D4D4D"/>
    </a:dk2>
    <a:lt2>
      <a:srgbClr val="FF630A"/>
    </a:lt2>
    <a:accent1>
      <a:srgbClr val="FF700A"/>
    </a:accent1>
    <a:accent2>
      <a:srgbClr val="FF7B04"/>
    </a:accent2>
    <a:accent3>
      <a:srgbClr val="FFFFFF"/>
    </a:accent3>
    <a:accent4>
      <a:srgbClr val="404040"/>
    </a:accent4>
    <a:accent5>
      <a:srgbClr val="FFBBAA"/>
    </a:accent5>
    <a:accent6>
      <a:srgbClr val="E76F03"/>
    </a:accent6>
    <a:hlink>
      <a:srgbClr val="C70F12"/>
    </a:hlink>
    <a:folHlink>
      <a:srgbClr val="DDDDDD"/>
    </a:folHlink>
  </a:clrScheme>
</a:themeOverride>
</file>

<file path=ppt/theme/themeOverride4.xml><?xml version="1.0" encoding="utf-8"?>
<a:themeOverride xmlns:a="http://schemas.openxmlformats.org/drawingml/2006/main">
  <a:clrScheme name="powerpoint-template-24 16">
    <a:dk1>
      <a:srgbClr val="4D4D4D"/>
    </a:dk1>
    <a:lt1>
      <a:srgbClr val="FFFFFF"/>
    </a:lt1>
    <a:dk2>
      <a:srgbClr val="4D4D4D"/>
    </a:dk2>
    <a:lt2>
      <a:srgbClr val="FF630A"/>
    </a:lt2>
    <a:accent1>
      <a:srgbClr val="FF700A"/>
    </a:accent1>
    <a:accent2>
      <a:srgbClr val="FF7B04"/>
    </a:accent2>
    <a:accent3>
      <a:srgbClr val="FFFFFF"/>
    </a:accent3>
    <a:accent4>
      <a:srgbClr val="404040"/>
    </a:accent4>
    <a:accent5>
      <a:srgbClr val="FFBBAA"/>
    </a:accent5>
    <a:accent6>
      <a:srgbClr val="E76F03"/>
    </a:accent6>
    <a:hlink>
      <a:srgbClr val="C70F12"/>
    </a:hlink>
    <a:folHlink>
      <a:srgbClr val="DDDDDD"/>
    </a:folHlink>
  </a:clrScheme>
</a:themeOverride>
</file>

<file path=ppt/theme/themeOverride5.xml><?xml version="1.0" encoding="utf-8"?>
<a:themeOverride xmlns:a="http://schemas.openxmlformats.org/drawingml/2006/main">
  <a:clrScheme name="powerpoint-template-24 16">
    <a:dk1>
      <a:srgbClr val="4D4D4D"/>
    </a:dk1>
    <a:lt1>
      <a:srgbClr val="FFFFFF"/>
    </a:lt1>
    <a:dk2>
      <a:srgbClr val="4D4D4D"/>
    </a:dk2>
    <a:lt2>
      <a:srgbClr val="FF630A"/>
    </a:lt2>
    <a:accent1>
      <a:srgbClr val="FF700A"/>
    </a:accent1>
    <a:accent2>
      <a:srgbClr val="FF7B04"/>
    </a:accent2>
    <a:accent3>
      <a:srgbClr val="FFFFFF"/>
    </a:accent3>
    <a:accent4>
      <a:srgbClr val="404040"/>
    </a:accent4>
    <a:accent5>
      <a:srgbClr val="FFBBAA"/>
    </a:accent5>
    <a:accent6>
      <a:srgbClr val="E76F03"/>
    </a:accent6>
    <a:hlink>
      <a:srgbClr val="C70F12"/>
    </a:hlink>
    <a:folHlink>
      <a:srgbClr val="DDDDDD"/>
    </a:folHlink>
  </a:clrScheme>
</a:themeOverride>
</file>

<file path=ppt/theme/themeOverride6.xml><?xml version="1.0" encoding="utf-8"?>
<a:themeOverride xmlns:a="http://schemas.openxmlformats.org/drawingml/2006/main">
  <a:clrScheme name="powerpoint-template-24 16">
    <a:dk1>
      <a:srgbClr val="4D4D4D"/>
    </a:dk1>
    <a:lt1>
      <a:srgbClr val="FFFFFF"/>
    </a:lt1>
    <a:dk2>
      <a:srgbClr val="4D4D4D"/>
    </a:dk2>
    <a:lt2>
      <a:srgbClr val="FF630A"/>
    </a:lt2>
    <a:accent1>
      <a:srgbClr val="FF700A"/>
    </a:accent1>
    <a:accent2>
      <a:srgbClr val="FF7B04"/>
    </a:accent2>
    <a:accent3>
      <a:srgbClr val="FFFFFF"/>
    </a:accent3>
    <a:accent4>
      <a:srgbClr val="404040"/>
    </a:accent4>
    <a:accent5>
      <a:srgbClr val="FFBBAA"/>
    </a:accent5>
    <a:accent6>
      <a:srgbClr val="E76F03"/>
    </a:accent6>
    <a:hlink>
      <a:srgbClr val="C70F12"/>
    </a:hlink>
    <a:folHlink>
      <a:srgbClr val="DDDDDD"/>
    </a:folHlink>
  </a:clrScheme>
</a:themeOverride>
</file>

<file path=ppt/theme/themeOverride7.xml><?xml version="1.0" encoding="utf-8"?>
<a:themeOverride xmlns:a="http://schemas.openxmlformats.org/drawingml/2006/main">
  <a:clrScheme name="powerpoint-template-24 16">
    <a:dk1>
      <a:srgbClr val="4D4D4D"/>
    </a:dk1>
    <a:lt1>
      <a:srgbClr val="FFFFFF"/>
    </a:lt1>
    <a:dk2>
      <a:srgbClr val="4D4D4D"/>
    </a:dk2>
    <a:lt2>
      <a:srgbClr val="FF630A"/>
    </a:lt2>
    <a:accent1>
      <a:srgbClr val="FF700A"/>
    </a:accent1>
    <a:accent2>
      <a:srgbClr val="FF7B04"/>
    </a:accent2>
    <a:accent3>
      <a:srgbClr val="FFFFFF"/>
    </a:accent3>
    <a:accent4>
      <a:srgbClr val="404040"/>
    </a:accent4>
    <a:accent5>
      <a:srgbClr val="FFBBAA"/>
    </a:accent5>
    <a:accent6>
      <a:srgbClr val="E76F03"/>
    </a:accent6>
    <a:hlink>
      <a:srgbClr val="C70F12"/>
    </a:hlink>
    <a:folHlink>
      <a:srgbClr val="DDDDDD"/>
    </a:folHlink>
  </a:clrScheme>
</a:themeOverride>
</file>

<file path=ppt/theme/themeOverride8.xml><?xml version="1.0" encoding="utf-8"?>
<a:themeOverride xmlns:a="http://schemas.openxmlformats.org/drawingml/2006/main">
  <a:clrScheme name="powerpoint-template-24 16">
    <a:dk1>
      <a:srgbClr val="4D4D4D"/>
    </a:dk1>
    <a:lt1>
      <a:srgbClr val="FFFFFF"/>
    </a:lt1>
    <a:dk2>
      <a:srgbClr val="4D4D4D"/>
    </a:dk2>
    <a:lt2>
      <a:srgbClr val="FF630A"/>
    </a:lt2>
    <a:accent1>
      <a:srgbClr val="FF700A"/>
    </a:accent1>
    <a:accent2>
      <a:srgbClr val="FF7B04"/>
    </a:accent2>
    <a:accent3>
      <a:srgbClr val="FFFFFF"/>
    </a:accent3>
    <a:accent4>
      <a:srgbClr val="404040"/>
    </a:accent4>
    <a:accent5>
      <a:srgbClr val="FFBBAA"/>
    </a:accent5>
    <a:accent6>
      <a:srgbClr val="E76F03"/>
    </a:accent6>
    <a:hlink>
      <a:srgbClr val="C70F12"/>
    </a:hlink>
    <a:folHlink>
      <a:srgbClr val="DDDDDD"/>
    </a:folHlink>
  </a:clrScheme>
</a:themeOverride>
</file>

<file path=ppt/theme/themeOverride9.xml><?xml version="1.0" encoding="utf-8"?>
<a:themeOverride xmlns:a="http://schemas.openxmlformats.org/drawingml/2006/main">
  <a:clrScheme name="powerpoint-template-24 16">
    <a:dk1>
      <a:srgbClr val="4D4D4D"/>
    </a:dk1>
    <a:lt1>
      <a:srgbClr val="FFFFFF"/>
    </a:lt1>
    <a:dk2>
      <a:srgbClr val="4D4D4D"/>
    </a:dk2>
    <a:lt2>
      <a:srgbClr val="FF630A"/>
    </a:lt2>
    <a:accent1>
      <a:srgbClr val="FF700A"/>
    </a:accent1>
    <a:accent2>
      <a:srgbClr val="FF7B04"/>
    </a:accent2>
    <a:accent3>
      <a:srgbClr val="FFFFFF"/>
    </a:accent3>
    <a:accent4>
      <a:srgbClr val="404040"/>
    </a:accent4>
    <a:accent5>
      <a:srgbClr val="FFBBAA"/>
    </a:accent5>
    <a:accent6>
      <a:srgbClr val="E76F03"/>
    </a:accent6>
    <a:hlink>
      <a:srgbClr val="C70F12"/>
    </a:hlink>
    <a:folHlink>
      <a:srgbClr val="DDDDDD"/>
    </a:folHlink>
  </a:clrScheme>
</a:themeOverride>
</file>

<file path=docProps/app.xml><?xml version="1.0" encoding="utf-8"?>
<Properties xmlns="http://schemas.openxmlformats.org/officeDocument/2006/extended-properties" xmlns:vt="http://schemas.openxmlformats.org/officeDocument/2006/docPropsVTypes">
  <Template/>
  <TotalTime>1083</TotalTime>
  <Words>3253</Words>
  <Application>Microsoft Macintosh PowerPoint</Application>
  <PresentationFormat>Экран (4:3)</PresentationFormat>
  <Paragraphs>228</Paragraphs>
  <Slides>27</Slides>
  <Notes>27</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27</vt:i4>
      </vt:variant>
    </vt:vector>
  </HeadingPairs>
  <TitlesOfParts>
    <vt:vector size="32" baseType="lpstr">
      <vt:lpstr>Arial</vt:lpstr>
      <vt:lpstr>Microsoft Sans Serif</vt:lpstr>
      <vt:lpstr>Verdana</vt:lpstr>
      <vt:lpstr>Wingdings</vt:lpstr>
      <vt:lpstr>zavodi</vt:lpstr>
      <vt:lpstr>Національний авіаційний університет</vt:lpstr>
      <vt:lpstr>ЕЛЕГАЗОВІ ВИМИКАЧІ КОНСТРУКЦІЯ ВИМИКАЧІВ</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ТИПИ ВИМИКАЧІВ</vt:lpstr>
      <vt:lpstr>ПЕРЕВАГИ ТА НЕДОЛІКИ ВИМИКАЧІВ</vt:lpstr>
      <vt:lpstr>ВАКУУМНІ ВИМИКАЧІ КОНСТРУКЦІЯ ВИМИКАЧІВ. ГАСІННЯ ДУГИ У ВАКУУМІ</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ТИПИ ВАКУУМНИХ ВИМИКАЧІВ</vt:lpstr>
      <vt:lpstr>ПЕРЕВАГИ ТА НЕДОЛІКИ ВАКУУМНИХ ВИМИКАЧІВ</vt:lpstr>
      <vt:lpstr>ВИМИКАЧІ НАВАНТАЖЕННЯ ОБЛАСТЬ ЗАСТОСУВАННЯ ВИМИКАЧІВ НАВАНТАЖЕННЯ</vt:lpstr>
      <vt:lpstr>КОНСТРУКЦІЯ ВИМИКАЧІВ З АВТОГАЗОВИМ ДУТТЯМ</vt:lpstr>
      <vt:lpstr>Презентация PowerPoint</vt:lpstr>
      <vt:lpstr>Презентация PowerPoint</vt:lpstr>
      <vt:lpstr>ТИПИ ВИМИКАЧІВ НАВАНТАЖЕННЯ</vt:lpstr>
      <vt:lpstr>ПЕРЕВАГИ ТА НЕДОЛІКИ ВИМИКАЧІВ НАВАНТАЖЕННЯ</vt:lpstr>
      <vt:lpstr>ВИБІР ВИСОКОВОЛЬТНИХ ВИМИКАЧІВ</vt:lpstr>
      <vt:lpstr>Дякую за увагу!</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Название презентации</dc:title>
  <dc:creator>Юра</dc:creator>
  <cp:lastModifiedBy>Microsoft Office User</cp:lastModifiedBy>
  <cp:revision>58</cp:revision>
  <dcterms:created xsi:type="dcterms:W3CDTF">2016-08-26T18:27:41Z</dcterms:created>
  <dcterms:modified xsi:type="dcterms:W3CDTF">2023-03-16T22:51:47Z</dcterms:modified>
</cp:coreProperties>
</file>