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64" r:id="rId3"/>
    <p:sldId id="365" r:id="rId4"/>
    <p:sldId id="363" r:id="rId5"/>
    <p:sldId id="367" r:id="rId6"/>
    <p:sldId id="369" r:id="rId7"/>
    <p:sldId id="368" r:id="rId8"/>
    <p:sldId id="373" r:id="rId9"/>
    <p:sldId id="370" r:id="rId10"/>
    <p:sldId id="371" r:id="rId11"/>
    <p:sldId id="380" r:id="rId12"/>
    <p:sldId id="372" r:id="rId13"/>
    <p:sldId id="374" r:id="rId14"/>
    <p:sldId id="381" r:id="rId15"/>
    <p:sldId id="382" r:id="rId16"/>
    <p:sldId id="375" r:id="rId17"/>
    <p:sldId id="376" r:id="rId18"/>
    <p:sldId id="377" r:id="rId19"/>
    <p:sldId id="378" r:id="rId20"/>
    <p:sldId id="383" r:id="rId21"/>
    <p:sldId id="379" r:id="rId22"/>
    <p:sldId id="387" r:id="rId23"/>
    <p:sldId id="388" r:id="rId24"/>
    <p:sldId id="385" r:id="rId25"/>
    <p:sldId id="386" r:id="rId26"/>
    <p:sldId id="306" r:id="rId27"/>
    <p:sldId id="366" r:id="rId28"/>
    <p:sldId id="360" r:id="rId29"/>
    <p:sldId id="310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PC" initials="U" lastIdx="1" clrIdx="0">
    <p:extLst>
      <p:ext uri="{19B8F6BF-5375-455C-9EA6-DF929625EA0E}">
        <p15:presenceInfo xmlns:p15="http://schemas.microsoft.com/office/powerpoint/2012/main" userId="User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08"/>
    <a:srgbClr val="C70F12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9" autoAdjust="0"/>
    <p:restoredTop sz="95439" autoAdjust="0"/>
  </p:normalViewPr>
  <p:slideViewPr>
    <p:cSldViewPr>
      <p:cViewPr>
        <p:scale>
          <a:sx n="90" d="100"/>
          <a:sy n="90" d="100"/>
        </p:scale>
        <p:origin x="180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795ABE-EE42-4DF7-8566-7F483198C6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DA733-A3B6-4EDA-9997-D592882FF25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48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65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65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0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8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2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31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0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2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99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56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08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6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41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58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49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DA733-A3B6-4EDA-9997-D592882FF250}" type="slidenum">
              <a:rPr lang="en-US"/>
              <a:pPr/>
              <a:t>26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03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22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7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97B0F-FAB2-4674-B94C-FDDCCA8F2CEC}" type="slidenum">
              <a:rPr lang="en-US"/>
              <a:pPr/>
              <a:t>29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6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4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7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2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0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59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9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52400"/>
            <a:ext cx="7772400" cy="70485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762000"/>
            <a:ext cx="77724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265238"/>
            <a:ext cx="1828800" cy="49069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265238"/>
            <a:ext cx="5334000" cy="49069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581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581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652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effectLst>
            <a:outerShdw blurRad="76200" dist="63500" dir="24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r>
              <a:rPr lang="uk-UA" sz="3200" dirty="0">
                <a:solidFill>
                  <a:schemeClr val="accent3"/>
                </a:solidFill>
              </a:rPr>
              <a:t>Національний авіаційний університет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9552" y="762000"/>
            <a:ext cx="8299648" cy="1442864"/>
          </a:xfrm>
          <a:effectLst>
            <a:outerShdw blurRad="76200" dist="63500" dir="24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r>
              <a:rPr lang="uk-UA" dirty="0">
                <a:solidFill>
                  <a:schemeClr val="accent3"/>
                </a:solidFill>
              </a:rPr>
              <a:t>Електричні апарати систем електропостачання</a:t>
            </a:r>
          </a:p>
          <a:p>
            <a:r>
              <a:rPr lang="uk-UA" dirty="0">
                <a:solidFill>
                  <a:schemeClr val="accent3"/>
                </a:solidFill>
              </a:rPr>
              <a:t>Лекція </a:t>
            </a:r>
            <a:r>
              <a:rPr lang="en-US" dirty="0">
                <a:solidFill>
                  <a:schemeClr val="accent3"/>
                </a:solidFill>
              </a:rPr>
              <a:t>6</a:t>
            </a:r>
            <a:endParaRPr lang="uk-UA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r>
              <a:rPr lang="ru-RU" sz="1800" b="1" dirty="0">
                <a:effectLst/>
                <a:latin typeface="TimesNewRomanPSMT"/>
              </a:rPr>
              <a:t>Режим </a:t>
            </a:r>
            <a:r>
              <a:rPr lang="ru-RU" sz="1800" b="1" dirty="0" err="1">
                <a:effectLst/>
                <a:latin typeface="TimesNewRomanPSMT"/>
              </a:rPr>
              <a:t>роботи</a:t>
            </a:r>
            <a:r>
              <a:rPr lang="ru-RU" sz="1800" b="1" dirty="0">
                <a:effectLst/>
                <a:latin typeface="TimesNewRomanPSMT"/>
              </a:rPr>
              <a:t> при </a:t>
            </a:r>
            <a:r>
              <a:rPr lang="ru-RU" sz="1800" b="1" dirty="0" err="1">
                <a:effectLst/>
                <a:latin typeface="TimesNewRomanPSMT"/>
              </a:rPr>
              <a:t>розімкнутіи</a:t>
            </a:r>
            <a:r>
              <a:rPr lang="ru-RU" sz="1800" b="1" dirty="0">
                <a:effectLst/>
                <a:latin typeface="TimesNewRomanPSMT"/>
              </a:rPr>
              <a:t>̆ </a:t>
            </a:r>
            <a:r>
              <a:rPr lang="ru-RU" sz="1800" b="1" dirty="0" err="1">
                <a:effectLst/>
                <a:latin typeface="TimesNewRomanPSMT"/>
              </a:rPr>
              <a:t>вторинніи</a:t>
            </a:r>
            <a:r>
              <a:rPr lang="ru-RU" sz="1800" b="1" dirty="0">
                <a:effectLst/>
                <a:latin typeface="TimesNewRomanPSMT"/>
              </a:rPr>
              <a:t>̆ </a:t>
            </a:r>
            <a:r>
              <a:rPr lang="ru-RU" sz="1800" b="1" dirty="0" err="1">
                <a:effectLst/>
                <a:latin typeface="TimesNewRomanPSMT"/>
              </a:rPr>
              <a:t>обмотці</a:t>
            </a:r>
            <a:r>
              <a:rPr lang="ru-RU" sz="1800" b="1" dirty="0">
                <a:effectLst/>
                <a:latin typeface="TimesNewRomanPSMT"/>
              </a:rPr>
              <a:t>. </a:t>
            </a:r>
            <a:endParaRPr lang="ru-RU" sz="1050" b="1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У нормальному </a:t>
            </a:r>
            <a:r>
              <a:rPr lang="ru-RU" sz="1800" dirty="0" err="1">
                <a:effectLst/>
                <a:latin typeface="TimesNewRomanPSMT"/>
              </a:rPr>
              <a:t>режимі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магніторушійна</a:t>
            </a:r>
            <a:r>
              <a:rPr lang="ru-RU" sz="1800" dirty="0">
                <a:effectLst/>
                <a:latin typeface="TimesNewRomanPSMT"/>
              </a:rPr>
              <a:t> сила (</a:t>
            </a:r>
            <a:r>
              <a:rPr lang="ru-RU" sz="1800" dirty="0" err="1">
                <a:effectLst/>
                <a:latin typeface="TimesNewRomanPSMT"/>
              </a:rPr>
              <a:t>м.р.с</a:t>
            </a:r>
            <a:r>
              <a:rPr lang="ru-RU" sz="1800" dirty="0">
                <a:effectLst/>
                <a:latin typeface="TimesNewRomanPSMT"/>
              </a:rPr>
              <a:t>.) </a:t>
            </a:r>
            <a:r>
              <a:rPr lang="ru-RU" sz="1800" i="1" dirty="0">
                <a:effectLst/>
                <a:latin typeface="TimesNewRomanPS"/>
              </a:rPr>
              <a:t>І</a:t>
            </a:r>
            <a:r>
              <a:rPr lang="ru-RU" sz="1800" i="1" baseline="-25000" dirty="0">
                <a:effectLst/>
                <a:latin typeface="TimesNewRomanPS"/>
              </a:rPr>
              <a:t>0</a:t>
            </a:r>
            <a:r>
              <a:rPr lang="el-GR" sz="1800" i="1" dirty="0">
                <a:effectLst/>
                <a:latin typeface="TimesNewRomanPS"/>
              </a:rPr>
              <a:t>ω</a:t>
            </a:r>
            <a:r>
              <a:rPr lang="el-GR" sz="1800" i="1" baseline="-25000" dirty="0">
                <a:effectLst/>
                <a:latin typeface="TimesNewRomanPS"/>
              </a:rPr>
              <a:t>1</a:t>
            </a:r>
            <a:r>
              <a:rPr lang="el-GR" sz="1800" i="1" dirty="0">
                <a:effectLst/>
                <a:latin typeface="TimesNewRomanPS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складає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відсотки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або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навіть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долі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відсотка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м.р.с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i="1" dirty="0">
                <a:effectLst/>
                <a:latin typeface="TimesNewRomanPS"/>
              </a:rPr>
              <a:t>І</a:t>
            </a:r>
            <a:r>
              <a:rPr lang="ru-RU" sz="1800" i="1" baseline="-25000" dirty="0">
                <a:effectLst/>
                <a:latin typeface="TimesNewRomanPS"/>
              </a:rPr>
              <a:t>1</a:t>
            </a:r>
            <a:r>
              <a:rPr lang="el-GR" sz="1800" i="1" dirty="0">
                <a:effectLst/>
                <a:latin typeface="TimesNewRomanPS"/>
              </a:rPr>
              <a:t>ω</a:t>
            </a:r>
            <a:r>
              <a:rPr lang="el-GR" sz="1800" i="1" baseline="-25000" dirty="0">
                <a:effectLst/>
                <a:latin typeface="TimesNewRomanPS"/>
              </a:rPr>
              <a:t>1</a:t>
            </a:r>
            <a:r>
              <a:rPr lang="el-GR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Амплітуда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індукціі</a:t>
            </a:r>
            <a:r>
              <a:rPr lang="ru-RU" sz="1800" dirty="0">
                <a:effectLst/>
                <a:latin typeface="TimesNewRomanPSMT"/>
              </a:rPr>
              <a:t>̈ в </a:t>
            </a:r>
            <a:r>
              <a:rPr lang="ru-RU" sz="1800" dirty="0" err="1">
                <a:effectLst/>
                <a:latin typeface="TimesNewRomanPSMT"/>
              </a:rPr>
              <a:t>осерді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рівна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всього</a:t>
            </a:r>
            <a:r>
              <a:rPr lang="ru-RU" sz="1800" dirty="0">
                <a:effectLst/>
                <a:latin typeface="TimesNewRomanPSMT"/>
              </a:rPr>
              <a:t> 0,06-0,1 </a:t>
            </a:r>
            <a:r>
              <a:rPr lang="ru-RU" sz="1800" i="1" dirty="0">
                <a:effectLst/>
                <a:latin typeface="TimesNewRomanPS"/>
              </a:rPr>
              <a:t>Т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05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При </a:t>
            </a:r>
            <a:r>
              <a:rPr lang="ru-RU" sz="1800" dirty="0" err="1">
                <a:effectLst/>
                <a:latin typeface="TimesNewRomanPSMT"/>
              </a:rPr>
              <a:t>розмиканні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ланцюга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розмагнічуюча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м.р.с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i="1" dirty="0">
                <a:effectLst/>
                <a:latin typeface="TimesNewRomanPS"/>
              </a:rPr>
              <a:t>І</a:t>
            </a:r>
            <a:r>
              <a:rPr lang="ru-RU" sz="1800" i="1" baseline="-25000" dirty="0">
                <a:effectLst/>
                <a:latin typeface="TimesNewRomanPS"/>
              </a:rPr>
              <a:t>2</a:t>
            </a:r>
            <a:r>
              <a:rPr lang="el-GR" sz="1800" i="1" dirty="0">
                <a:effectLst/>
                <a:latin typeface="TimesNewRomanPS"/>
              </a:rPr>
              <a:t>ω</a:t>
            </a:r>
            <a:r>
              <a:rPr lang="el-GR" sz="1800" i="1" baseline="-25000" dirty="0">
                <a:effectLst/>
                <a:latin typeface="TimesNewRomanPS"/>
              </a:rPr>
              <a:t>2</a:t>
            </a:r>
            <a:r>
              <a:rPr lang="el-GR" sz="1800" i="1" dirty="0">
                <a:effectLst/>
                <a:latin typeface="TimesNewRomanPS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пропадає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Оскільки</a:t>
            </a:r>
            <a:r>
              <a:rPr lang="ru-RU" sz="1800" dirty="0">
                <a:effectLst/>
                <a:latin typeface="TimesNewRomanPSMT"/>
              </a:rPr>
              <a:t> струм у </a:t>
            </a:r>
            <a:r>
              <a:rPr lang="ru-RU" sz="1800" dirty="0" err="1">
                <a:effectLst/>
                <a:latin typeface="TimesNewRomanPSMT"/>
              </a:rPr>
              <a:t>первинному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ланцюзі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залишається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незмінним</a:t>
            </a:r>
            <a:r>
              <a:rPr lang="ru-RU" sz="1800" dirty="0">
                <a:effectLst/>
                <a:latin typeface="TimesNewRomanPSMT"/>
              </a:rPr>
              <a:t>, то </a:t>
            </a:r>
            <a:r>
              <a:rPr lang="ru-RU" sz="1800" dirty="0" err="1">
                <a:effectLst/>
                <a:latin typeface="TimesNewRomanPSMT"/>
              </a:rPr>
              <a:t>первинна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м.р.с</a:t>
            </a:r>
            <a:r>
              <a:rPr lang="ru-RU" sz="1800" dirty="0">
                <a:effectLst/>
                <a:latin typeface="TimesNewRomanPSMT"/>
              </a:rPr>
              <a:t>. буде і </a:t>
            </a:r>
            <a:r>
              <a:rPr lang="ru-RU" sz="1800" dirty="0" err="1">
                <a:effectLst/>
                <a:latin typeface="TimesNewRomanPSMT"/>
              </a:rPr>
              <a:t>намагнічуючою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Зростання</a:t>
            </a:r>
            <a:r>
              <a:rPr lang="ru-RU" sz="1800" dirty="0">
                <a:effectLst/>
                <a:latin typeface="TimesNewRomanPSMT"/>
              </a:rPr>
              <a:t> в </a:t>
            </a:r>
            <a:r>
              <a:rPr lang="ru-RU" sz="1800" dirty="0" err="1">
                <a:effectLst/>
                <a:latin typeface="TimesNewRomanPSMT"/>
              </a:rPr>
              <a:t>сотні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разів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м.р.с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приводь</a:t>
            </a:r>
            <a:r>
              <a:rPr lang="ru-RU" sz="1800" dirty="0">
                <a:effectLst/>
                <a:latin typeface="TimesNewRomanPSMT"/>
              </a:rPr>
              <a:t> до </a:t>
            </a:r>
            <a:r>
              <a:rPr lang="ru-RU" sz="1800" dirty="0" err="1">
                <a:effectLst/>
                <a:latin typeface="TimesNewRomanPSMT"/>
              </a:rPr>
              <a:t>насичення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осердя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появі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високих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електрорушійних</a:t>
            </a:r>
            <a:r>
              <a:rPr lang="ru-RU" sz="1800" dirty="0">
                <a:effectLst/>
                <a:latin typeface="TimesNewRomanPSMT"/>
              </a:rPr>
              <a:t> сил (</a:t>
            </a:r>
            <a:r>
              <a:rPr lang="ru-RU" sz="1800" dirty="0" err="1">
                <a:effectLst/>
                <a:latin typeface="TimesNewRomanPSMT"/>
              </a:rPr>
              <a:t>е.р.с</a:t>
            </a:r>
            <a:r>
              <a:rPr lang="ru-RU" sz="1800" dirty="0">
                <a:effectLst/>
                <a:latin typeface="TimesNewRomanPSMT"/>
              </a:rPr>
              <a:t>.) на </a:t>
            </a:r>
            <a:r>
              <a:rPr lang="ru-RU" sz="1800" dirty="0" err="1">
                <a:effectLst/>
                <a:latin typeface="TimesNewRomanPSMT"/>
              </a:rPr>
              <a:t>розімкнутих</a:t>
            </a:r>
            <a:r>
              <a:rPr lang="ru-RU" sz="1800" dirty="0">
                <a:effectLst/>
                <a:latin typeface="TimesNewRomanPSMT"/>
              </a:rPr>
              <a:t> зажимах обмотки. </a:t>
            </a:r>
          </a:p>
          <a:p>
            <a:pPr algn="just"/>
            <a:r>
              <a:rPr lang="ru-RU" sz="1800" dirty="0">
                <a:effectLst/>
                <a:latin typeface="TimesNewRomanPSMT"/>
              </a:rPr>
              <a:t>При </a:t>
            </a:r>
            <a:r>
              <a:rPr lang="ru-RU" sz="1800" dirty="0" err="1">
                <a:effectLst/>
                <a:latin typeface="TimesNewRomanPSMT"/>
              </a:rPr>
              <a:t>насиченні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осердя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ньому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різко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зростають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активні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втрати</a:t>
            </a:r>
            <a:r>
              <a:rPr lang="ru-RU" sz="1800" dirty="0">
                <a:effectLst/>
                <a:latin typeface="TimesNewRomanPSMT"/>
              </a:rPr>
              <a:t> і </a:t>
            </a:r>
            <a:r>
              <a:rPr lang="ru-RU" sz="1800" dirty="0" err="1">
                <a:effectLst/>
                <a:latin typeface="TimesNewRomanPSMT"/>
              </a:rPr>
              <a:t>він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може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нагріватися</a:t>
            </a:r>
            <a:r>
              <a:rPr lang="ru-RU" sz="1800" dirty="0">
                <a:effectLst/>
                <a:latin typeface="TimesNewRomanPSMT"/>
              </a:rPr>
              <a:t> до </a:t>
            </a:r>
            <a:r>
              <a:rPr lang="ru-RU" sz="1800" dirty="0" err="1">
                <a:effectLst/>
                <a:latin typeface="TimesNewRomanPSMT"/>
              </a:rPr>
              <a:t>недопустимих</a:t>
            </a:r>
            <a:r>
              <a:rPr lang="ru-RU" sz="1800" dirty="0">
                <a:effectLst/>
                <a:latin typeface="TimesNewRomanPSMT"/>
              </a:rPr>
              <a:t> температур, у </a:t>
            </a:r>
            <a:r>
              <a:rPr lang="ru-RU" sz="1800" dirty="0" err="1">
                <a:effectLst/>
                <a:latin typeface="TimesNewRomanPSMT"/>
              </a:rPr>
              <a:t>результаті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чого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можливе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горіння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ізоляціі</a:t>
            </a:r>
            <a:r>
              <a:rPr lang="ru-RU" sz="1800" dirty="0">
                <a:effectLst/>
                <a:latin typeface="TimesNewRomanPSMT"/>
              </a:rPr>
              <a:t>̈ обмотки. </a:t>
            </a:r>
            <a:endParaRPr lang="ru-RU" sz="80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Режим </a:t>
            </a:r>
            <a:r>
              <a:rPr lang="ru-RU" sz="1800" dirty="0" err="1">
                <a:effectLst/>
                <a:latin typeface="TimesNewRomanPSMT"/>
              </a:rPr>
              <a:t>розімкнутоі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вторинноі</a:t>
            </a:r>
            <a:r>
              <a:rPr lang="ru-RU" sz="1800" dirty="0">
                <a:effectLst/>
                <a:latin typeface="TimesNewRomanPSMT"/>
              </a:rPr>
              <a:t>̈ обмотки </a:t>
            </a:r>
            <a:r>
              <a:rPr lang="ru-RU" sz="1800" dirty="0" err="1">
                <a:effectLst/>
                <a:latin typeface="TimesNewRomanPSMT"/>
              </a:rPr>
              <a:t>є</a:t>
            </a:r>
            <a:r>
              <a:rPr lang="ru-RU" sz="1800" dirty="0">
                <a:effectLst/>
                <a:latin typeface="TimesNewRomanPSMT"/>
              </a:rPr>
              <a:t> для ТС </a:t>
            </a:r>
            <a:r>
              <a:rPr lang="ru-RU" sz="1800" dirty="0" err="1">
                <a:effectLst/>
                <a:latin typeface="TimesNewRomanPSMT"/>
              </a:rPr>
              <a:t>аварійним</a:t>
            </a:r>
            <a:r>
              <a:rPr lang="ru-RU" sz="1800" dirty="0">
                <a:effectLst/>
                <a:latin typeface="TimesNewRomanPSMT"/>
              </a:rPr>
              <a:t>. Тому при </a:t>
            </a:r>
            <a:r>
              <a:rPr lang="ru-RU" sz="1800" dirty="0" err="1">
                <a:effectLst/>
                <a:latin typeface="TimesNewRomanPSMT"/>
              </a:rPr>
              <a:t>роботі</a:t>
            </a:r>
            <a:r>
              <a:rPr lang="ru-RU" sz="1800" dirty="0">
                <a:effectLst/>
                <a:latin typeface="TimesNewRomanPSMT"/>
              </a:rPr>
              <a:t> з ТС та в </a:t>
            </a:r>
            <a:r>
              <a:rPr lang="ru-RU" sz="1800" dirty="0" err="1">
                <a:effectLst/>
                <a:latin typeface="TimesNewRomanPSMT"/>
              </a:rPr>
              <a:t>ланцюгах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релейного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захисту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зажими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повинні</a:t>
            </a:r>
            <a:r>
              <a:rPr lang="ru-RU" sz="1800" dirty="0">
                <a:effectLst/>
                <a:latin typeface="TimesNewRomanPSMT"/>
              </a:rPr>
              <a:t> бути </a:t>
            </a:r>
            <a:r>
              <a:rPr lang="ru-RU" sz="1800" dirty="0" err="1">
                <a:effectLst/>
                <a:latin typeface="TimesNewRomanPSMT"/>
              </a:rPr>
              <a:t>обов’язково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закорочені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800" dirty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77430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257923" cy="715963"/>
          </a:xfrm>
        </p:spPr>
        <p:txBody>
          <a:bodyPr/>
          <a:lstStyle/>
          <a:p>
            <a:r>
              <a:rPr lang="ru-RU" sz="2000" dirty="0">
                <a:solidFill>
                  <a:schemeClr val="hlink"/>
                </a:solidFill>
              </a:rPr>
              <a:t>КОМПЕНСАЦІЯ ПОХИБКИ ТРАНСФОРМАТОРІВ СТРУМУ 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ru-RU" sz="1800" b="1" dirty="0" err="1">
                <a:effectLst/>
                <a:latin typeface="TimesNewRomanPSMT"/>
              </a:rPr>
              <a:t>Виткова</a:t>
            </a:r>
            <a:r>
              <a:rPr lang="ru-RU" sz="1800" b="1" dirty="0">
                <a:effectLst/>
                <a:latin typeface="TimesNewRomanPSMT"/>
              </a:rPr>
              <a:t> обмотка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Найпростішим</a:t>
            </a:r>
            <a:r>
              <a:rPr lang="ru-RU" sz="1800" dirty="0">
                <a:effectLst/>
                <a:latin typeface="TimesNewRomanPSMT"/>
              </a:rPr>
              <a:t> способом </a:t>
            </a:r>
            <a:r>
              <a:rPr lang="ru-RU" sz="1800" dirty="0" err="1">
                <a:effectLst/>
                <a:latin typeface="TimesNewRomanPSMT"/>
              </a:rPr>
              <a:t>компенсаціі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похибки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виткова</a:t>
            </a:r>
            <a:r>
              <a:rPr lang="ru-RU" sz="1800" dirty="0">
                <a:effectLst/>
                <a:latin typeface="TimesNewRomanPSMT"/>
              </a:rPr>
              <a:t> обмотка. </a:t>
            </a:r>
            <a:r>
              <a:rPr lang="ru-RU" sz="1800" dirty="0" err="1">
                <a:effectLst/>
                <a:latin typeface="TimesNewRomanPSMT"/>
              </a:rPr>
              <a:t>Якщо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l-GR" sz="1800" i="1" dirty="0">
                <a:effectLst/>
                <a:latin typeface="TimesNewRomanPS"/>
              </a:rPr>
              <a:t>ω</a:t>
            </a:r>
            <a:r>
              <a:rPr lang="el-GR" sz="1800" i="1" baseline="-25000" dirty="0">
                <a:effectLst/>
                <a:latin typeface="TimesNewRomanPS"/>
              </a:rPr>
              <a:t>2</a:t>
            </a:r>
            <a:r>
              <a:rPr lang="el-GR" sz="1800" i="1" dirty="0">
                <a:effectLst/>
                <a:latin typeface="TimesNewRomanPS"/>
              </a:rPr>
              <a:t> = ω</a:t>
            </a:r>
            <a:r>
              <a:rPr lang="el-GR" sz="1800" i="1" baseline="-25000" dirty="0">
                <a:effectLst/>
                <a:latin typeface="TimesNewRomanPS"/>
              </a:rPr>
              <a:t>2</a:t>
            </a:r>
            <a:r>
              <a:rPr lang="ru-RU" sz="1800" i="1" baseline="-25000" dirty="0">
                <a:effectLst/>
                <a:latin typeface="TimesNewRomanPS"/>
              </a:rPr>
              <a:t>ном</a:t>
            </a:r>
            <a:r>
              <a:rPr lang="ru-RU" sz="1800" i="1" dirty="0">
                <a:effectLst/>
                <a:latin typeface="TimesNewRomanPS"/>
              </a:rPr>
              <a:t> = </a:t>
            </a:r>
            <a:r>
              <a:rPr lang="el-GR" sz="1800" i="1" dirty="0">
                <a:effectLst/>
                <a:latin typeface="TimesNewRomanPS"/>
              </a:rPr>
              <a:t>ω</a:t>
            </a:r>
            <a:r>
              <a:rPr lang="el-GR" sz="1800" i="1" baseline="-25000" dirty="0">
                <a:effectLst/>
                <a:latin typeface="TimesNewRomanPS"/>
              </a:rPr>
              <a:t>1</a:t>
            </a:r>
            <a:r>
              <a:rPr lang="ru-RU" sz="1800" i="1" baseline="-25000" dirty="0">
                <a:effectLst/>
                <a:latin typeface="TimesNewRomanPS"/>
              </a:rPr>
              <a:t>ном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к</a:t>
            </a:r>
            <a:r>
              <a:rPr lang="ru-RU" sz="1800" i="1" baseline="-25000" dirty="0" err="1">
                <a:effectLst/>
                <a:latin typeface="TimesNewRomanPS"/>
              </a:rPr>
              <a:t>н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>
                <a:effectLst/>
                <a:latin typeface="TimesNewRomanPSMT"/>
              </a:rPr>
              <a:t>, то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завжди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негативнии</a:t>
            </a:r>
            <a:r>
              <a:rPr lang="ru-RU" sz="1800" dirty="0">
                <a:effectLst/>
                <a:latin typeface="TimesNewRomanPSMT"/>
              </a:rPr>
              <a:t>̆ знак. </a:t>
            </a:r>
            <a:r>
              <a:rPr lang="ru-RU" sz="1800" dirty="0" err="1">
                <a:effectLst/>
                <a:latin typeface="TimesNewRomanPSMT"/>
              </a:rPr>
              <a:t>Якщо</a:t>
            </a:r>
            <a:r>
              <a:rPr lang="ru-RU" sz="1800" dirty="0">
                <a:effectLst/>
                <a:latin typeface="TimesNewRomanPSMT"/>
              </a:rPr>
              <a:t> число </a:t>
            </a:r>
            <a:r>
              <a:rPr lang="ru-RU" sz="1800" dirty="0" err="1">
                <a:effectLst/>
                <a:latin typeface="TimesNewRomanPSMT"/>
              </a:rPr>
              <a:t>витків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вторинноі</a:t>
            </a:r>
            <a:r>
              <a:rPr lang="ru-RU" sz="1800" dirty="0">
                <a:effectLst/>
                <a:latin typeface="TimesNewRomanPSMT"/>
              </a:rPr>
              <a:t>̈ обмотки </a:t>
            </a:r>
            <a:r>
              <a:rPr lang="ru-RU" sz="1800" dirty="0" err="1">
                <a:effectLst/>
                <a:latin typeface="TimesNewRomanPSMT"/>
              </a:rPr>
              <a:t>взяти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менше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ніж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l-GR" sz="1800" i="1" dirty="0">
                <a:effectLst/>
                <a:latin typeface="TimesNewRomanPS"/>
              </a:rPr>
              <a:t>ω</a:t>
            </a:r>
            <a:r>
              <a:rPr lang="el-GR" sz="1800" i="1" baseline="-25000" dirty="0">
                <a:effectLst/>
                <a:latin typeface="TimesNewRomanPS"/>
              </a:rPr>
              <a:t>2</a:t>
            </a:r>
            <a:r>
              <a:rPr lang="ru-RU" sz="1800" i="1" baseline="-25000" dirty="0">
                <a:effectLst/>
                <a:latin typeface="TimesNewRomanPS"/>
              </a:rPr>
              <a:t>ном</a:t>
            </a:r>
            <a:r>
              <a:rPr lang="ru-RU" sz="1800" dirty="0">
                <a:effectLst/>
                <a:latin typeface="TimesNewRomanPSMT"/>
              </a:rPr>
              <a:t>, то штучно вводиться позитивна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, яка </a:t>
            </a:r>
            <a:r>
              <a:rPr lang="ru-RU" sz="1800" dirty="0" err="1">
                <a:effectLst/>
                <a:latin typeface="TimesNewRomanPSMT"/>
              </a:rPr>
              <a:t>частково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компенсує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негативну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05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При </a:t>
            </a:r>
            <a:r>
              <a:rPr lang="ru-RU" sz="1800" dirty="0" err="1">
                <a:effectLst/>
                <a:latin typeface="TimesNewRomanPSMT"/>
              </a:rPr>
              <a:t>відмотці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витків</a:t>
            </a:r>
            <a:r>
              <a:rPr lang="ru-RU" sz="1800" dirty="0">
                <a:effectLst/>
                <a:latin typeface="TimesNewRomanPSMT"/>
              </a:rPr>
              <a:t> крива </a:t>
            </a:r>
            <a:r>
              <a:rPr lang="ru-RU" sz="1800" dirty="0" err="1">
                <a:effectLst/>
                <a:latin typeface="TimesNewRomanPSMT"/>
              </a:rPr>
              <a:t>похибки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переміщується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паралельно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собі</a:t>
            </a:r>
            <a:r>
              <a:rPr lang="ru-RU" sz="1800" dirty="0">
                <a:effectLst/>
                <a:latin typeface="TimesNewRomanPSMT"/>
              </a:rPr>
              <a:t> в область </a:t>
            </a:r>
            <a:r>
              <a:rPr lang="ru-RU" sz="1800" dirty="0" err="1">
                <a:effectLst/>
                <a:latin typeface="TimesNewRomanPSMT"/>
              </a:rPr>
              <a:t>менших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похибок</a:t>
            </a:r>
            <a:r>
              <a:rPr lang="ru-RU" sz="1800" dirty="0">
                <a:effectLst/>
                <a:latin typeface="TimesNewRomanPSMT"/>
              </a:rPr>
              <a:t> та при великому </a:t>
            </a:r>
            <a:r>
              <a:rPr lang="ru-RU" sz="1800" dirty="0" err="1">
                <a:effectLst/>
                <a:latin typeface="TimesNewRomanPSMT"/>
              </a:rPr>
              <a:t>струмі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може</a:t>
            </a:r>
            <a:r>
              <a:rPr lang="ru-RU" sz="1800" dirty="0">
                <a:effectLst/>
                <a:latin typeface="TimesNewRomanPSMT"/>
              </a:rPr>
              <a:t> бути </a:t>
            </a:r>
            <a:r>
              <a:rPr lang="ru-RU" sz="1800" dirty="0" err="1">
                <a:effectLst/>
                <a:latin typeface="TimesNewRomanPSMT"/>
              </a:rPr>
              <a:t>навіть</a:t>
            </a:r>
            <a:r>
              <a:rPr lang="ru-RU" sz="1800" dirty="0">
                <a:effectLst/>
                <a:latin typeface="TimesNewRomanPSMT"/>
              </a:rPr>
              <a:t> позитивною. </a:t>
            </a:r>
            <a:r>
              <a:rPr lang="ru-RU" sz="1800" dirty="0" err="1">
                <a:effectLst/>
                <a:latin typeface="TimesNewRomanPSMT"/>
              </a:rPr>
              <a:t>Якщо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навантаження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мале</a:t>
            </a:r>
            <a:r>
              <a:rPr lang="ru-RU" sz="1800" dirty="0">
                <a:effectLst/>
                <a:latin typeface="TimesNewRomanPSMT"/>
              </a:rPr>
              <a:t> (0,25 </a:t>
            </a:r>
            <a:r>
              <a:rPr lang="en-US" sz="1800" i="1" dirty="0">
                <a:effectLst/>
                <a:latin typeface="TimesNewRomanPS"/>
              </a:rPr>
              <a:t>z</a:t>
            </a:r>
            <a:r>
              <a:rPr lang="en-US" sz="1800" i="1" baseline="-25000" dirty="0">
                <a:effectLst/>
                <a:latin typeface="TimesNewRomanPS"/>
              </a:rPr>
              <a:t>2</a:t>
            </a:r>
            <a:r>
              <a:rPr lang="ru-RU" sz="1800" i="1" baseline="-25000" dirty="0">
                <a:effectLst/>
                <a:latin typeface="TimesNewRomanPS"/>
              </a:rPr>
              <a:t>ном</a:t>
            </a:r>
            <a:r>
              <a:rPr lang="ru-RU" sz="1800" dirty="0">
                <a:effectLst/>
                <a:latin typeface="TimesNewRomanPSMT"/>
              </a:rPr>
              <a:t>), то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може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навіть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вийти</a:t>
            </a:r>
            <a:r>
              <a:rPr lang="ru-RU" sz="1800" dirty="0">
                <a:effectLst/>
                <a:latin typeface="TimesNewRomanPSMT"/>
              </a:rPr>
              <a:t> за </a:t>
            </a:r>
            <a:r>
              <a:rPr lang="ru-RU" sz="1800" dirty="0" err="1">
                <a:effectLst/>
                <a:latin typeface="TimesNewRomanPSMT"/>
              </a:rPr>
              <a:t>допустимі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межі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даного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класу</a:t>
            </a:r>
            <a:r>
              <a:rPr lang="ru-RU" sz="1800" dirty="0">
                <a:effectLst/>
                <a:latin typeface="TimesNewRomanPSMT"/>
              </a:rPr>
              <a:t>. Тому </a:t>
            </a:r>
            <a:r>
              <a:rPr lang="ru-RU" sz="1800" dirty="0" err="1">
                <a:effectLst/>
                <a:latin typeface="TimesNewRomanPSMT"/>
              </a:rPr>
              <a:t>виткова</a:t>
            </a:r>
            <a:r>
              <a:rPr lang="ru-RU" sz="1800" dirty="0">
                <a:effectLst/>
                <a:latin typeface="TimesNewRomanPSMT"/>
              </a:rPr>
              <a:t> поправка не </a:t>
            </a:r>
            <a:r>
              <a:rPr lang="ru-RU" sz="1800" dirty="0" err="1">
                <a:effectLst/>
                <a:latin typeface="TimesNewRomanPSMT"/>
              </a:rPr>
              <a:t>завжди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бажании</a:t>
            </a:r>
            <a:r>
              <a:rPr lang="ru-RU" sz="1800" dirty="0">
                <a:effectLst/>
                <a:latin typeface="TimesNewRomanPSMT"/>
              </a:rPr>
              <a:t>̆ результат, </a:t>
            </a:r>
            <a:r>
              <a:rPr lang="ru-RU" sz="1800" dirty="0" err="1">
                <a:effectLst/>
                <a:latin typeface="TimesNewRomanPSMT"/>
              </a:rPr>
              <a:t>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недоліком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даного</a:t>
            </a:r>
            <a:r>
              <a:rPr lang="ru-RU" sz="1800" dirty="0">
                <a:effectLst/>
                <a:latin typeface="TimesNewRomanPSMT"/>
              </a:rPr>
              <a:t> методу. </a:t>
            </a:r>
            <a:endParaRPr lang="ru-RU" sz="105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На </a:t>
            </a:r>
            <a:r>
              <a:rPr lang="ru-RU" sz="1800" dirty="0" err="1">
                <a:effectLst/>
                <a:latin typeface="TimesNewRomanPSMT"/>
              </a:rPr>
              <a:t>кутову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відмотка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витків</a:t>
            </a:r>
            <a:r>
              <a:rPr lang="ru-RU" sz="1800" dirty="0">
                <a:effectLst/>
                <a:latin typeface="TimesNewRomanPSMT"/>
              </a:rPr>
              <a:t> не </a:t>
            </a:r>
            <a:r>
              <a:rPr lang="ru-RU" sz="1800" dirty="0" err="1">
                <a:effectLst/>
                <a:latin typeface="TimesNewRomanPSMT"/>
              </a:rPr>
              <a:t>вплмває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05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Для </a:t>
            </a:r>
            <a:r>
              <a:rPr lang="ru-RU" sz="1800" dirty="0" err="1">
                <a:effectLst/>
                <a:latin typeface="TimesNewRomanPSMT"/>
              </a:rPr>
              <a:t>зменшення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кутовоі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похибки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можна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використати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короткозамкнутии</a:t>
            </a:r>
            <a:r>
              <a:rPr lang="ru-RU" sz="1800" dirty="0">
                <a:effectLst/>
                <a:latin typeface="TimesNewRomanPSMT"/>
              </a:rPr>
              <a:t>̆ виток. </a:t>
            </a:r>
            <a:r>
              <a:rPr lang="ru-RU" sz="1800" dirty="0" err="1">
                <a:effectLst/>
                <a:latin typeface="TimesNewRomanPSMT"/>
              </a:rPr>
              <a:t>Введення</a:t>
            </a:r>
            <a:r>
              <a:rPr lang="ru-RU" sz="1800" dirty="0">
                <a:effectLst/>
                <a:latin typeface="TimesNewRomanPSMT"/>
              </a:rPr>
              <a:t> такого витка </a:t>
            </a:r>
            <a:r>
              <a:rPr lang="ru-RU" sz="1800" dirty="0" err="1">
                <a:effectLst/>
                <a:latin typeface="TimesNewRomanPSMT"/>
              </a:rPr>
              <a:t>викликає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збільшення</a:t>
            </a:r>
            <a:r>
              <a:rPr lang="ru-RU" sz="1800" dirty="0">
                <a:effectLst/>
                <a:latin typeface="TimesNewRomanPSMT"/>
              </a:rPr>
              <a:t> реактивного </a:t>
            </a:r>
            <a:r>
              <a:rPr lang="ru-RU" sz="1800" dirty="0" err="1">
                <a:effectLst/>
                <a:latin typeface="TimesNewRomanPSMT"/>
              </a:rPr>
              <a:t>магнітного</a:t>
            </a:r>
            <a:r>
              <a:rPr lang="ru-RU" sz="1800" dirty="0">
                <a:effectLst/>
                <a:latin typeface="TimesNewRomanPSMT"/>
              </a:rPr>
              <a:t> опору, </a:t>
            </a:r>
            <a:r>
              <a:rPr lang="ru-RU" sz="1800" dirty="0" err="1">
                <a:effectLst/>
                <a:latin typeface="TimesNewRomanPSMT"/>
              </a:rPr>
              <a:t>що</a:t>
            </a:r>
            <a:r>
              <a:rPr lang="ru-RU" sz="1800" dirty="0">
                <a:effectLst/>
                <a:latin typeface="TimesNewRomanPSMT"/>
              </a:rPr>
              <a:t> веде до </a:t>
            </a:r>
            <a:r>
              <a:rPr lang="ru-RU" sz="1800" dirty="0" err="1">
                <a:effectLst/>
                <a:latin typeface="TimesNewRomanPSMT"/>
              </a:rPr>
              <a:t>зростання</a:t>
            </a:r>
            <a:r>
              <a:rPr lang="ru-RU" sz="1800" dirty="0">
                <a:effectLst/>
                <a:latin typeface="TimesNewRomanPSMT"/>
              </a:rPr>
              <a:t> кута </a:t>
            </a:r>
            <a:r>
              <a:rPr lang="ru-RU" sz="1800" dirty="0" err="1">
                <a:effectLst/>
                <a:latin typeface="TimesNewRomanPSMT"/>
              </a:rPr>
              <a:t>втрат</a:t>
            </a:r>
            <a:r>
              <a:rPr lang="ru-RU" sz="1800" dirty="0">
                <a:effectLst/>
                <a:latin typeface="TimesNewRomanPSMT"/>
              </a:rPr>
              <a:t>. При </a:t>
            </a:r>
            <a:r>
              <a:rPr lang="ru-RU" sz="1800" dirty="0" err="1">
                <a:effectLst/>
                <a:latin typeface="TimesNewRomanPSMT"/>
              </a:rPr>
              <a:t>цьому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кутова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падає</a:t>
            </a:r>
            <a:r>
              <a:rPr lang="ru-RU" sz="1800" dirty="0">
                <a:effectLst/>
                <a:latin typeface="TimesNewRomanPSMT"/>
              </a:rPr>
              <a:t>, а </a:t>
            </a:r>
            <a:r>
              <a:rPr lang="ru-RU" sz="1800" dirty="0" err="1">
                <a:effectLst/>
                <a:latin typeface="TimesNewRomanPSMT"/>
              </a:rPr>
              <a:t>струмова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зростає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Таку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компенсацію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слід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використовувати</a:t>
            </a:r>
            <a:r>
              <a:rPr lang="ru-RU" sz="1800" dirty="0">
                <a:effectLst/>
                <a:latin typeface="TimesNewRomanPSMT"/>
              </a:rPr>
              <a:t>, коли за </a:t>
            </a:r>
            <a:r>
              <a:rPr lang="ru-RU" sz="1800" dirty="0" err="1">
                <a:effectLst/>
                <a:latin typeface="TimesNewRomanPSMT"/>
              </a:rPr>
              <a:t>струмовою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похибкою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є</a:t>
            </a:r>
            <a:r>
              <a:rPr lang="ru-RU" sz="1800" dirty="0">
                <a:effectLst/>
                <a:latin typeface="TimesNewRomanPSMT"/>
              </a:rPr>
              <a:t> запас.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02352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ru-RU" sz="1800" b="1" dirty="0">
                <a:effectLst/>
                <a:latin typeface="TimesNewRomanPSMT"/>
              </a:rPr>
              <a:t>Метод шунта. </a:t>
            </a:r>
            <a:r>
              <a:rPr lang="ru-RU" sz="1800" dirty="0" err="1">
                <a:effectLst/>
                <a:latin typeface="TimesNewRomanPSMT"/>
              </a:rPr>
              <a:t>Цеи</a:t>
            </a:r>
            <a:r>
              <a:rPr lang="ru-RU" sz="1800" dirty="0">
                <a:effectLst/>
                <a:latin typeface="TimesNewRomanPSMT"/>
              </a:rPr>
              <a:t>̆ метод </a:t>
            </a:r>
            <a:r>
              <a:rPr lang="ru-RU" sz="1800" dirty="0" err="1">
                <a:effectLst/>
                <a:latin typeface="TimesNewRomanPSMT"/>
              </a:rPr>
              <a:t>полягає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підвищенні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магнітноі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проникності</a:t>
            </a:r>
            <a:r>
              <a:rPr lang="ru-RU" sz="1800" dirty="0">
                <a:effectLst/>
                <a:latin typeface="TimesNewRomanPSMT"/>
              </a:rPr>
              <a:t> шляхом </a:t>
            </a:r>
            <a:r>
              <a:rPr lang="ru-RU" sz="1800" dirty="0" err="1">
                <a:effectLst/>
                <a:latin typeface="TimesNewRomanPSMT"/>
              </a:rPr>
              <a:t>підмагнічування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магнітопроводу</a:t>
            </a:r>
            <a:r>
              <a:rPr lang="ru-RU" sz="1800" dirty="0">
                <a:effectLst/>
                <a:latin typeface="TimesNewRomanPSMT"/>
              </a:rPr>
              <a:t> полями </a:t>
            </a:r>
            <a:r>
              <a:rPr lang="ru-RU" sz="1800" dirty="0" err="1">
                <a:effectLst/>
                <a:latin typeface="TimesNewRomanPSMT"/>
              </a:rPr>
              <a:t>розсіювання</a:t>
            </a:r>
            <a:r>
              <a:rPr lang="ru-RU" sz="1800" dirty="0">
                <a:effectLst/>
                <a:latin typeface="TimesNewRomanPSMT"/>
              </a:rPr>
              <a:t>. Принцип </a:t>
            </a:r>
            <a:r>
              <a:rPr lang="ru-RU" sz="1800" dirty="0" err="1">
                <a:effectLst/>
                <a:latin typeface="TimesNewRomanPSMT"/>
              </a:rPr>
              <a:t>його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пояснюється</a:t>
            </a:r>
            <a:r>
              <a:rPr lang="ru-RU" sz="1800" dirty="0">
                <a:effectLst/>
                <a:latin typeface="TimesNewRomanPSMT"/>
              </a:rPr>
              <a:t> на рисунку.</a:t>
            </a: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r>
              <a:rPr lang="ru-RU" sz="1800" dirty="0" err="1">
                <a:effectLst/>
                <a:latin typeface="TimesNewRomanPSMT"/>
              </a:rPr>
              <a:t>Вторинна</a:t>
            </a:r>
            <a:r>
              <a:rPr lang="ru-RU" sz="1800" dirty="0">
                <a:effectLst/>
                <a:latin typeface="TimesNewRomanPSMT"/>
              </a:rPr>
              <a:t> обмотка (</a:t>
            </a:r>
            <a:r>
              <a:rPr lang="ru-RU" sz="1800" dirty="0" err="1">
                <a:effectLst/>
                <a:latin typeface="TimesNewRomanPSMT"/>
              </a:rPr>
              <a:t>зажими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n-US" sz="1800" dirty="0">
                <a:effectLst/>
                <a:latin typeface="TimesNewRomanPSMT"/>
              </a:rPr>
              <a:t>U</a:t>
            </a:r>
            <a:r>
              <a:rPr lang="en-US" sz="1800" baseline="-25000" dirty="0">
                <a:effectLst/>
                <a:latin typeface="TimesNewRomanPSMT"/>
              </a:rPr>
              <a:t>1</a:t>
            </a:r>
            <a:r>
              <a:rPr lang="en-US" sz="1800" dirty="0">
                <a:effectLst/>
                <a:latin typeface="TimesNewRomanPSMT"/>
              </a:rPr>
              <a:t>, U</a:t>
            </a:r>
            <a:r>
              <a:rPr lang="en-US" sz="1800" baseline="-25000" dirty="0">
                <a:effectLst/>
                <a:latin typeface="TimesNewRomanPSMT"/>
              </a:rPr>
              <a:t>2</a:t>
            </a:r>
            <a:r>
              <a:rPr lang="en-US" sz="1800" dirty="0">
                <a:effectLst/>
                <a:latin typeface="TimesNewRomanPSMT"/>
              </a:rPr>
              <a:t>) </a:t>
            </a:r>
            <a:r>
              <a:rPr lang="ru-RU" sz="1800" dirty="0" err="1">
                <a:effectLst/>
                <a:latin typeface="TimesNewRomanPSMT"/>
              </a:rPr>
              <a:t>розбита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приблизно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рівні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частини</a:t>
            </a:r>
            <a:r>
              <a:rPr lang="ru-RU" sz="1800" dirty="0">
                <a:effectLst/>
                <a:latin typeface="TimesNewRomanPSMT"/>
              </a:rPr>
              <a:t> 1 та 2. </a:t>
            </a:r>
            <a:r>
              <a:rPr lang="ru-RU" sz="1800" dirty="0" err="1">
                <a:effectLst/>
                <a:latin typeface="TimesNewRomanPSMT"/>
              </a:rPr>
              <a:t>первинна</a:t>
            </a:r>
            <a:r>
              <a:rPr lang="ru-RU" sz="1800" dirty="0">
                <a:effectLst/>
                <a:latin typeface="TimesNewRomanPSMT"/>
              </a:rPr>
              <a:t> обмотка 3, яка </a:t>
            </a:r>
            <a:r>
              <a:rPr lang="ru-RU" sz="1800" dirty="0" err="1">
                <a:effectLst/>
                <a:latin typeface="TimesNewRomanPSMT"/>
              </a:rPr>
              <a:t>має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l-GR" sz="1800" i="1" dirty="0">
                <a:effectLst/>
                <a:latin typeface="TimesNewRomanPS"/>
              </a:rPr>
              <a:t>ω1 </a:t>
            </a:r>
            <a:r>
              <a:rPr lang="ru-RU" sz="1800" dirty="0" err="1">
                <a:effectLst/>
                <a:latin typeface="TimesNewRomanPSMT"/>
              </a:rPr>
              <a:t>витків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розміщена</a:t>
            </a:r>
            <a:r>
              <a:rPr lang="ru-RU" sz="1800" dirty="0">
                <a:effectLst/>
                <a:latin typeface="TimesNewRomanPSMT"/>
              </a:rPr>
              <a:t> на правому </a:t>
            </a:r>
            <a:r>
              <a:rPr lang="ru-RU" sz="1800" dirty="0" err="1">
                <a:effectLst/>
                <a:latin typeface="TimesNewRomanPSMT"/>
              </a:rPr>
              <a:t>стержні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800" dirty="0"/>
          </a:p>
          <a:p>
            <a:pPr algn="just"/>
            <a:r>
              <a:rPr lang="ru-RU" sz="1800" dirty="0" err="1">
                <a:effectLst/>
                <a:latin typeface="TimesNewRomanPSMT"/>
              </a:rPr>
              <a:t>Всередині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магнітопровода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розміщено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магнітнии</a:t>
            </a:r>
            <a:r>
              <a:rPr lang="ru-RU" sz="1800" dirty="0">
                <a:effectLst/>
                <a:latin typeface="TimesNewRomanPSMT"/>
              </a:rPr>
              <a:t>̆ шунт 4. </a:t>
            </a:r>
            <a:r>
              <a:rPr lang="ru-RU" sz="1800" dirty="0" err="1">
                <a:effectLst/>
                <a:latin typeface="TimesNewRomanPSMT"/>
              </a:rPr>
              <a:t>Частини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вторинних</a:t>
            </a:r>
            <a:r>
              <a:rPr lang="ru-RU" sz="1800" dirty="0">
                <a:effectLst/>
                <a:latin typeface="TimesNewRomanPSMT"/>
              </a:rPr>
              <a:t> обмоток 1 з числом </a:t>
            </a:r>
            <a:r>
              <a:rPr lang="ru-RU" sz="1800" dirty="0" err="1">
                <a:effectLst/>
                <a:latin typeface="TimesNewRomanPSMT"/>
              </a:rPr>
              <a:t>витків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l-GR" sz="1800" i="1" dirty="0">
                <a:effectLst/>
                <a:latin typeface="TimesNewRomanPS"/>
              </a:rPr>
              <a:t>ω</a:t>
            </a:r>
            <a:r>
              <a:rPr lang="ru-RU" sz="1800" i="1" baseline="-25000" dirty="0">
                <a:effectLst/>
                <a:latin typeface="TimesNewRomanPS"/>
              </a:rPr>
              <a:t>2</a:t>
            </a:r>
            <a:r>
              <a:rPr lang="el-GR" sz="1800" i="1" dirty="0">
                <a:effectLst/>
                <a:latin typeface="TimesNewRomanPS"/>
              </a:rPr>
              <a:t> ’ </a:t>
            </a:r>
            <a:r>
              <a:rPr lang="ru-RU" sz="1800" dirty="0">
                <a:effectLst/>
                <a:latin typeface="TimesNewRomanPSMT"/>
              </a:rPr>
              <a:t>та </a:t>
            </a:r>
            <a:r>
              <a:rPr lang="ru-RU" sz="1800" i="1" dirty="0">
                <a:effectLst/>
                <a:latin typeface="TimesNewRomanPS"/>
              </a:rPr>
              <a:t>2 </a:t>
            </a:r>
            <a:r>
              <a:rPr lang="ru-RU" sz="1800" dirty="0">
                <a:effectLst/>
                <a:latin typeface="TimesNewRomanPSMT"/>
              </a:rPr>
              <a:t>з числом </a:t>
            </a:r>
            <a:r>
              <a:rPr lang="ru-RU" sz="1800" dirty="0" err="1">
                <a:effectLst/>
                <a:latin typeface="TimesNewRomanPSMT"/>
              </a:rPr>
              <a:t>витків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l-GR" sz="1800" i="1" dirty="0">
                <a:effectLst/>
                <a:latin typeface="TimesNewRomanPS"/>
              </a:rPr>
              <a:t>ω</a:t>
            </a:r>
            <a:r>
              <a:rPr lang="ru-RU" sz="1800" i="1" baseline="-25000" dirty="0">
                <a:effectLst/>
                <a:latin typeface="TimesNewRomanPS"/>
              </a:rPr>
              <a:t>2</a:t>
            </a:r>
            <a:r>
              <a:rPr lang="el-GR" sz="1800" i="1" dirty="0">
                <a:effectLst/>
                <a:latin typeface="TimesNewRomanPS"/>
              </a:rPr>
              <a:t> ’’ </a:t>
            </a:r>
            <a:r>
              <a:rPr lang="ru-RU" sz="1800" dirty="0" err="1">
                <a:effectLst/>
                <a:latin typeface="TimesNewRomanPSMT"/>
              </a:rPr>
              <a:t>включені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узгоджено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800" dirty="0"/>
          </a:p>
          <a:p>
            <a:pPr algn="just"/>
            <a:endParaRPr lang="ru-RU" sz="105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597DA7-69CC-ADAD-9EC3-69E6EAE74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192" y="1196752"/>
            <a:ext cx="5257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PSMT"/>
              </a:rPr>
              <a:t>Вторинна</a:t>
            </a:r>
            <a:r>
              <a:rPr lang="ru-RU" sz="1800" dirty="0">
                <a:effectLst/>
                <a:latin typeface="TimesNewRomanPSMT"/>
              </a:rPr>
              <a:t> обмотка (</a:t>
            </a:r>
            <a:r>
              <a:rPr lang="ru-RU" sz="1800" dirty="0" err="1">
                <a:effectLst/>
                <a:latin typeface="TimesNewRomanPSMT"/>
              </a:rPr>
              <a:t>зажими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n-US" sz="1800" dirty="0">
                <a:effectLst/>
                <a:latin typeface="TimesNewRomanPSMT"/>
              </a:rPr>
              <a:t>U</a:t>
            </a:r>
            <a:r>
              <a:rPr lang="en-US" sz="1800" baseline="-25000" dirty="0">
                <a:effectLst/>
                <a:latin typeface="TimesNewRomanPSMT"/>
              </a:rPr>
              <a:t>1</a:t>
            </a:r>
            <a:r>
              <a:rPr lang="en-US" sz="1800" dirty="0">
                <a:effectLst/>
                <a:latin typeface="TimesNewRomanPSMT"/>
              </a:rPr>
              <a:t>, U</a:t>
            </a:r>
            <a:r>
              <a:rPr lang="en-US" sz="1800" baseline="-25000" dirty="0">
                <a:effectLst/>
                <a:latin typeface="TimesNewRomanPSMT"/>
              </a:rPr>
              <a:t>2</a:t>
            </a:r>
            <a:r>
              <a:rPr lang="en-US" sz="1800" dirty="0">
                <a:effectLst/>
                <a:latin typeface="TimesNewRomanPSMT"/>
              </a:rPr>
              <a:t>) </a:t>
            </a:r>
            <a:r>
              <a:rPr lang="ru-RU" sz="1800" dirty="0" err="1">
                <a:effectLst/>
                <a:latin typeface="TimesNewRomanPSMT"/>
              </a:rPr>
              <a:t>розбита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приблизно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рівні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частини</a:t>
            </a:r>
            <a:r>
              <a:rPr lang="ru-RU" sz="1800" dirty="0">
                <a:effectLst/>
                <a:latin typeface="TimesNewRomanPSMT"/>
              </a:rPr>
              <a:t> 1 та 2. </a:t>
            </a:r>
            <a:r>
              <a:rPr lang="ru-RU" sz="1800" dirty="0" err="1">
                <a:effectLst/>
                <a:latin typeface="TimesNewRomanPSMT"/>
              </a:rPr>
              <a:t>первинна</a:t>
            </a:r>
            <a:r>
              <a:rPr lang="ru-RU" sz="1800" dirty="0">
                <a:effectLst/>
                <a:latin typeface="TimesNewRomanPSMT"/>
              </a:rPr>
              <a:t> обмотка 3, яка </a:t>
            </a:r>
            <a:r>
              <a:rPr lang="ru-RU" sz="1800" dirty="0" err="1">
                <a:effectLst/>
                <a:latin typeface="TimesNewRomanPSMT"/>
              </a:rPr>
              <a:t>має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l-GR" sz="1800" i="1" dirty="0">
                <a:effectLst/>
                <a:latin typeface="TimesNewRomanPS"/>
              </a:rPr>
              <a:t>ω1 </a:t>
            </a:r>
            <a:r>
              <a:rPr lang="ru-RU" sz="1800" dirty="0" err="1">
                <a:effectLst/>
                <a:latin typeface="TimesNewRomanPSMT"/>
              </a:rPr>
              <a:t>витків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розміщена</a:t>
            </a:r>
            <a:r>
              <a:rPr lang="ru-RU" sz="1800" dirty="0">
                <a:effectLst/>
                <a:latin typeface="TimesNewRomanPSMT"/>
              </a:rPr>
              <a:t> на правому </a:t>
            </a:r>
            <a:r>
              <a:rPr lang="ru-RU" sz="1800" dirty="0" err="1">
                <a:effectLst/>
                <a:latin typeface="TimesNewRomanPSMT"/>
              </a:rPr>
              <a:t>стержні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800" dirty="0"/>
          </a:p>
          <a:p>
            <a:pPr algn="just"/>
            <a:r>
              <a:rPr lang="ru-RU" sz="1800" dirty="0" err="1">
                <a:effectLst/>
                <a:latin typeface="TimesNewRomanPSMT"/>
              </a:rPr>
              <a:t>Всередині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магнітопровода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розміщено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магнітнии</a:t>
            </a:r>
            <a:r>
              <a:rPr lang="ru-RU" sz="1800" dirty="0">
                <a:effectLst/>
                <a:latin typeface="TimesNewRomanPSMT"/>
              </a:rPr>
              <a:t>̆ шунт 4. </a:t>
            </a:r>
            <a:r>
              <a:rPr lang="ru-RU" sz="1800" dirty="0" err="1">
                <a:effectLst/>
                <a:latin typeface="TimesNewRomanPSMT"/>
              </a:rPr>
              <a:t>Частини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вторинних</a:t>
            </a:r>
            <a:r>
              <a:rPr lang="ru-RU" sz="1800" dirty="0">
                <a:effectLst/>
                <a:latin typeface="TimesNewRomanPSMT"/>
              </a:rPr>
              <a:t> обмоток 1 з числом </a:t>
            </a:r>
            <a:r>
              <a:rPr lang="ru-RU" sz="1800" dirty="0" err="1">
                <a:effectLst/>
                <a:latin typeface="TimesNewRomanPSMT"/>
              </a:rPr>
              <a:t>витків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l-GR" sz="1800" i="1" dirty="0">
                <a:effectLst/>
                <a:latin typeface="TimesNewRomanPS"/>
              </a:rPr>
              <a:t>ω</a:t>
            </a:r>
            <a:r>
              <a:rPr lang="ru-RU" sz="1800" i="1" baseline="-25000" dirty="0">
                <a:effectLst/>
                <a:latin typeface="TimesNewRomanPS"/>
              </a:rPr>
              <a:t>2</a:t>
            </a:r>
            <a:r>
              <a:rPr lang="el-GR" sz="1800" i="1" dirty="0">
                <a:effectLst/>
                <a:latin typeface="TimesNewRomanPS"/>
              </a:rPr>
              <a:t> ’ </a:t>
            </a:r>
            <a:r>
              <a:rPr lang="ru-RU" sz="1800" dirty="0">
                <a:effectLst/>
                <a:latin typeface="TimesNewRomanPSMT"/>
              </a:rPr>
              <a:t>та </a:t>
            </a:r>
            <a:r>
              <a:rPr lang="ru-RU" sz="1800" i="1" dirty="0">
                <a:effectLst/>
                <a:latin typeface="TimesNewRomanPS"/>
              </a:rPr>
              <a:t>2 </a:t>
            </a:r>
            <a:r>
              <a:rPr lang="ru-RU" sz="1800" dirty="0">
                <a:effectLst/>
                <a:latin typeface="TimesNewRomanPSMT"/>
              </a:rPr>
              <a:t>з числом </a:t>
            </a:r>
            <a:r>
              <a:rPr lang="ru-RU" sz="1800" dirty="0" err="1">
                <a:effectLst/>
                <a:latin typeface="TimesNewRomanPSMT"/>
              </a:rPr>
              <a:t>витків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l-GR" sz="1800" i="1" dirty="0">
                <a:effectLst/>
                <a:latin typeface="TimesNewRomanPS"/>
              </a:rPr>
              <a:t>ω</a:t>
            </a:r>
            <a:r>
              <a:rPr lang="ru-RU" sz="1800" i="1" baseline="-25000" dirty="0">
                <a:effectLst/>
                <a:latin typeface="TimesNewRomanPS"/>
              </a:rPr>
              <a:t>2</a:t>
            </a:r>
            <a:r>
              <a:rPr lang="el-GR" sz="1800" i="1" dirty="0">
                <a:effectLst/>
                <a:latin typeface="TimesNewRomanPS"/>
              </a:rPr>
              <a:t> ’’ </a:t>
            </a:r>
            <a:r>
              <a:rPr lang="ru-RU" sz="1800" dirty="0" err="1">
                <a:effectLst/>
                <a:latin typeface="TimesNewRomanPSMT"/>
              </a:rPr>
              <a:t>включені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узгоджено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800" dirty="0"/>
          </a:p>
          <a:p>
            <a:endParaRPr lang="ru-RU" sz="1800" dirty="0">
              <a:effectLst/>
              <a:latin typeface="TimesNewRomanPSMT"/>
            </a:endParaRPr>
          </a:p>
          <a:p>
            <a:endParaRPr lang="ru-RU" sz="1800" dirty="0">
              <a:latin typeface="TimesNewRomanPSMT"/>
            </a:endParaRPr>
          </a:p>
          <a:p>
            <a:pPr algn="just"/>
            <a:r>
              <a:rPr lang="ru-RU" sz="1800" dirty="0" err="1">
                <a:effectLst/>
                <a:latin typeface="TimesNewRomanPSMT"/>
              </a:rPr>
              <a:t>Якщо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знехтувати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намагнічуючим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струмом</a:t>
            </a:r>
            <a:r>
              <a:rPr lang="ru-RU" sz="1800" dirty="0">
                <a:effectLst/>
                <a:latin typeface="TimesNewRomanPSMT"/>
              </a:rPr>
              <a:t>, то </a:t>
            </a:r>
            <a:r>
              <a:rPr lang="ru-RU" sz="1800" dirty="0" err="1">
                <a:effectLst/>
                <a:latin typeface="TimesNewRomanPSMT"/>
              </a:rPr>
              <a:t>можна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записати</a:t>
            </a:r>
            <a:r>
              <a:rPr lang="ru-RU" sz="1800" dirty="0">
                <a:effectLst/>
                <a:latin typeface="TimesNewRomanPSMT"/>
              </a:rPr>
              <a:t>: </a:t>
            </a:r>
          </a:p>
          <a:p>
            <a:endParaRPr lang="ru-RU" sz="1800" dirty="0">
              <a:latin typeface="TimesNewRomanPSMT"/>
            </a:endParaRPr>
          </a:p>
          <a:p>
            <a:endParaRPr lang="ru-RU" sz="1800" dirty="0">
              <a:latin typeface="TimesNewRomanPSMT"/>
            </a:endParaRPr>
          </a:p>
          <a:p>
            <a:pPr algn="just"/>
            <a:r>
              <a:rPr lang="ru-RU" sz="1800" dirty="0" err="1">
                <a:effectLst/>
                <a:latin typeface="TimesNewRomanPSMT"/>
              </a:rPr>
              <a:t>Розподіл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вторинноі</a:t>
            </a:r>
            <a:r>
              <a:rPr lang="ru-RU" sz="1800" dirty="0">
                <a:effectLst/>
                <a:latin typeface="TimesNewRomanPSMT"/>
              </a:rPr>
              <a:t>̈ обмотки по </a:t>
            </a:r>
            <a:r>
              <a:rPr lang="ru-RU" sz="1800" dirty="0" err="1">
                <a:effectLst/>
                <a:latin typeface="TimesNewRomanPSMT"/>
              </a:rPr>
              <a:t>двох</a:t>
            </a:r>
            <a:r>
              <a:rPr lang="ru-RU" sz="1800" dirty="0">
                <a:effectLst/>
                <a:latin typeface="TimesNewRomanPSMT"/>
              </a:rPr>
              <a:t> стержнях </a:t>
            </a:r>
            <a:r>
              <a:rPr lang="ru-RU" sz="1800" dirty="0" err="1">
                <a:effectLst/>
                <a:latin typeface="TimesNewRomanPSMT"/>
              </a:rPr>
              <a:t>створює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збільшені</a:t>
            </a:r>
            <a:r>
              <a:rPr lang="ru-RU" sz="1800" dirty="0">
                <a:effectLst/>
                <a:latin typeface="TimesNewRomanPSMT"/>
              </a:rPr>
              <a:t> потоки </a:t>
            </a:r>
            <a:r>
              <a:rPr lang="ru-RU" sz="1800" dirty="0" err="1">
                <a:effectLst/>
                <a:latin typeface="TimesNewRomanPSMT"/>
              </a:rPr>
              <a:t>розсіювання</a:t>
            </a:r>
            <a:r>
              <a:rPr lang="ru-RU" sz="1800" dirty="0">
                <a:effectLst/>
                <a:latin typeface="TimesNewRomanPSMT"/>
              </a:rPr>
              <a:t>. Установка шунта 4 </a:t>
            </a:r>
            <a:r>
              <a:rPr lang="ru-RU" sz="1800" dirty="0" err="1">
                <a:effectLst/>
                <a:latin typeface="TimesNewRomanPSMT"/>
              </a:rPr>
              <a:t>сприяє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значному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зростанню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цих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потоків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800" dirty="0"/>
          </a:p>
          <a:p>
            <a:endParaRPr lang="ru-RU" sz="105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456545-FC60-5E6F-638C-83BE1408E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673"/>
          <a:stretch/>
        </p:blipFill>
        <p:spPr>
          <a:xfrm>
            <a:off x="3749092" y="3136838"/>
            <a:ext cx="3302000" cy="5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 dirty="0">
                <a:solidFill>
                  <a:schemeClr val="hlink"/>
                </a:solidFill>
              </a:rPr>
              <a:t>ТИПИ ТРАНСФОРМАТОРІВ СТРУМУ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PSMT"/>
              </a:rPr>
              <a:t>Трансформатори</a:t>
            </a:r>
            <a:r>
              <a:rPr lang="ru-RU" sz="1800" dirty="0">
                <a:effectLst/>
                <a:latin typeface="TimesNewRomanPSMT"/>
              </a:rPr>
              <a:t> струму </a:t>
            </a:r>
            <a:r>
              <a:rPr lang="ru-RU" sz="1800" dirty="0" err="1">
                <a:effectLst/>
                <a:latin typeface="TimesNewRomanPSMT"/>
              </a:rPr>
              <a:t>являють</a:t>
            </a:r>
            <a:r>
              <a:rPr lang="ru-RU" sz="1800" dirty="0">
                <a:effectLst/>
                <a:latin typeface="TimesNewRomanPSMT"/>
              </a:rPr>
              <a:t> собою </a:t>
            </a:r>
            <a:r>
              <a:rPr lang="ru-RU" sz="1800" dirty="0" err="1">
                <a:effectLst/>
                <a:latin typeface="TimesNewRomanPSMT"/>
              </a:rPr>
              <a:t>однофазні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електротехнічні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пристроі</a:t>
            </a:r>
            <a:r>
              <a:rPr lang="ru-RU" sz="1800" dirty="0">
                <a:effectLst/>
                <a:latin typeface="TimesNewRomanPSMT"/>
              </a:rPr>
              <a:t>̈ та </a:t>
            </a:r>
            <a:r>
              <a:rPr lang="ru-RU" sz="1800" dirty="0" err="1">
                <a:effectLst/>
                <a:latin typeface="TimesNewRomanPSMT"/>
              </a:rPr>
              <a:t>вибираються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двофазному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чи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трифазному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виконанні</a:t>
            </a:r>
            <a:r>
              <a:rPr lang="ru-RU" sz="1800" dirty="0">
                <a:effectLst/>
                <a:latin typeface="TimesNewRomanPSMT"/>
              </a:rPr>
              <a:t> для кожного </a:t>
            </a:r>
            <a:r>
              <a:rPr lang="ru-RU" sz="1800" dirty="0" err="1">
                <a:effectLst/>
                <a:latin typeface="TimesNewRomanPSMT"/>
              </a:rPr>
              <a:t>приєднання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усіх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розподільчих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пристроїв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конкретноі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системи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електропостачання</a:t>
            </a:r>
            <a:r>
              <a:rPr lang="ru-RU" sz="1800" dirty="0">
                <a:effectLst/>
                <a:latin typeface="TimesNewRomanPSMT"/>
              </a:rPr>
              <a:t>. У </a:t>
            </a:r>
            <a:r>
              <a:rPr lang="ru-RU" sz="1800" dirty="0" err="1">
                <a:effectLst/>
                <a:latin typeface="TimesNewRomanPSMT"/>
              </a:rPr>
              <a:t>зв’язку</a:t>
            </a:r>
            <a:r>
              <a:rPr lang="ru-RU" sz="1800" dirty="0">
                <a:effectLst/>
                <a:latin typeface="TimesNewRomanPSMT"/>
              </a:rPr>
              <a:t> з </a:t>
            </a:r>
            <a:r>
              <a:rPr lang="ru-RU" sz="1800" dirty="0" err="1">
                <a:effectLst/>
                <a:latin typeface="TimesNewRomanPSMT"/>
              </a:rPr>
              <a:t>цим</a:t>
            </a:r>
            <a:r>
              <a:rPr lang="ru-RU" sz="1800" dirty="0">
                <a:effectLst/>
                <a:latin typeface="TimesNewRomanPSMT"/>
              </a:rPr>
              <a:t> ТС </a:t>
            </a:r>
            <a:r>
              <a:rPr lang="ru-RU" sz="1800" dirty="0" err="1">
                <a:effectLst/>
                <a:latin typeface="TimesNewRomanPSMT"/>
              </a:rPr>
              <a:t>з’єднуються</a:t>
            </a:r>
            <a:r>
              <a:rPr lang="ru-RU" sz="1800" dirty="0">
                <a:effectLst/>
                <a:latin typeface="TimesNewRomanPSMT"/>
              </a:rPr>
              <a:t> за схемою </a:t>
            </a:r>
            <a:r>
              <a:rPr lang="ru-RU" sz="1800" dirty="0" err="1">
                <a:effectLst/>
                <a:latin typeface="TimesNewRomanPSMT"/>
              </a:rPr>
              <a:t>неповноі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або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повноі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зірки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05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У наш час </a:t>
            </a:r>
            <a:r>
              <a:rPr lang="ru-RU" sz="1800" dirty="0" err="1">
                <a:effectLst/>
                <a:latin typeface="TimesNewRomanPSMT"/>
              </a:rPr>
              <a:t>випускаються</a:t>
            </a:r>
            <a:r>
              <a:rPr lang="ru-RU" sz="1800" dirty="0">
                <a:effectLst/>
                <a:latin typeface="TimesNewRomanPSMT"/>
              </a:rPr>
              <a:t> ТС </a:t>
            </a:r>
            <a:r>
              <a:rPr lang="ru-RU" sz="1800" dirty="0" err="1">
                <a:effectLst/>
                <a:latin typeface="TimesNewRomanPSMT"/>
              </a:rPr>
              <a:t>внутрішньоі</a:t>
            </a:r>
            <a:r>
              <a:rPr lang="ru-RU" sz="1800" dirty="0">
                <a:effectLst/>
                <a:latin typeface="TimesNewRomanPSMT"/>
              </a:rPr>
              <a:t>̈ та </a:t>
            </a:r>
            <a:r>
              <a:rPr lang="ru-RU" sz="1800" dirty="0" err="1">
                <a:effectLst/>
                <a:latin typeface="TimesNewRomanPSMT"/>
              </a:rPr>
              <a:t>зовнішньоі</a:t>
            </a:r>
            <a:r>
              <a:rPr lang="ru-RU" sz="1800" dirty="0">
                <a:effectLst/>
                <a:latin typeface="TimesNewRomanPSMT"/>
              </a:rPr>
              <a:t>̈ установки на </a:t>
            </a:r>
            <a:r>
              <a:rPr lang="ru-RU" sz="1800" dirty="0" err="1">
                <a:effectLst/>
                <a:latin typeface="TimesNewRomanPSMT"/>
              </a:rPr>
              <a:t>номінальну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напругу</a:t>
            </a:r>
            <a:r>
              <a:rPr lang="ru-RU" sz="1800" dirty="0">
                <a:effectLst/>
                <a:latin typeface="TimesNewRomanPSMT"/>
              </a:rPr>
              <a:t> до 750 </a:t>
            </a:r>
            <a:r>
              <a:rPr lang="ru-RU" sz="1800" dirty="0" err="1">
                <a:effectLst/>
                <a:latin typeface="TimesNewRomanPSMT"/>
              </a:rPr>
              <a:t>кВ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включно</a:t>
            </a:r>
            <a:r>
              <a:rPr lang="ru-RU" sz="1800" dirty="0">
                <a:effectLst/>
                <a:latin typeface="TimesNewRomanPSMT"/>
              </a:rPr>
              <a:t> та на </a:t>
            </a:r>
            <a:r>
              <a:rPr lang="ru-RU" sz="1800" dirty="0" err="1">
                <a:effectLst/>
                <a:latin typeface="TimesNewRomanPSMT"/>
              </a:rPr>
              <a:t>струми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первинноі</a:t>
            </a:r>
            <a:r>
              <a:rPr lang="ru-RU" sz="1800" dirty="0">
                <a:effectLst/>
                <a:latin typeface="TimesNewRomanPSMT"/>
              </a:rPr>
              <a:t>̈ обмотки до 18 000 А </a:t>
            </a:r>
            <a:r>
              <a:rPr lang="ru-RU" sz="1800" dirty="0" err="1">
                <a:effectLst/>
                <a:latin typeface="TimesNewRomanPSMT"/>
              </a:rPr>
              <a:t>включно</a:t>
            </a:r>
            <a:r>
              <a:rPr lang="ru-RU" sz="1800" dirty="0">
                <a:effectLst/>
                <a:latin typeface="TimesNewRomanPSMT"/>
              </a:rPr>
              <a:t>: </a:t>
            </a:r>
          </a:p>
          <a:p>
            <a:pPr algn="just"/>
            <a:r>
              <a:rPr lang="ru-RU" sz="1800" dirty="0">
                <a:effectLst/>
                <a:latin typeface="TimesNewRomanPSMT"/>
              </a:rPr>
              <a:t>ТОП-0,66 У3; ТШП-0,66 У2; ТОЛК-10Т3; ТОЛ-10-І УХЛ3; </a:t>
            </a:r>
            <a:endParaRPr lang="ru-RU" sz="80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ТПЛ-10-М У3; ТШЛ-20-1ХЛ2; ТФЗМ-35А У1; ТФРМ-330Б У1 </a:t>
            </a:r>
            <a:endParaRPr lang="ru-RU" sz="800" dirty="0"/>
          </a:p>
          <a:p>
            <a:pPr algn="just"/>
            <a:r>
              <a:rPr lang="ru-RU" sz="1800" dirty="0" err="1">
                <a:effectLst/>
                <a:latin typeface="TimesNewRomanPSMT"/>
              </a:rPr>
              <a:t>Умовні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позначення</a:t>
            </a:r>
            <a:r>
              <a:rPr lang="ru-RU" sz="1800" dirty="0">
                <a:effectLst/>
                <a:latin typeface="TimesNewRomanPSMT"/>
              </a:rPr>
              <a:t> ТС </a:t>
            </a:r>
            <a:r>
              <a:rPr lang="ru-RU" sz="1800" dirty="0" err="1">
                <a:effectLst/>
                <a:latin typeface="TimesNewRomanPSMT"/>
              </a:rPr>
              <a:t>складаються</a:t>
            </a:r>
            <a:r>
              <a:rPr lang="ru-RU" sz="1800" dirty="0">
                <a:effectLst/>
                <a:latin typeface="TimesNewRomanPSMT"/>
              </a:rPr>
              <a:t> з </a:t>
            </a:r>
            <a:r>
              <a:rPr lang="ru-RU" sz="1800" dirty="0" err="1">
                <a:effectLst/>
                <a:latin typeface="TimesNewRomanPSMT"/>
              </a:rPr>
              <a:t>літер</a:t>
            </a:r>
            <a:r>
              <a:rPr lang="ru-RU" sz="1800" dirty="0">
                <a:effectLst/>
                <a:latin typeface="TimesNewRomanPSMT"/>
              </a:rPr>
              <a:t> та цифр, </a:t>
            </a:r>
            <a:r>
              <a:rPr lang="ru-RU" sz="1800" dirty="0" err="1">
                <a:effectLst/>
                <a:latin typeface="TimesNewRomanPSMT"/>
              </a:rPr>
              <a:t>які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означають</a:t>
            </a:r>
            <a:r>
              <a:rPr lang="ru-RU" sz="1800" dirty="0">
                <a:effectLst/>
                <a:latin typeface="TimesNewRomanPSMT"/>
              </a:rPr>
              <a:t>:</a:t>
            </a:r>
            <a:br>
              <a:rPr lang="ru-RU" sz="1800" dirty="0">
                <a:effectLst/>
                <a:latin typeface="TimesNewRomanPSMT"/>
              </a:rPr>
            </a:br>
            <a:r>
              <a:rPr lang="ru-RU" sz="1800" dirty="0">
                <a:effectLst/>
                <a:latin typeface="TimesNewRomanPSMT"/>
              </a:rPr>
              <a:t>Т – трансформатор струму, О – </a:t>
            </a:r>
            <a:r>
              <a:rPr lang="ru-RU" sz="1800" dirty="0" err="1">
                <a:effectLst/>
                <a:latin typeface="TimesNewRomanPSMT"/>
              </a:rPr>
              <a:t>одновитковии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або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опорнии</a:t>
            </a:r>
            <a:r>
              <a:rPr lang="ru-RU" sz="1800" dirty="0">
                <a:effectLst/>
                <a:latin typeface="TimesNewRomanPSMT"/>
              </a:rPr>
              <a:t>̆ (ТОП), Ш – </a:t>
            </a:r>
            <a:r>
              <a:rPr lang="ru-RU" sz="1800" dirty="0" err="1">
                <a:effectLst/>
                <a:latin typeface="TimesNewRomanPSMT"/>
              </a:rPr>
              <a:t>шиннии</a:t>
            </a:r>
            <a:r>
              <a:rPr lang="ru-RU" sz="1800" dirty="0">
                <a:effectLst/>
                <a:latin typeface="TimesNewRomanPSMT"/>
              </a:rPr>
              <a:t>̆, П – </a:t>
            </a:r>
            <a:r>
              <a:rPr lang="ru-RU" sz="1800" dirty="0" err="1">
                <a:effectLst/>
                <a:latin typeface="TimesNewRomanPSMT"/>
              </a:rPr>
              <a:t>прохіднии</a:t>
            </a:r>
            <a:r>
              <a:rPr lang="ru-RU" sz="1800" dirty="0">
                <a:effectLst/>
                <a:latin typeface="TimesNewRomanPSMT"/>
              </a:rPr>
              <a:t>̆, Л – з литою </a:t>
            </a:r>
            <a:r>
              <a:rPr lang="ru-RU" sz="1800" dirty="0" err="1">
                <a:effectLst/>
                <a:latin typeface="TimesNewRomanPSMT"/>
              </a:rPr>
              <a:t>ізоляцією</a:t>
            </a:r>
            <a:r>
              <a:rPr lang="ru-RU" sz="1800" dirty="0">
                <a:effectLst/>
                <a:latin typeface="TimesNewRomanPSMT"/>
              </a:rPr>
              <a:t>, К – для КРУ, Ф – з фарфоровою </a:t>
            </a:r>
            <a:r>
              <a:rPr lang="ru-RU" sz="1800" dirty="0" err="1">
                <a:effectLst/>
                <a:latin typeface="TimesNewRomanPSMT"/>
              </a:rPr>
              <a:t>ізоляцією</a:t>
            </a:r>
            <a:r>
              <a:rPr lang="ru-RU" sz="1800" dirty="0">
                <a:effectLst/>
                <a:latin typeface="TimesNewRomanPSMT"/>
              </a:rPr>
              <a:t>, З – з обмотками типу звено, Р – з </a:t>
            </a:r>
            <a:r>
              <a:rPr lang="ru-RU" sz="1800" dirty="0" err="1">
                <a:effectLst/>
                <a:latin typeface="TimesNewRomanPSMT"/>
              </a:rPr>
              <a:t>римовидними</a:t>
            </a:r>
            <a:r>
              <a:rPr lang="ru-RU" sz="1800" dirty="0">
                <a:effectLst/>
                <a:latin typeface="TimesNewRomanPSMT"/>
              </a:rPr>
              <a:t> обмотками, М – </a:t>
            </a:r>
            <a:r>
              <a:rPr lang="ru-RU" sz="1800" dirty="0" err="1">
                <a:effectLst/>
                <a:latin typeface="TimesNewRomanPSMT"/>
              </a:rPr>
              <a:t>модернізовании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або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маслонаповнении</a:t>
            </a:r>
            <a:r>
              <a:rPr lang="ru-RU" sz="1800" dirty="0">
                <a:effectLst/>
                <a:latin typeface="TimesNewRomanPSMT"/>
              </a:rPr>
              <a:t>̆ (ТФЗМ, ТФРМ). Перше число – </a:t>
            </a:r>
            <a:r>
              <a:rPr lang="ru-RU" sz="1800" dirty="0" err="1">
                <a:effectLst/>
                <a:latin typeface="TimesNewRomanPSMT"/>
              </a:rPr>
              <a:t>номінальна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кВ</a:t>
            </a:r>
            <a:r>
              <a:rPr lang="ru-RU" sz="1800" dirty="0">
                <a:effectLst/>
                <a:latin typeface="TimesNewRomanPSMT"/>
              </a:rPr>
              <a:t>; </a:t>
            </a:r>
            <a:r>
              <a:rPr lang="ru-RU" sz="1800" dirty="0" err="1">
                <a:effectLst/>
                <a:latin typeface="TimesNewRomanPSMT"/>
              </a:rPr>
              <a:t>літери</a:t>
            </a:r>
            <a:r>
              <a:rPr lang="ru-RU" sz="1800" dirty="0">
                <a:effectLst/>
                <a:latin typeface="TimesNewRomanPSMT"/>
              </a:rPr>
              <a:t> А та Б </a:t>
            </a:r>
            <a:r>
              <a:rPr lang="ru-RU" sz="1800" dirty="0" err="1">
                <a:effectLst/>
                <a:latin typeface="TimesNewRomanPSMT"/>
              </a:rPr>
              <a:t>після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цього</a:t>
            </a:r>
            <a:r>
              <a:rPr lang="ru-RU" sz="1800" dirty="0">
                <a:effectLst/>
                <a:latin typeface="TimesNewRomanPSMT"/>
              </a:rPr>
              <a:t> числа – </a:t>
            </a:r>
            <a:r>
              <a:rPr lang="ru-RU" sz="1800" dirty="0" err="1">
                <a:effectLst/>
                <a:latin typeface="TimesNewRomanPSMT"/>
              </a:rPr>
              <a:t>категорія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зовнішньоі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ізоляціі</a:t>
            </a:r>
            <a:r>
              <a:rPr lang="ru-RU" sz="1800" dirty="0">
                <a:effectLst/>
                <a:latin typeface="TimesNewRomanPSMT"/>
              </a:rPr>
              <a:t>̈ по </a:t>
            </a:r>
            <a:r>
              <a:rPr lang="ru-RU" sz="1800" dirty="0" err="1">
                <a:effectLst/>
                <a:latin typeface="TimesNewRomanPSMT"/>
              </a:rPr>
              <a:t>довжині</a:t>
            </a:r>
            <a:r>
              <a:rPr lang="ru-RU" sz="1800" dirty="0">
                <a:effectLst/>
                <a:latin typeface="TimesNewRomanPSMT"/>
              </a:rPr>
              <a:t> струму </a:t>
            </a:r>
            <a:r>
              <a:rPr lang="ru-RU" sz="1800" dirty="0" err="1">
                <a:effectLst/>
                <a:latin typeface="TimesNewRomanPSMT"/>
              </a:rPr>
              <a:t>витоку</a:t>
            </a:r>
            <a:r>
              <a:rPr lang="ru-RU" sz="1800" dirty="0">
                <a:effectLst/>
                <a:latin typeface="TimesNewRomanPSMT"/>
              </a:rPr>
              <a:t>; </a:t>
            </a:r>
            <a:r>
              <a:rPr lang="ru-RU" sz="1800" dirty="0" err="1">
                <a:effectLst/>
                <a:latin typeface="TimesNewRomanPSMT"/>
              </a:rPr>
              <a:t>літери</a:t>
            </a:r>
            <a:r>
              <a:rPr lang="ru-RU" sz="1800" dirty="0">
                <a:effectLst/>
                <a:latin typeface="TimesNewRomanPSMT"/>
              </a:rPr>
              <a:t> та числа </a:t>
            </a:r>
            <a:r>
              <a:rPr lang="ru-RU" sz="1800" dirty="0" err="1">
                <a:effectLst/>
                <a:latin typeface="TimesNewRomanPSMT"/>
              </a:rPr>
              <a:t>після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цих</a:t>
            </a:r>
            <a:r>
              <a:rPr lang="ru-RU" sz="1800" dirty="0">
                <a:effectLst/>
                <a:latin typeface="TimesNewRomanPSMT"/>
              </a:rPr>
              <a:t> чисел – </a:t>
            </a:r>
            <a:r>
              <a:rPr lang="ru-RU" sz="1800" dirty="0" err="1">
                <a:effectLst/>
                <a:latin typeface="TimesNewRomanPSMT"/>
              </a:rPr>
              <a:t>кліматичне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виконання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категорія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розташування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800" dirty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82238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3" y="116632"/>
            <a:ext cx="6840761" cy="1368152"/>
          </a:xfrm>
        </p:spPr>
        <p:txBody>
          <a:bodyPr/>
          <a:lstStyle/>
          <a:p>
            <a:r>
              <a:rPr lang="ru-RU" sz="2000" dirty="0">
                <a:solidFill>
                  <a:schemeClr val="hlink"/>
                </a:solidFill>
              </a:rPr>
              <a:t>ТРАНСФОРМАТОРИ НАПРУГИ.</a:t>
            </a:r>
            <a:br>
              <a:rPr lang="ru-RU" sz="2000" dirty="0">
                <a:solidFill>
                  <a:schemeClr val="hlink"/>
                </a:solidFill>
              </a:rPr>
            </a:br>
            <a:r>
              <a:rPr lang="ru-RU" sz="2000" dirty="0">
                <a:solidFill>
                  <a:schemeClr val="hlink"/>
                </a:solidFill>
              </a:rPr>
              <a:t>ПРИЗНАЧЕННЯ, СХЕМА ЗАМІЩЕННЯ ТРАНСФОРМАТОРІВ НАПРУГИ (ТН). ОСНОВНІ ПАРАМЕТРИ ТРАНСФОРМАТОРІВ НАПРУГИ.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887416"/>
          </a:xfrm>
        </p:spPr>
        <p:txBody>
          <a:bodyPr/>
          <a:lstStyle/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Трансформатори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напруги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>
                <a:effectLst/>
                <a:latin typeface="TimesNewRomanPSMT"/>
              </a:rPr>
              <a:t>(на рис.) </a:t>
            </a:r>
            <a:r>
              <a:rPr lang="ru-RU" sz="1800" dirty="0" err="1">
                <a:effectLst/>
                <a:latin typeface="TimesNewRomanPSMT"/>
              </a:rPr>
              <a:t>служать</a:t>
            </a:r>
            <a:r>
              <a:rPr lang="ru-RU" sz="1800" dirty="0">
                <a:effectLst/>
                <a:latin typeface="TimesNewRomanPSMT"/>
              </a:rPr>
              <a:t> для </a:t>
            </a:r>
            <a:r>
              <a:rPr lang="ru-RU" sz="1800" dirty="0" err="1">
                <a:effectLst/>
                <a:latin typeface="TimesNewRomanPSMT"/>
              </a:rPr>
              <a:t>перетворення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високоі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низьку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стандартноївеличини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зручноі</a:t>
            </a:r>
            <a:r>
              <a:rPr lang="ru-RU" sz="1800" dirty="0">
                <a:effectLst/>
                <a:latin typeface="TimesNewRomanPSMT"/>
              </a:rPr>
              <a:t>̈ для </a:t>
            </a:r>
            <a:r>
              <a:rPr lang="ru-RU" sz="1800" dirty="0" err="1">
                <a:effectLst/>
                <a:latin typeface="TimesNewRomanPSMT"/>
              </a:rPr>
              <a:t>вимірювання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Зазвичаи</a:t>
            </a:r>
            <a:r>
              <a:rPr lang="ru-RU" sz="1800" dirty="0">
                <a:effectLst/>
                <a:latin typeface="TimesNewRomanPSMT"/>
              </a:rPr>
              <a:t>̆ за </a:t>
            </a:r>
            <a:r>
              <a:rPr lang="ru-RU" sz="1800" dirty="0" err="1">
                <a:effectLst/>
                <a:latin typeface="TimesNewRomanPSMT"/>
              </a:rPr>
              <a:t>номінальну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прийнято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напругу</a:t>
            </a:r>
            <a:r>
              <a:rPr lang="ru-RU" sz="1800" dirty="0">
                <a:effectLst/>
                <a:latin typeface="TimesNewRomanPSMT"/>
              </a:rPr>
              <a:t> 100 В </a:t>
            </a:r>
            <a:r>
              <a:rPr lang="ru-RU" sz="1800" dirty="0" err="1">
                <a:effectLst/>
                <a:latin typeface="TimesNewRomanPSMT"/>
              </a:rPr>
              <a:t>або</a:t>
            </a:r>
            <a:r>
              <a:rPr lang="ru-RU" sz="1800" dirty="0">
                <a:effectLst/>
                <a:latin typeface="TimesNewRomanPSMT"/>
              </a:rPr>
              <a:t> 100/√3 В. </a:t>
            </a:r>
            <a:r>
              <a:rPr lang="ru-RU" sz="1800" dirty="0" err="1">
                <a:effectLst/>
                <a:latin typeface="TimesNewRomanPSMT"/>
              </a:rPr>
              <a:t>Це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дозволяє</a:t>
            </a:r>
            <a:r>
              <a:rPr lang="ru-RU" sz="1800" dirty="0">
                <a:effectLst/>
                <a:latin typeface="TimesNewRomanPSMT"/>
              </a:rPr>
              <a:t> для </a:t>
            </a:r>
            <a:r>
              <a:rPr lang="ru-RU" sz="1800" dirty="0" err="1">
                <a:effectLst/>
                <a:latin typeface="TimesNewRomanPSMT"/>
              </a:rPr>
              <a:t>вимірювання</a:t>
            </a:r>
            <a:r>
              <a:rPr lang="ru-RU" sz="1800" dirty="0">
                <a:effectLst/>
                <a:latin typeface="TimesNewRomanPSMT"/>
              </a:rPr>
              <a:t> будь-</a:t>
            </a:r>
            <a:r>
              <a:rPr lang="ru-RU" sz="1800" dirty="0" err="1">
                <a:effectLst/>
                <a:latin typeface="TimesNewRomanPSMT"/>
              </a:rPr>
              <a:t>якоі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використовувати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одні</a:t>
            </a:r>
            <a:r>
              <a:rPr lang="ru-RU" sz="1800" dirty="0">
                <a:effectLst/>
                <a:latin typeface="TimesNewRomanPSMT"/>
              </a:rPr>
              <a:t> і </a:t>
            </a:r>
            <a:r>
              <a:rPr lang="ru-RU" sz="1800" dirty="0" err="1">
                <a:effectLst/>
                <a:latin typeface="TimesNewRomanPSMT"/>
              </a:rPr>
              <a:t>ті</a:t>
            </a:r>
            <a:r>
              <a:rPr lang="ru-RU" sz="1800" dirty="0">
                <a:effectLst/>
                <a:latin typeface="TimesNewRomanPSMT"/>
              </a:rPr>
              <a:t> ж </a:t>
            </a:r>
            <a:r>
              <a:rPr lang="ru-RU" sz="1800" dirty="0" err="1">
                <a:effectLst/>
                <a:latin typeface="TimesNewRomanPSMT"/>
              </a:rPr>
              <a:t>стандартні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вимірювальні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прибори</a:t>
            </a:r>
            <a:r>
              <a:rPr lang="ru-RU" sz="1800" dirty="0">
                <a:effectLst/>
                <a:latin typeface="TimesNewRomanPSMT"/>
              </a:rPr>
              <a:t>. Реле </a:t>
            </a:r>
            <a:r>
              <a:rPr lang="ru-RU" sz="1800" dirty="0" err="1">
                <a:effectLst/>
                <a:latin typeface="TimesNewRomanPSMT"/>
              </a:rPr>
              <a:t>захисту</a:t>
            </a:r>
            <a:r>
              <a:rPr lang="ru-RU" sz="1800" dirty="0">
                <a:effectLst/>
                <a:latin typeface="TimesNewRomanPSMT"/>
              </a:rPr>
              <a:t>, яке </a:t>
            </a:r>
            <a:r>
              <a:rPr lang="ru-RU" sz="1800" dirty="0" err="1">
                <a:effectLst/>
                <a:latin typeface="TimesNewRomanPSMT"/>
              </a:rPr>
              <a:t>реагує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напругу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також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виготовляється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стандартну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незалежно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установки. </a:t>
            </a:r>
          </a:p>
          <a:p>
            <a:pPr algn="just"/>
            <a:r>
              <a:rPr lang="ru-RU" sz="1800" dirty="0">
                <a:effectLst/>
                <a:latin typeface="TimesNewRomanPSMT"/>
              </a:rPr>
              <a:t>Рис. 1. – </a:t>
            </a:r>
            <a:r>
              <a:rPr lang="ru-RU" sz="1800" dirty="0" err="1">
                <a:effectLst/>
                <a:latin typeface="TimesNewRomanPSMT"/>
              </a:rPr>
              <a:t>Трансформатори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НОЛ.11-6.О5; НОЛ.08-10УТ2; ЗНОЛ.06-20У3. </a:t>
            </a:r>
            <a:endParaRPr lang="ru-RU" sz="800" dirty="0"/>
          </a:p>
          <a:p>
            <a:pPr algn="just"/>
            <a:endParaRPr lang="ru-RU" sz="800" dirty="0"/>
          </a:p>
          <a:p>
            <a:pPr algn="just"/>
            <a:endParaRPr lang="ru-RU" sz="1050" dirty="0"/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B438E8-0A49-31CF-A92A-6C61AB7352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22" b="1"/>
          <a:stretch/>
        </p:blipFill>
        <p:spPr>
          <a:xfrm>
            <a:off x="1941387" y="4349709"/>
            <a:ext cx="7056785" cy="23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r>
              <a:rPr lang="ru-RU" sz="1800" dirty="0">
                <a:effectLst/>
                <a:latin typeface="TimesNewRomanPSMT"/>
              </a:rPr>
              <a:t>Рис. 2. – </a:t>
            </a:r>
            <a:r>
              <a:rPr lang="ru-RU" sz="1800" dirty="0" err="1">
                <a:effectLst/>
                <a:latin typeface="TimesNewRomanPSMT"/>
              </a:rPr>
              <a:t>Трансформатори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3*ЗНОЛ.06-6У2; ЗНОЛЭ-35 УХЛ2.1; ЗНОЛ-3УХЛ1. </a:t>
            </a:r>
          </a:p>
          <a:p>
            <a:endParaRPr lang="ru-RU" sz="1800" dirty="0">
              <a:latin typeface="TimesNewRomanPSMT"/>
            </a:endParaRPr>
          </a:p>
          <a:p>
            <a:endParaRPr lang="ru-RU" sz="1800" dirty="0">
              <a:latin typeface="TimesNewRomanPSMT"/>
            </a:endParaRPr>
          </a:p>
          <a:p>
            <a:endParaRPr lang="ru-RU" sz="1800" dirty="0">
              <a:latin typeface="TimesNewRomanPSMT"/>
            </a:endParaRPr>
          </a:p>
          <a:p>
            <a:endParaRPr lang="ru-RU" sz="1800" dirty="0">
              <a:latin typeface="TimesNewRomanPSMT"/>
            </a:endParaRPr>
          </a:p>
          <a:p>
            <a:endParaRPr lang="ru-RU" sz="1800" dirty="0">
              <a:latin typeface="TimesNewRomanPSMT"/>
            </a:endParaRPr>
          </a:p>
          <a:p>
            <a:endParaRPr lang="ru-RU" sz="1800" dirty="0">
              <a:latin typeface="TimesNewRomanPSMT"/>
            </a:endParaRPr>
          </a:p>
          <a:p>
            <a:endParaRPr lang="ru-RU" sz="1800" dirty="0">
              <a:latin typeface="TimesNewRomanPSMT"/>
            </a:endParaRPr>
          </a:p>
          <a:p>
            <a:endParaRPr lang="ru-RU" sz="1800" dirty="0">
              <a:latin typeface="TimesNewRomanPSMT"/>
            </a:endParaRPr>
          </a:p>
          <a:p>
            <a:pPr algn="just"/>
            <a:r>
              <a:rPr lang="ru-RU" sz="1800" dirty="0" err="1">
                <a:effectLst/>
                <a:latin typeface="TimesNewRomanPSMT"/>
              </a:rPr>
              <a:t>Первинна</a:t>
            </a:r>
            <a:r>
              <a:rPr lang="ru-RU" sz="1800" dirty="0">
                <a:effectLst/>
                <a:latin typeface="TimesNewRomanPSMT"/>
              </a:rPr>
              <a:t> обмотка ТН </a:t>
            </a:r>
            <a:r>
              <a:rPr lang="ru-RU" sz="1800" dirty="0" err="1">
                <a:effectLst/>
                <a:latin typeface="TimesNewRomanPSMT"/>
              </a:rPr>
              <a:t>ізолюється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відповідно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класу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установки. Для </a:t>
            </a:r>
            <a:r>
              <a:rPr lang="ru-RU" sz="1800" dirty="0" err="1">
                <a:effectLst/>
                <a:latin typeface="TimesNewRomanPSMT"/>
              </a:rPr>
              <a:t>безпеки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обслуговування</a:t>
            </a:r>
            <a:r>
              <a:rPr lang="ru-RU" sz="1800" dirty="0">
                <a:effectLst/>
                <a:latin typeface="TimesNewRomanPSMT"/>
              </a:rPr>
              <a:t> один </a:t>
            </a:r>
            <a:r>
              <a:rPr lang="ru-RU" sz="1800" dirty="0" err="1">
                <a:effectLst/>
                <a:latin typeface="TimesNewRomanPSMT"/>
              </a:rPr>
              <a:t>вивод</a:t>
            </a:r>
            <a:r>
              <a:rPr lang="ru-RU" sz="1800" dirty="0">
                <a:effectLst/>
                <a:latin typeface="TimesNewRomanPSMT"/>
              </a:rPr>
              <a:t> обмотки </a:t>
            </a:r>
            <a:r>
              <a:rPr lang="ru-RU" sz="1800" dirty="0" err="1">
                <a:effectLst/>
                <a:latin typeface="TimesNewRomanPSMT"/>
              </a:rPr>
              <a:t>обов’язково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заземлюється</a:t>
            </a:r>
            <a:r>
              <a:rPr lang="ru-RU" sz="1800" dirty="0">
                <a:effectLst/>
                <a:latin typeface="TimesNewRomanPSMT"/>
              </a:rPr>
              <a:t>. Таким чином, ТН </a:t>
            </a:r>
            <a:r>
              <a:rPr lang="ru-RU" sz="1800" dirty="0" err="1">
                <a:effectLst/>
                <a:latin typeface="TimesNewRomanPSMT"/>
              </a:rPr>
              <a:t>ізолює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вимірювальні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прилади</a:t>
            </a:r>
            <a:r>
              <a:rPr lang="ru-RU" sz="1800" dirty="0">
                <a:effectLst/>
                <a:latin typeface="TimesNewRomanPSMT"/>
              </a:rPr>
              <a:t> та реле </a:t>
            </a:r>
            <a:r>
              <a:rPr lang="ru-RU" sz="1800" dirty="0" err="1">
                <a:effectLst/>
                <a:latin typeface="TimesNewRomanPSMT"/>
              </a:rPr>
              <a:t>від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ланцюга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високоі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та робить </a:t>
            </a:r>
            <a:r>
              <a:rPr lang="ru-RU" sz="1800" dirty="0" err="1">
                <a:effectLst/>
                <a:latin typeface="TimesNewRomanPSMT"/>
              </a:rPr>
              <a:t>безпечним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їх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обслуговування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80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Схема </a:t>
            </a:r>
            <a:r>
              <a:rPr lang="ru-RU" sz="1800" dirty="0" err="1">
                <a:effectLst/>
                <a:latin typeface="TimesNewRomanPSMT"/>
              </a:rPr>
              <a:t>заміщення</a:t>
            </a:r>
            <a:r>
              <a:rPr lang="ru-RU" sz="1800" dirty="0">
                <a:effectLst/>
                <a:latin typeface="TimesNewRomanPSMT"/>
              </a:rPr>
              <a:t> трансформатора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зображена</a:t>
            </a:r>
            <a:r>
              <a:rPr lang="ru-RU" sz="1800" dirty="0">
                <a:effectLst/>
                <a:latin typeface="TimesNewRomanPSMT"/>
              </a:rPr>
              <a:t> на рис. 3</a:t>
            </a:r>
            <a:endParaRPr lang="ru-RU" sz="800" dirty="0"/>
          </a:p>
          <a:p>
            <a:endParaRPr lang="ru-RU" sz="1050" dirty="0"/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67DB97-6456-69DF-A78C-7943676E9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908720"/>
            <a:ext cx="7128792" cy="23435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A72D4C-9D66-00A4-7495-35AAC3013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580" y="5319697"/>
            <a:ext cx="3953024" cy="14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3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PSMT"/>
              </a:rPr>
              <a:t>Основними</a:t>
            </a:r>
            <a:r>
              <a:rPr lang="ru-RU" sz="1800" dirty="0">
                <a:effectLst/>
                <a:latin typeface="TimesNewRomanPSMT"/>
              </a:rPr>
              <a:t> параметрами ТН </a:t>
            </a:r>
            <a:r>
              <a:rPr lang="ru-RU" sz="1800" dirty="0" err="1">
                <a:effectLst/>
                <a:latin typeface="TimesNewRomanPSMT"/>
              </a:rPr>
              <a:t>є</a:t>
            </a:r>
            <a:r>
              <a:rPr lang="ru-RU" sz="1800" dirty="0">
                <a:effectLst/>
                <a:latin typeface="TimesNewRomanPSMT"/>
              </a:rPr>
              <a:t>: </a:t>
            </a:r>
            <a:endParaRPr lang="ru-RU" sz="1050" dirty="0"/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Номінальна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напруга</a:t>
            </a:r>
            <a:r>
              <a:rPr lang="ru-RU" sz="1800" i="1" dirty="0">
                <a:effectLst/>
                <a:latin typeface="TimesNewRomanPS"/>
              </a:rPr>
              <a:t> обмоток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це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первинніи</a:t>
            </a:r>
            <a:r>
              <a:rPr lang="ru-RU" sz="1800" dirty="0">
                <a:effectLst/>
                <a:latin typeface="TimesNewRomanPSMT"/>
              </a:rPr>
              <a:t>̆ та </a:t>
            </a:r>
            <a:r>
              <a:rPr lang="ru-RU" sz="1800" dirty="0" err="1">
                <a:effectLst/>
                <a:latin typeface="TimesNewRomanPSMT"/>
              </a:rPr>
              <a:t>вторинніи</a:t>
            </a:r>
            <a:r>
              <a:rPr lang="ru-RU" sz="1800" dirty="0">
                <a:effectLst/>
                <a:latin typeface="TimesNewRomanPSMT"/>
              </a:rPr>
              <a:t>̆ обмотках, </a:t>
            </a:r>
            <a:r>
              <a:rPr lang="ru-RU" sz="1800" dirty="0" err="1">
                <a:effectLst/>
                <a:latin typeface="TimesNewRomanPSMT"/>
              </a:rPr>
              <a:t>які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вказуються</a:t>
            </a:r>
            <a:r>
              <a:rPr lang="ru-RU" sz="1800" dirty="0">
                <a:effectLst/>
                <a:latin typeface="TimesNewRomanPSMT"/>
              </a:rPr>
              <a:t> на щитку трансформатора. </a:t>
            </a:r>
            <a:endParaRPr lang="ru-RU" sz="1050" dirty="0"/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Номінальна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напруга</a:t>
            </a:r>
            <a:r>
              <a:rPr lang="ru-RU" sz="1800" i="1" dirty="0">
                <a:effectLst/>
                <a:latin typeface="TimesNewRomanPS"/>
              </a:rPr>
              <a:t> трансформатора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це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номінальна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первинноі</a:t>
            </a:r>
            <a:r>
              <a:rPr lang="ru-RU" sz="1800" dirty="0">
                <a:effectLst/>
                <a:latin typeface="TimesNewRomanPSMT"/>
              </a:rPr>
              <a:t>̈ обмотки. </a:t>
            </a:r>
            <a:endParaRPr lang="ru-RU" sz="1050" dirty="0"/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Номінальнии</a:t>
            </a:r>
            <a:r>
              <a:rPr lang="ru-RU" sz="1800" i="1" dirty="0">
                <a:effectLst/>
                <a:latin typeface="TimesNewRomanPS"/>
              </a:rPr>
              <a:t>̆ </a:t>
            </a:r>
            <a:r>
              <a:rPr lang="ru-RU" sz="1800" i="1" dirty="0" err="1">
                <a:effectLst/>
                <a:latin typeface="TimesNewRomanPS"/>
              </a:rPr>
              <a:t>коефіцієнт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трансформаціі</a:t>
            </a:r>
            <a:r>
              <a:rPr lang="ru-RU" sz="1800" i="1" dirty="0">
                <a:effectLst/>
                <a:latin typeface="TimesNewRomanPS"/>
              </a:rPr>
              <a:t>̈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це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відношення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номінальноі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первинноі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до </a:t>
            </a:r>
            <a:r>
              <a:rPr lang="ru-RU" sz="1800" dirty="0" err="1">
                <a:effectLst/>
                <a:latin typeface="TimesNewRomanPSMT"/>
              </a:rPr>
              <a:t>номінальноі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вторинноі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:</a:t>
            </a: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Похибка</a:t>
            </a:r>
            <a:r>
              <a:rPr lang="ru-RU" sz="1800" i="1" dirty="0">
                <a:effectLst/>
                <a:latin typeface="TimesNewRomanPS"/>
              </a:rPr>
              <a:t> за </a:t>
            </a:r>
            <a:r>
              <a:rPr lang="ru-RU" sz="1800" i="1" dirty="0" err="1">
                <a:effectLst/>
                <a:latin typeface="TimesNewRomanPS"/>
              </a:rPr>
              <a:t>напругою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визначається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рівнянням</a:t>
            </a:r>
            <a:r>
              <a:rPr lang="ru-RU" sz="1800" dirty="0">
                <a:effectLst/>
                <a:latin typeface="TimesNewRomanPSMT"/>
              </a:rPr>
              <a:t> </a:t>
            </a:r>
            <a:endParaRPr lang="ru-RU" sz="110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 </a:t>
            </a: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r>
              <a:rPr lang="ru-RU" sz="1800" dirty="0">
                <a:effectLst/>
                <a:latin typeface="TimesNewRomanPSMT"/>
              </a:rPr>
              <a:t>де </a:t>
            </a:r>
            <a:r>
              <a:rPr lang="en-US" sz="1800" i="1" dirty="0">
                <a:effectLst/>
                <a:latin typeface="TimesNewRomanPS"/>
              </a:rPr>
              <a:t>U1 </a:t>
            </a:r>
            <a:r>
              <a:rPr lang="en-US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, яка </a:t>
            </a:r>
            <a:r>
              <a:rPr lang="ru-RU" sz="1800" dirty="0" err="1">
                <a:effectLst/>
                <a:latin typeface="TimesNewRomanPSMT"/>
              </a:rPr>
              <a:t>подається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первинну</a:t>
            </a:r>
            <a:r>
              <a:rPr lang="ru-RU" sz="1800" dirty="0">
                <a:effectLst/>
                <a:latin typeface="TimesNewRomanPSMT"/>
              </a:rPr>
              <a:t> обмотку; </a:t>
            </a:r>
            <a:br>
              <a:rPr lang="ru-RU" sz="800" dirty="0"/>
            </a:br>
            <a:r>
              <a:rPr lang="en-US" sz="1800" i="1" dirty="0">
                <a:effectLst/>
                <a:latin typeface="TimesNewRomanPS"/>
              </a:rPr>
              <a:t>U2 </a:t>
            </a:r>
            <a:r>
              <a:rPr lang="en-US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виміряна</a:t>
            </a:r>
            <a:r>
              <a:rPr lang="ru-RU" sz="1800" dirty="0">
                <a:effectLst/>
                <a:latin typeface="TimesNewRomanPSMT"/>
              </a:rPr>
              <a:t> на зажимах </a:t>
            </a:r>
            <a:r>
              <a:rPr lang="ru-RU" sz="1800" dirty="0" err="1">
                <a:effectLst/>
                <a:latin typeface="TimesNewRomanPSMT"/>
              </a:rPr>
              <a:t>вторинноі</a:t>
            </a:r>
            <a:r>
              <a:rPr lang="ru-RU" sz="1800" dirty="0">
                <a:effectLst/>
                <a:latin typeface="TimesNewRomanPSMT"/>
              </a:rPr>
              <a:t>̈ обмотки.</a:t>
            </a:r>
            <a:br>
              <a:rPr lang="ru-RU" sz="1800" dirty="0">
                <a:effectLst/>
                <a:latin typeface="TimesNewRomanPSMT"/>
              </a:rPr>
            </a:br>
            <a:r>
              <a:rPr lang="ru-RU" sz="1800" dirty="0" err="1">
                <a:effectLst/>
                <a:latin typeface="TimesNewRomanPSMT"/>
              </a:rPr>
              <a:t>Якщо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n-US" sz="1800" b="1" i="1" dirty="0">
                <a:effectLst/>
                <a:latin typeface="TimesNewRomanPS"/>
              </a:rPr>
              <a:t>U1</a:t>
            </a:r>
            <a:r>
              <a:rPr lang="en-US" sz="1800" b="1" dirty="0">
                <a:effectLst/>
                <a:latin typeface="TimesNewRomanPS"/>
              </a:rPr>
              <a:t>/</a:t>
            </a:r>
            <a:r>
              <a:rPr lang="en-US" sz="1800" b="1" i="1" dirty="0">
                <a:effectLst/>
                <a:latin typeface="TimesNewRomanPS"/>
              </a:rPr>
              <a:t>U2 </a:t>
            </a:r>
            <a:r>
              <a:rPr lang="en-US" sz="1800" b="1" dirty="0">
                <a:effectLst/>
                <a:latin typeface="TimesNewRomanPS"/>
              </a:rPr>
              <a:t>= </a:t>
            </a:r>
            <a:r>
              <a:rPr lang="ru-RU" sz="1800" b="1" i="1" dirty="0" err="1">
                <a:effectLst/>
                <a:latin typeface="TimesNewRomanPS"/>
              </a:rPr>
              <a:t>кн</a:t>
            </a:r>
            <a:r>
              <a:rPr lang="ru-RU" sz="1800" dirty="0">
                <a:effectLst/>
                <a:latin typeface="TimesNewRomanPSMT"/>
              </a:rPr>
              <a:t>, то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завжди</a:t>
            </a:r>
            <a:r>
              <a:rPr lang="ru-RU" sz="1800" dirty="0">
                <a:effectLst/>
                <a:latin typeface="TimesNewRomanPSMT"/>
              </a:rPr>
              <a:t> буде </a:t>
            </a:r>
            <a:r>
              <a:rPr lang="ru-RU" sz="1800" dirty="0" err="1">
                <a:effectLst/>
                <a:latin typeface="TimesNewRomanPSMT"/>
              </a:rPr>
              <a:t>рівна</a:t>
            </a:r>
            <a:r>
              <a:rPr lang="ru-RU" sz="1800" dirty="0">
                <a:effectLst/>
                <a:latin typeface="TimesNewRomanPSMT"/>
              </a:rPr>
              <a:t> нулю.</a:t>
            </a:r>
            <a:br>
              <a:rPr lang="ru-RU" sz="1800" dirty="0">
                <a:effectLst/>
                <a:latin typeface="TimesNewRomanPSMT"/>
              </a:rPr>
            </a:br>
            <a:endParaRPr lang="ru-RU" sz="800" dirty="0"/>
          </a:p>
          <a:p>
            <a:pPr algn="just"/>
            <a:endParaRPr lang="ru-RU" sz="105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27B9CC-1D6C-96B1-D993-9D6BEF167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420888"/>
            <a:ext cx="1134418" cy="6981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E1E346-C6C3-3489-2522-216C5899C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9" y="3387080"/>
            <a:ext cx="2857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ru-RU" sz="1800" i="1" dirty="0">
                <a:effectLst/>
                <a:latin typeface="TimesNewRomanPS"/>
              </a:rPr>
              <a:t>За </a:t>
            </a:r>
            <a:r>
              <a:rPr lang="ru-RU" sz="1800" i="1" dirty="0" err="1">
                <a:effectLst/>
                <a:latin typeface="TimesNewRomanPS"/>
              </a:rPr>
              <a:t>кутову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похибку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приймається</a:t>
            </a:r>
            <a:r>
              <a:rPr lang="ru-RU" sz="1800" dirty="0">
                <a:effectLst/>
                <a:latin typeface="TimesNewRomanPSMT"/>
              </a:rPr>
              <a:t> кут в </a:t>
            </a:r>
            <a:r>
              <a:rPr lang="ru-RU" sz="1800" dirty="0" err="1">
                <a:effectLst/>
                <a:latin typeface="TimesNewRomanPSMT"/>
              </a:rPr>
              <a:t>хвилинах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між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напругою</a:t>
            </a:r>
            <a:r>
              <a:rPr lang="ru-RU" sz="1800" dirty="0">
                <a:effectLst/>
                <a:latin typeface="TimesNewRomanPSMT"/>
              </a:rPr>
              <a:t> та повернутою на 1800 </a:t>
            </a:r>
            <a:r>
              <a:rPr lang="ru-RU" sz="1800" dirty="0" err="1">
                <a:effectLst/>
                <a:latin typeface="TimesNewRomanPSMT"/>
              </a:rPr>
              <a:t>вторинною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Якщо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i="1" dirty="0">
                <a:effectLst/>
                <a:latin typeface="TimesNewRomanPS"/>
              </a:rPr>
              <a:t>– </a:t>
            </a:r>
            <a:r>
              <a:rPr lang="en-US" sz="1800" i="1" dirty="0">
                <a:effectLst/>
                <a:latin typeface="TimesNewRomanPS"/>
              </a:rPr>
              <a:t>Ů2 </a:t>
            </a:r>
            <a:r>
              <a:rPr lang="ru-RU" sz="1800" dirty="0" err="1">
                <a:effectLst/>
                <a:latin typeface="TimesNewRomanPSMT"/>
              </a:rPr>
              <a:t>випереджає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n-US" sz="1800" i="1" dirty="0">
                <a:effectLst/>
                <a:latin typeface="TimesNewRomanPS"/>
              </a:rPr>
              <a:t>Ů1, </a:t>
            </a:r>
            <a:r>
              <a:rPr lang="ru-RU" sz="1800" dirty="0">
                <a:effectLst/>
                <a:latin typeface="TimesNewRomanPSMT"/>
              </a:rPr>
              <a:t>то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за кутом </a:t>
            </a:r>
            <a:r>
              <a:rPr lang="ru-RU" sz="1800" dirty="0" err="1">
                <a:effectLst/>
                <a:latin typeface="TimesNewRomanPSMT"/>
              </a:rPr>
              <a:t>вважається</a:t>
            </a:r>
            <a:r>
              <a:rPr lang="ru-RU" sz="1800" dirty="0">
                <a:effectLst/>
                <a:latin typeface="TimesNewRomanPSMT"/>
              </a:rPr>
              <a:t> позитивною. Допустима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трансформатора за </a:t>
            </a:r>
            <a:r>
              <a:rPr lang="ru-RU" sz="1800" dirty="0" err="1">
                <a:effectLst/>
                <a:latin typeface="TimesNewRomanPSMT"/>
              </a:rPr>
              <a:t>напругою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відсотках</a:t>
            </a:r>
            <a:r>
              <a:rPr lang="ru-RU" sz="1800" dirty="0">
                <a:effectLst/>
                <a:latin typeface="TimesNewRomanPSMT"/>
              </a:rPr>
              <a:t> при </a:t>
            </a:r>
            <a:r>
              <a:rPr lang="ru-RU" sz="1800" dirty="0" err="1">
                <a:effectLst/>
                <a:latin typeface="TimesNewRomanPSMT"/>
              </a:rPr>
              <a:t>номінальних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умовах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чисельно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рівна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класу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точності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050" dirty="0"/>
          </a:p>
          <a:p>
            <a:pPr algn="just"/>
            <a:r>
              <a:rPr lang="ru-RU" sz="1800" dirty="0" err="1">
                <a:effectLst/>
                <a:latin typeface="TimesNewRomanPSMT"/>
              </a:rPr>
              <a:t>Похибки</a:t>
            </a:r>
            <a:r>
              <a:rPr lang="ru-RU" sz="1800" dirty="0">
                <a:effectLst/>
                <a:latin typeface="TimesNewRomanPSMT"/>
              </a:rPr>
              <a:t> трансформатора не </a:t>
            </a:r>
            <a:r>
              <a:rPr lang="ru-RU" sz="1800" dirty="0" err="1">
                <a:effectLst/>
                <a:latin typeface="TimesNewRomanPSMT"/>
              </a:rPr>
              <a:t>повинні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перевищувати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табличні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дані</a:t>
            </a:r>
            <a:r>
              <a:rPr lang="ru-RU" sz="1800" dirty="0">
                <a:effectLst/>
                <a:latin typeface="TimesNewRomanPSMT"/>
              </a:rPr>
              <a:t> при </a:t>
            </a:r>
            <a:r>
              <a:rPr lang="ru-RU" sz="1800" dirty="0" err="1">
                <a:effectLst/>
                <a:latin typeface="TimesNewRomanPSMT"/>
              </a:rPr>
              <a:t>коливанні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в межах 90-110% </a:t>
            </a:r>
            <a:r>
              <a:rPr lang="en-US" sz="1800" i="1" dirty="0">
                <a:effectLst/>
                <a:latin typeface="TimesNewRomanPS"/>
              </a:rPr>
              <a:t>U1</a:t>
            </a:r>
            <a:r>
              <a:rPr lang="ru-RU" sz="1800" i="1" dirty="0">
                <a:effectLst/>
                <a:latin typeface="TimesNewRomanPS"/>
              </a:rPr>
              <a:t>ном </a:t>
            </a:r>
            <a:r>
              <a:rPr lang="ru-RU" sz="1800" dirty="0">
                <a:effectLst/>
                <a:latin typeface="TimesNewRomanPSMT"/>
              </a:rPr>
              <a:t>та </a:t>
            </a:r>
            <a:r>
              <a:rPr lang="ru-RU" sz="1800" dirty="0" err="1">
                <a:effectLst/>
                <a:latin typeface="TimesNewRomanPSMT"/>
              </a:rPr>
              <a:t>коливанні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потужності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вторинних</a:t>
            </a:r>
            <a:r>
              <a:rPr lang="ru-RU" sz="1800" dirty="0">
                <a:effectLst/>
                <a:latin typeface="TimesNewRomanPSMT"/>
              </a:rPr>
              <a:t> зажимах в межах 25-100% </a:t>
            </a:r>
            <a:r>
              <a:rPr lang="ru-RU" sz="1800" dirty="0" err="1">
                <a:effectLst/>
                <a:latin typeface="TimesNewRomanPSMT"/>
              </a:rPr>
              <a:t>номінальноі</a:t>
            </a:r>
            <a:r>
              <a:rPr lang="ru-RU" sz="1800" dirty="0">
                <a:effectLst/>
                <a:latin typeface="TimesNewRomanPSMT"/>
              </a:rPr>
              <a:t>̈. </a:t>
            </a:r>
            <a:endParaRPr lang="ru-RU" sz="1050" dirty="0"/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Номінальне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вторинне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навантаження</a:t>
            </a:r>
            <a:r>
              <a:rPr lang="ru-RU" sz="1800" i="1" dirty="0">
                <a:effectLst/>
                <a:latin typeface="TimesNewRomanPS"/>
              </a:rPr>
              <a:t>. </a:t>
            </a:r>
            <a:r>
              <a:rPr lang="ru-RU" sz="1800" dirty="0">
                <a:effectLst/>
                <a:latin typeface="TimesNewRomanPSMT"/>
              </a:rPr>
              <a:t>Схема </a:t>
            </a:r>
            <a:r>
              <a:rPr lang="ru-RU" sz="1800" dirty="0" err="1">
                <a:effectLst/>
                <a:latin typeface="TimesNewRomanPSMT"/>
              </a:rPr>
              <a:t>включення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однофазног</a:t>
            </a:r>
            <a:r>
              <a:rPr lang="ru-RU" sz="1800" dirty="0">
                <a:effectLst/>
                <a:latin typeface="TimesNewRomanPSMT"/>
              </a:rPr>
              <a:t> ТН (рис.4) </a:t>
            </a:r>
            <a:r>
              <a:rPr lang="ru-RU" sz="1800" dirty="0" err="1">
                <a:effectLst/>
                <a:latin typeface="TimesNewRomanPSMT"/>
              </a:rPr>
              <a:t>відрізняється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</a:t>
            </a:r>
            <a:r>
              <a:rPr lang="ru-RU" sz="1800" dirty="0">
                <a:effectLst/>
                <a:latin typeface="TimesNewRomanPSMT"/>
              </a:rPr>
              <a:t> силового. </a:t>
            </a:r>
          </a:p>
          <a:p>
            <a:pPr algn="just"/>
            <a:r>
              <a:rPr lang="ru-RU" sz="1800" dirty="0">
                <a:effectLst/>
                <a:latin typeface="TimesNewRomanPSMT"/>
              </a:rPr>
              <a:t>Струм у </a:t>
            </a:r>
            <a:r>
              <a:rPr lang="ru-RU" sz="1800" dirty="0" err="1">
                <a:effectLst/>
                <a:latin typeface="TimesNewRomanPSMT"/>
              </a:rPr>
              <a:t>вторинніи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обмотці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визначається</a:t>
            </a:r>
            <a:r>
              <a:rPr lang="ru-RU" sz="1800" dirty="0">
                <a:effectLst/>
                <a:latin typeface="TimesNewRomanPSMT"/>
              </a:rPr>
              <a:t> </a:t>
            </a:r>
          </a:p>
          <a:p>
            <a:pPr marL="0" indent="323850" algn="just">
              <a:buNone/>
            </a:pPr>
            <a:r>
              <a:rPr lang="ru-RU" sz="1800" dirty="0">
                <a:effectLst/>
                <a:latin typeface="TimesNewRomanPSMT"/>
              </a:rPr>
              <a:t>опором </a:t>
            </a:r>
            <a:r>
              <a:rPr lang="ru-RU" sz="1800" dirty="0" err="1">
                <a:effectLst/>
                <a:latin typeface="TimesNewRomanPSMT"/>
              </a:rPr>
              <a:t>навантаження</a:t>
            </a:r>
            <a:r>
              <a:rPr lang="ru-RU" sz="1800" dirty="0">
                <a:effectLst/>
                <a:latin typeface="TimesNewRomanPSMT"/>
              </a:rPr>
              <a:t>: </a:t>
            </a:r>
            <a:endParaRPr lang="ru-RU" sz="800" dirty="0"/>
          </a:p>
          <a:p>
            <a:pPr algn="just"/>
            <a:endParaRPr lang="ru-RU" sz="1050" dirty="0"/>
          </a:p>
          <a:p>
            <a:pPr algn="just"/>
            <a:endParaRPr lang="ru-RU" sz="1050" dirty="0"/>
          </a:p>
          <a:p>
            <a:pPr algn="just"/>
            <a:endParaRPr lang="ru-RU" sz="105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а </a:t>
            </a:r>
            <a:r>
              <a:rPr lang="ru-RU" sz="1800" dirty="0" err="1">
                <a:effectLst/>
                <a:latin typeface="TimesNewRomanPSMT"/>
              </a:rPr>
              <a:t>вторинна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потужність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i="1" dirty="0">
                <a:effectLst/>
                <a:latin typeface="TimesNewRomanPS"/>
              </a:rPr>
              <a:t>Р2 </a:t>
            </a:r>
            <a:r>
              <a:rPr lang="ru-RU" sz="1800" dirty="0" err="1">
                <a:effectLst/>
                <a:latin typeface="TimesNewRomanPSMT"/>
              </a:rPr>
              <a:t>відповідно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рівна</a:t>
            </a:r>
            <a:r>
              <a:rPr lang="ru-RU" sz="1800" dirty="0">
                <a:effectLst/>
                <a:latin typeface="TimesNewRomanPSMT"/>
              </a:rPr>
              <a:t>: </a:t>
            </a:r>
            <a:endParaRPr lang="ru-RU" sz="800" dirty="0"/>
          </a:p>
          <a:p>
            <a:pPr algn="just"/>
            <a:endParaRPr lang="ru-RU" sz="105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CA70BC-7CC3-3B80-1C67-90F88C7FD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687" y="3687774"/>
            <a:ext cx="2104801" cy="29095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94CC7-E3C8-7B75-7197-CE41865AD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712" y="4221088"/>
            <a:ext cx="1016000" cy="76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2A91CF-CFE3-7E95-305C-705F91A30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962" y="5390170"/>
            <a:ext cx="18415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2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NewRomanPSMT"/>
              </a:rPr>
              <a:t>При </a:t>
            </a:r>
            <a:r>
              <a:rPr lang="ru-RU" sz="1800" dirty="0" err="1">
                <a:effectLst/>
                <a:latin typeface="TimesNewRomanPSMT"/>
              </a:rPr>
              <a:t>зменшенні</a:t>
            </a:r>
            <a:r>
              <a:rPr lang="ru-RU" sz="1800" dirty="0">
                <a:effectLst/>
                <a:latin typeface="TimesNewRomanPSMT"/>
              </a:rPr>
              <a:t> опору </a:t>
            </a:r>
            <a:r>
              <a:rPr lang="en-US" sz="1800" i="1" dirty="0">
                <a:effectLst/>
                <a:latin typeface="TimesNewRomanPS"/>
              </a:rPr>
              <a:t>z2 </a:t>
            </a:r>
            <a:r>
              <a:rPr lang="ru-RU" sz="1800" dirty="0" err="1">
                <a:effectLst/>
                <a:latin typeface="TimesNewRomanPSMT"/>
              </a:rPr>
              <a:t>потужність</a:t>
            </a:r>
            <a:r>
              <a:rPr lang="ru-RU" sz="1800" dirty="0">
                <a:effectLst/>
                <a:latin typeface="TimesNewRomanPSMT"/>
              </a:rPr>
              <a:t>, яку </a:t>
            </a:r>
            <a:r>
              <a:rPr lang="ru-RU" sz="1800" dirty="0" err="1">
                <a:effectLst/>
                <a:latin typeface="TimesNewRomanPSMT"/>
              </a:rPr>
              <a:t>віддає</a:t>
            </a:r>
            <a:r>
              <a:rPr lang="ru-RU" sz="1800" dirty="0">
                <a:effectLst/>
                <a:latin typeface="TimesNewRomanPSMT"/>
              </a:rPr>
              <a:t> трансформатор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збільшується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збільшується</a:t>
            </a:r>
            <a:r>
              <a:rPr lang="ru-RU" sz="1800" dirty="0">
                <a:effectLst/>
                <a:latin typeface="TimesNewRomanPSMT"/>
              </a:rPr>
              <a:t> з ростом </a:t>
            </a:r>
            <a:r>
              <a:rPr lang="ru-RU" sz="1800" dirty="0" err="1">
                <a:effectLst/>
                <a:latin typeface="TimesNewRomanPSMT"/>
              </a:rPr>
              <a:t>віддаваємоі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потужності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050" dirty="0"/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Номінальна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потужність</a:t>
            </a:r>
            <a:r>
              <a:rPr lang="ru-RU" sz="1800" i="1" dirty="0">
                <a:effectLst/>
                <a:latin typeface="TimesNewRomanPS"/>
              </a:rPr>
              <a:t> трансформатора – </a:t>
            </a:r>
            <a:r>
              <a:rPr lang="ru-RU" sz="1800" dirty="0" err="1">
                <a:effectLst/>
                <a:latin typeface="TimesNewRomanPSMT"/>
              </a:rPr>
              <a:t>це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найбільша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потужність</a:t>
            </a:r>
            <a:r>
              <a:rPr lang="ru-RU" sz="1800" dirty="0">
                <a:effectLst/>
                <a:latin typeface="TimesNewRomanPSMT"/>
              </a:rPr>
              <a:t> (при </a:t>
            </a:r>
            <a:r>
              <a:rPr lang="ru-RU" sz="1800" dirty="0" err="1">
                <a:effectLst/>
                <a:latin typeface="TimesNewRomanPSMT"/>
              </a:rPr>
              <a:t>номінальному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коефіцієнті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потужності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рівному</a:t>
            </a:r>
            <a:r>
              <a:rPr lang="ru-RU" sz="1800" dirty="0">
                <a:effectLst/>
                <a:latin typeface="TimesNewRomanPSMT"/>
              </a:rPr>
              <a:t> 0,8), яка </a:t>
            </a:r>
            <a:r>
              <a:rPr lang="ru-RU" sz="1800" dirty="0" err="1">
                <a:effectLst/>
                <a:latin typeface="TimesNewRomanPSMT"/>
              </a:rPr>
              <a:t>може</a:t>
            </a:r>
            <a:r>
              <a:rPr lang="ru-RU" sz="1800" dirty="0">
                <a:effectLst/>
                <a:latin typeface="TimesNewRomanPSMT"/>
              </a:rPr>
              <a:t> бути </a:t>
            </a:r>
            <a:r>
              <a:rPr lang="ru-RU" sz="1800" dirty="0" err="1">
                <a:effectLst/>
                <a:latin typeface="TimesNewRomanPSMT"/>
              </a:rPr>
              <a:t>знята</a:t>
            </a:r>
            <a:r>
              <a:rPr lang="ru-RU" sz="1800" dirty="0">
                <a:effectLst/>
                <a:latin typeface="TimesNewRomanPSMT"/>
              </a:rPr>
              <a:t> з трансформатора при </a:t>
            </a:r>
            <a:r>
              <a:rPr lang="ru-RU" sz="1800" dirty="0" err="1">
                <a:effectLst/>
                <a:latin typeface="TimesNewRomanPSMT"/>
              </a:rPr>
              <a:t>умові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його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не </a:t>
            </a:r>
            <a:r>
              <a:rPr lang="ru-RU" sz="1800" dirty="0" err="1">
                <a:effectLst/>
                <a:latin typeface="TimesNewRomanPSMT"/>
              </a:rPr>
              <a:t>вийде</a:t>
            </a:r>
            <a:r>
              <a:rPr lang="ru-RU" sz="1800" dirty="0">
                <a:effectLst/>
                <a:latin typeface="TimesNewRomanPSMT"/>
              </a:rPr>
              <a:t> за </a:t>
            </a:r>
            <a:r>
              <a:rPr lang="ru-RU" sz="1800" dirty="0" err="1">
                <a:effectLst/>
                <a:latin typeface="TimesNewRomanPSMT"/>
              </a:rPr>
              <a:t>межі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вмзначені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класом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точності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Вимоги</a:t>
            </a:r>
            <a:r>
              <a:rPr lang="ru-RU" sz="1800" dirty="0">
                <a:effectLst/>
                <a:latin typeface="TimesNewRomanPSMT"/>
              </a:rPr>
              <a:t> до ТН </a:t>
            </a:r>
            <a:r>
              <a:rPr lang="ru-RU" sz="1800" dirty="0" err="1">
                <a:effectLst/>
                <a:latin typeface="TimesNewRomanPSMT"/>
              </a:rPr>
              <a:t>визначаються</a:t>
            </a:r>
            <a:r>
              <a:rPr lang="ru-RU" sz="1800" dirty="0">
                <a:effectLst/>
                <a:latin typeface="TimesNewRomanPSMT"/>
              </a:rPr>
              <a:t> ГОСТ 1983-67. </a:t>
            </a:r>
            <a:endParaRPr lang="ru-RU" sz="1050" dirty="0"/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457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936104"/>
          </a:xfrm>
        </p:spPr>
        <p:txBody>
          <a:bodyPr/>
          <a:lstStyle/>
          <a:p>
            <a:r>
              <a:rPr lang="ru-RU" sz="2000" dirty="0">
                <a:solidFill>
                  <a:schemeClr val="hlink"/>
                </a:solidFill>
              </a:rPr>
              <a:t>ТРАНСФОРМАТОРИ СТРУМУ</a:t>
            </a:r>
            <a:br>
              <a:rPr lang="ru-RU" sz="2000" dirty="0">
                <a:solidFill>
                  <a:schemeClr val="hlink"/>
                </a:solidFill>
              </a:rPr>
            </a:br>
            <a:r>
              <a:rPr lang="ru-RU" sz="2000" dirty="0">
                <a:solidFill>
                  <a:schemeClr val="hlink"/>
                </a:solidFill>
              </a:rPr>
              <a:t>ПРИЗНАЧЕННЯ, ОСНОВНІ ПАРАМЕТРИ ТРАНСФОРМАТОРІВ СТРУМУ (ТС). 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sz="1800" dirty="0">
                <a:effectLst/>
                <a:latin typeface="TimesNewRomanPSMT"/>
              </a:rPr>
              <a:t>Для </a:t>
            </a:r>
            <a:r>
              <a:rPr lang="ru-RU" sz="1800" dirty="0" err="1">
                <a:effectLst/>
                <a:latin typeface="TimesNewRomanPSMT"/>
              </a:rPr>
              <a:t>зручності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безпеки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вимірювання</a:t>
            </a:r>
            <a:r>
              <a:rPr lang="ru-RU" sz="1800" dirty="0">
                <a:effectLst/>
                <a:latin typeface="TimesNewRomanPSMT"/>
              </a:rPr>
              <a:t> струм установок </a:t>
            </a:r>
            <a:r>
              <a:rPr lang="ru-RU" sz="1800" dirty="0" err="1">
                <a:effectLst/>
                <a:latin typeface="TimesNewRomanPSMT"/>
              </a:rPr>
              <a:t>високоі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за </a:t>
            </a:r>
            <a:r>
              <a:rPr lang="ru-RU" sz="1800" dirty="0" err="1">
                <a:effectLst/>
                <a:latin typeface="TimesNewRomanPSMT"/>
              </a:rPr>
              <a:t>допомогою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трансформаторів</a:t>
            </a:r>
            <a:r>
              <a:rPr lang="ru-RU" sz="1800" i="1" dirty="0">
                <a:effectLst/>
                <a:latin typeface="TimesNewRomanPS"/>
              </a:rPr>
              <a:t> струму </a:t>
            </a:r>
            <a:r>
              <a:rPr lang="ru-RU" sz="1800" dirty="0" err="1">
                <a:effectLst/>
                <a:latin typeface="TimesNewRomanPSMT"/>
              </a:rPr>
              <a:t>змінюється</a:t>
            </a:r>
            <a:r>
              <a:rPr lang="ru-RU" sz="1800" dirty="0">
                <a:effectLst/>
                <a:latin typeface="TimesNewRomanPSMT"/>
              </a:rPr>
              <a:t> до стандартного </a:t>
            </a:r>
            <a:r>
              <a:rPr lang="ru-RU" sz="1800" dirty="0" err="1">
                <a:effectLst/>
                <a:latin typeface="TimesNewRomanPSMT"/>
              </a:rPr>
              <a:t>значення</a:t>
            </a:r>
            <a:r>
              <a:rPr lang="ru-RU" sz="1800" dirty="0">
                <a:effectLst/>
                <a:latin typeface="TimesNewRomanPSMT"/>
              </a:rPr>
              <a:t> 5 А </a:t>
            </a:r>
            <a:r>
              <a:rPr lang="ru-RU" sz="1800" dirty="0" err="1">
                <a:effectLst/>
                <a:latin typeface="TimesNewRomanPSMT"/>
              </a:rPr>
              <a:t>або</a:t>
            </a:r>
            <a:r>
              <a:rPr lang="ru-RU" sz="1800" dirty="0">
                <a:effectLst/>
                <a:latin typeface="TimesNewRomanPSMT"/>
              </a:rPr>
              <a:t> 1 А. </a:t>
            </a:r>
            <a:r>
              <a:rPr lang="ru-RU" sz="1800" dirty="0" err="1">
                <a:effectLst/>
                <a:latin typeface="TimesNewRomanPSMT"/>
              </a:rPr>
              <a:t>Вимірювальні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прибори</a:t>
            </a:r>
            <a:r>
              <a:rPr lang="ru-RU" sz="1800" dirty="0">
                <a:effectLst/>
                <a:latin typeface="TimesNewRomanPSMT"/>
              </a:rPr>
              <a:t> та реле </a:t>
            </a:r>
            <a:r>
              <a:rPr lang="ru-RU" sz="1800" dirty="0" err="1">
                <a:effectLst/>
                <a:latin typeface="TimesNewRomanPSMT"/>
              </a:rPr>
              <a:t>виконуються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ці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струми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вмикаються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ланцюг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вторинноі</a:t>
            </a:r>
            <a:r>
              <a:rPr lang="ru-RU" sz="1800" dirty="0">
                <a:effectLst/>
                <a:latin typeface="TimesNewRomanPSMT"/>
              </a:rPr>
              <a:t>̈ обмотки ТС, один </a:t>
            </a:r>
            <a:r>
              <a:rPr lang="ru-RU" sz="1800" dirty="0" err="1">
                <a:effectLst/>
                <a:latin typeface="TimesNewRomanPSMT"/>
              </a:rPr>
              <a:t>вивод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якого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обов’язково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заземлюється</a:t>
            </a:r>
            <a:r>
              <a:rPr lang="ru-RU" sz="1800" dirty="0">
                <a:effectLst/>
                <a:latin typeface="TimesNewRomanPSMT"/>
              </a:rPr>
              <a:t>. У </a:t>
            </a:r>
            <a:r>
              <a:rPr lang="ru-RU" sz="1800" dirty="0" err="1">
                <a:effectLst/>
                <a:latin typeface="TimesNewRomanPSMT"/>
              </a:rPr>
              <a:t>випадку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пошкодження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ізоляціі</a:t>
            </a:r>
            <a:r>
              <a:rPr lang="ru-RU" sz="1800" dirty="0">
                <a:effectLst/>
                <a:latin typeface="TimesNewRomanPSMT"/>
              </a:rPr>
              <a:t>̈ трансформатора </a:t>
            </a:r>
            <a:r>
              <a:rPr lang="ru-RU" sz="1800" dirty="0" err="1">
                <a:effectLst/>
                <a:latin typeface="TimesNewRomanPSMT"/>
              </a:rPr>
              <a:t>прибори</a:t>
            </a:r>
            <a:r>
              <a:rPr lang="ru-RU" sz="1800" dirty="0">
                <a:effectLst/>
                <a:latin typeface="TimesNewRomanPSMT"/>
              </a:rPr>
              <a:t> та реле </a:t>
            </a:r>
            <a:r>
              <a:rPr lang="ru-RU" sz="1800" dirty="0" err="1">
                <a:effectLst/>
                <a:latin typeface="TimesNewRomanPSMT"/>
              </a:rPr>
              <a:t>залишаються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потенціалом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землі</a:t>
            </a:r>
            <a:r>
              <a:rPr lang="ru-RU" sz="1800" dirty="0">
                <a:effectLst/>
                <a:latin typeface="TimesNewRomanPSMT"/>
              </a:rPr>
              <a:t>. Схему </a:t>
            </a:r>
            <a:r>
              <a:rPr lang="ru-RU" sz="1800" dirty="0" err="1">
                <a:effectLst/>
                <a:latin typeface="TimesNewRomanPSMT"/>
              </a:rPr>
              <a:t>включення</a:t>
            </a:r>
            <a:r>
              <a:rPr lang="ru-RU" sz="1800" dirty="0">
                <a:effectLst/>
                <a:latin typeface="TimesNewRomanPSMT"/>
              </a:rPr>
              <a:t> ТС показано на рисунку.</a:t>
            </a:r>
            <a:endParaRPr lang="ru-RU" sz="800" dirty="0"/>
          </a:p>
          <a:p>
            <a:pPr algn="just"/>
            <a:endParaRPr lang="ru-RU" sz="1050" dirty="0"/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B4B0F0-3A30-D345-0A47-9D2563691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390" y="3284984"/>
            <a:ext cx="3898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85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 dirty="0">
                <a:solidFill>
                  <a:schemeClr val="hlink"/>
                </a:solidFill>
              </a:rPr>
              <a:t>СХЕМИ ВКЛЮЧЕННЯ В ТРИФАЗНУ МЕРЕЖУ ОДНОФАЗНИХ, ТРИФАЗНИХ ТН.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PSMT"/>
              </a:rPr>
              <a:t>Можливі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схеми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включення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однофазних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трансформаторів</a:t>
            </a:r>
            <a:r>
              <a:rPr lang="ru-RU" sz="1800" dirty="0">
                <a:effectLst/>
                <a:latin typeface="TimesNewRomanPSMT"/>
              </a:rPr>
              <a:t> нормального </a:t>
            </a:r>
            <a:r>
              <a:rPr lang="ru-RU" sz="1800" dirty="0" err="1">
                <a:effectLst/>
                <a:latin typeface="TimesNewRomanPSMT"/>
              </a:rPr>
              <a:t>виконання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показані</a:t>
            </a:r>
            <a:r>
              <a:rPr lang="ru-RU" sz="1800" dirty="0">
                <a:effectLst/>
                <a:latin typeface="TimesNewRomanPSMT"/>
              </a:rPr>
              <a:t> на рис.5. У </a:t>
            </a:r>
            <a:r>
              <a:rPr lang="ru-RU" sz="1800" dirty="0" err="1">
                <a:effectLst/>
                <a:latin typeface="TimesNewRomanPSMT"/>
              </a:rPr>
              <a:t>випадку</a:t>
            </a:r>
            <a:r>
              <a:rPr lang="ru-RU" sz="1800" dirty="0">
                <a:effectLst/>
                <a:latin typeface="TimesNewRomanPSMT"/>
              </a:rPr>
              <a:t> рис.5,а </a:t>
            </a:r>
            <a:r>
              <a:rPr lang="ru-RU" sz="1800" dirty="0" err="1">
                <a:effectLst/>
                <a:latin typeface="TimesNewRomanPSMT"/>
              </a:rPr>
              <a:t>використовуються</a:t>
            </a:r>
            <a:r>
              <a:rPr lang="ru-RU" sz="1800" dirty="0">
                <a:effectLst/>
                <a:latin typeface="TimesNewRomanPSMT"/>
              </a:rPr>
              <a:t> два </a:t>
            </a:r>
            <a:r>
              <a:rPr lang="ru-RU" sz="1800" dirty="0" err="1">
                <a:effectLst/>
                <a:latin typeface="TimesNewRomanPSMT"/>
              </a:rPr>
              <a:t>однофазних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трансформатори</a:t>
            </a:r>
            <a:r>
              <a:rPr lang="ru-RU" sz="1800" dirty="0">
                <a:effectLst/>
                <a:latin typeface="TimesNewRomanPSMT"/>
              </a:rPr>
              <a:t>, у </a:t>
            </a:r>
            <a:r>
              <a:rPr lang="ru-RU" sz="1800" dirty="0" err="1">
                <a:effectLst/>
                <a:latin typeface="TimesNewRomanPSMT"/>
              </a:rPr>
              <a:t>яких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первинна</a:t>
            </a:r>
            <a:r>
              <a:rPr lang="ru-RU" sz="1800" dirty="0">
                <a:effectLst/>
                <a:latin typeface="TimesNewRomanPSMT"/>
              </a:rPr>
              <a:t> обмотка </a:t>
            </a:r>
            <a:r>
              <a:rPr lang="ru-RU" sz="1800" dirty="0" err="1">
                <a:effectLst/>
                <a:latin typeface="TimesNewRomanPSMT"/>
              </a:rPr>
              <a:t>має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ізольовані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виводи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Ця</a:t>
            </a:r>
            <a:r>
              <a:rPr lang="ru-RU" sz="1800" dirty="0">
                <a:effectLst/>
                <a:latin typeface="TimesNewRomanPSMT"/>
              </a:rPr>
              <a:t> схема </a:t>
            </a:r>
            <a:r>
              <a:rPr lang="ru-RU" sz="1800" dirty="0" err="1">
                <a:effectLst/>
                <a:latin typeface="TimesNewRomanPSMT"/>
              </a:rPr>
              <a:t>називається</a:t>
            </a:r>
            <a:r>
              <a:rPr lang="ru-RU" sz="1800" dirty="0">
                <a:effectLst/>
                <a:latin typeface="TimesNewRomanPSMT"/>
              </a:rPr>
              <a:t> схемою </a:t>
            </a:r>
            <a:r>
              <a:rPr lang="ru-RU" sz="1800" dirty="0" err="1">
                <a:effectLst/>
                <a:latin typeface="TimesNewRomanPSMT"/>
              </a:rPr>
              <a:t>відкритого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або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неповного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трикутника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Така</a:t>
            </a:r>
            <a:r>
              <a:rPr lang="ru-RU" sz="1800" dirty="0">
                <a:effectLst/>
                <a:latin typeface="TimesNewRomanPSMT"/>
              </a:rPr>
              <a:t> схема </a:t>
            </a:r>
            <a:r>
              <a:rPr lang="ru-RU" sz="1800" dirty="0" err="1">
                <a:effectLst/>
                <a:latin typeface="TimesNewRomanPSMT"/>
              </a:rPr>
              <a:t>дуже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зручна</a:t>
            </a:r>
            <a:r>
              <a:rPr lang="ru-RU" sz="1800" dirty="0">
                <a:effectLst/>
                <a:latin typeface="TimesNewRomanPSMT"/>
              </a:rPr>
              <a:t> для </a:t>
            </a:r>
            <a:r>
              <a:rPr lang="ru-RU" sz="1800" dirty="0" err="1">
                <a:effectLst/>
                <a:latin typeface="TimesNewRomanPSMT"/>
              </a:rPr>
              <a:t>вимірювання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потужності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енергіі</a:t>
            </a:r>
            <a:r>
              <a:rPr lang="ru-RU" sz="1800" dirty="0">
                <a:effectLst/>
                <a:latin typeface="TimesNewRomanPSMT"/>
              </a:rPr>
              <a:t>̈. У </a:t>
            </a:r>
            <a:r>
              <a:rPr lang="ru-RU" sz="1800" dirty="0" err="1">
                <a:effectLst/>
                <a:latin typeface="TimesNewRomanPSMT"/>
              </a:rPr>
              <a:t>ціи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схемі</a:t>
            </a:r>
            <a:r>
              <a:rPr lang="ru-RU" sz="1800" dirty="0">
                <a:effectLst/>
                <a:latin typeface="TimesNewRomanPSMT"/>
              </a:rPr>
              <a:t> до кожного з </a:t>
            </a:r>
            <a:r>
              <a:rPr lang="ru-RU" sz="1800" dirty="0" err="1">
                <a:effectLst/>
                <a:latin typeface="TimesNewRomanPSMT"/>
              </a:rPr>
              <a:t>трансформаторів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може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підключатись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навантаження</a:t>
            </a:r>
            <a:r>
              <a:rPr lang="ru-RU" sz="1800" dirty="0">
                <a:effectLst/>
                <a:latin typeface="TimesNewRomanPSMT"/>
              </a:rPr>
              <a:t> аж до </a:t>
            </a:r>
            <a:r>
              <a:rPr lang="ru-RU" sz="1800" dirty="0" err="1">
                <a:effectLst/>
                <a:latin typeface="TimesNewRomanPSMT"/>
              </a:rPr>
              <a:t>номінального</a:t>
            </a:r>
            <a:r>
              <a:rPr lang="ru-RU" sz="1800" dirty="0">
                <a:effectLst/>
                <a:latin typeface="TimesNewRomanPSMT"/>
              </a:rPr>
              <a:t>.</a:t>
            </a:r>
          </a:p>
          <a:p>
            <a:pPr algn="just"/>
            <a:r>
              <a:rPr lang="ru-RU" sz="1800" dirty="0">
                <a:effectLst/>
                <a:latin typeface="TimesNewRomanPSMT"/>
              </a:rPr>
              <a:t>Схема </a:t>
            </a:r>
            <a:r>
              <a:rPr lang="ru-RU" sz="1800" dirty="0" err="1">
                <a:effectLst/>
                <a:latin typeface="TimesNewRomanPSMT"/>
              </a:rPr>
              <a:t>дозволяє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отримати</a:t>
            </a:r>
            <a:r>
              <a:rPr lang="ru-RU" sz="1800" dirty="0">
                <a:effectLst/>
                <a:latin typeface="TimesNewRomanPSMT"/>
              </a:rPr>
              <a:t> і </a:t>
            </a:r>
            <a:r>
              <a:rPr lang="ru-RU" sz="1800" dirty="0" err="1">
                <a:effectLst/>
                <a:latin typeface="TimesNewRomanPSMT"/>
              </a:rPr>
              <a:t>напругу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n-US" sz="1800" dirty="0">
                <a:effectLst/>
                <a:latin typeface="TimesNewRomanPSMT"/>
              </a:rPr>
              <a:t>Ů</a:t>
            </a:r>
            <a:r>
              <a:rPr lang="ru-RU" sz="1800" baseline="-25000" dirty="0">
                <a:effectLst/>
                <a:latin typeface="TimesNewRomanPSMT"/>
              </a:rPr>
              <a:t>АС</a:t>
            </a:r>
            <a:r>
              <a:rPr lang="ru-RU" sz="1800" dirty="0">
                <a:effectLst/>
                <a:latin typeface="TimesNewRomanPSMT"/>
              </a:rPr>
              <a:t> = - (</a:t>
            </a:r>
            <a:r>
              <a:rPr lang="en-US" sz="1800" dirty="0">
                <a:effectLst/>
                <a:latin typeface="TimesNewRomanPSMT"/>
              </a:rPr>
              <a:t>Ů</a:t>
            </a:r>
            <a:r>
              <a:rPr lang="ru-RU" sz="1800" baseline="-25000" dirty="0">
                <a:effectLst/>
                <a:latin typeface="TimesNewRomanPSMT"/>
              </a:rPr>
              <a:t>АВ</a:t>
            </a:r>
            <a:r>
              <a:rPr lang="ru-RU" sz="1800" dirty="0">
                <a:effectLst/>
                <a:latin typeface="TimesNewRomanPSMT"/>
              </a:rPr>
              <a:t>+</a:t>
            </a:r>
            <a:r>
              <a:rPr lang="en-US" sz="1800" dirty="0">
                <a:effectLst/>
                <a:latin typeface="TimesNewRomanPSMT"/>
              </a:rPr>
              <a:t>Ů</a:t>
            </a:r>
            <a:r>
              <a:rPr lang="ru-RU" sz="1800" baseline="-25000" dirty="0">
                <a:effectLst/>
                <a:latin typeface="TimesNewRomanPSMT"/>
              </a:rPr>
              <a:t>ВС</a:t>
            </a:r>
            <a:r>
              <a:rPr lang="ru-RU" sz="1800" dirty="0">
                <a:effectLst/>
                <a:latin typeface="TimesNewRomanPSMT"/>
              </a:rPr>
              <a:t>) (</a:t>
            </a:r>
            <a:r>
              <a:rPr lang="ru-RU" sz="1800" dirty="0" err="1">
                <a:effectLst/>
                <a:latin typeface="TimesNewRomanPSMT"/>
              </a:rPr>
              <a:t>прибори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підключаються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між</a:t>
            </a:r>
            <a:r>
              <a:rPr lang="ru-RU" sz="1800" dirty="0">
                <a:effectLst/>
                <a:latin typeface="TimesNewRomanPSMT"/>
              </a:rPr>
              <a:t> точками </a:t>
            </a:r>
            <a:r>
              <a:rPr lang="ru-RU" sz="1800" i="1" dirty="0">
                <a:effectLst/>
                <a:latin typeface="TimesNewRomanPS"/>
              </a:rPr>
              <a:t>а </a:t>
            </a:r>
            <a:r>
              <a:rPr lang="ru-RU" sz="1800" dirty="0">
                <a:effectLst/>
                <a:latin typeface="TimesNewRomanPSMT"/>
              </a:rPr>
              <a:t>та </a:t>
            </a:r>
            <a:r>
              <a:rPr lang="ru-RU" sz="1800" i="1" dirty="0">
                <a:effectLst/>
                <a:latin typeface="TimesNewRomanPS"/>
              </a:rPr>
              <a:t>с</a:t>
            </a:r>
            <a:r>
              <a:rPr lang="ru-RU" sz="1800" dirty="0">
                <a:effectLst/>
                <a:latin typeface="TimesNewRomanPSMT"/>
              </a:rPr>
              <a:t>). Але </a:t>
            </a:r>
            <a:r>
              <a:rPr lang="ru-RU" sz="1800" dirty="0" err="1">
                <a:effectLst/>
                <a:latin typeface="TimesNewRomanPSMT"/>
              </a:rPr>
              <a:t>таке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включення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навантаження</a:t>
            </a:r>
            <a:r>
              <a:rPr lang="ru-RU" sz="1800" dirty="0">
                <a:effectLst/>
                <a:latin typeface="TimesNewRomanPSMT"/>
              </a:rPr>
              <a:t> не </a:t>
            </a:r>
            <a:r>
              <a:rPr lang="ru-RU" sz="1800" dirty="0" err="1">
                <a:effectLst/>
                <a:latin typeface="TimesNewRomanPSMT"/>
              </a:rPr>
              <a:t>рекомендується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бо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створюються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додаткові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похибки</a:t>
            </a:r>
            <a:r>
              <a:rPr lang="ru-RU" sz="1800" dirty="0">
                <a:effectLst/>
                <a:latin typeface="TimesNewRomanPSMT"/>
              </a:rPr>
              <a:t> за </a:t>
            </a:r>
            <a:r>
              <a:rPr lang="ru-RU" sz="1800" dirty="0" err="1">
                <a:effectLst/>
                <a:latin typeface="TimesNewRomanPSMT"/>
              </a:rPr>
              <a:t>рахунок</a:t>
            </a:r>
            <a:r>
              <a:rPr lang="ru-RU" sz="1800" dirty="0">
                <a:effectLst/>
                <a:latin typeface="TimesNewRomanPSMT"/>
              </a:rPr>
              <a:t> струму </a:t>
            </a:r>
            <a:r>
              <a:rPr lang="ru-RU" sz="1800" dirty="0" err="1">
                <a:effectLst/>
                <a:latin typeface="TimesNewRomanPSMT"/>
              </a:rPr>
              <a:t>приборів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якии</a:t>
            </a:r>
            <a:r>
              <a:rPr lang="ru-RU" sz="1800" dirty="0">
                <a:effectLst/>
                <a:latin typeface="TimesNewRomanPSMT"/>
              </a:rPr>
              <a:t>̆ проходить через </a:t>
            </a:r>
            <a:r>
              <a:rPr lang="ru-RU" sz="1800" dirty="0" err="1">
                <a:effectLst/>
                <a:latin typeface="TimesNewRomanPSMT"/>
              </a:rPr>
              <a:t>обидві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вторинні</a:t>
            </a:r>
            <a:r>
              <a:rPr lang="ru-RU" sz="1800" dirty="0">
                <a:effectLst/>
                <a:latin typeface="TimesNewRomanPSMT"/>
              </a:rPr>
              <a:t> обмотки. </a:t>
            </a:r>
            <a:endParaRPr lang="ru-RU" sz="110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У </a:t>
            </a:r>
            <a:r>
              <a:rPr lang="ru-RU" sz="1800" dirty="0" err="1">
                <a:effectLst/>
                <a:latin typeface="TimesNewRomanPSMT"/>
              </a:rPr>
              <a:t>випадку</a:t>
            </a:r>
            <a:r>
              <a:rPr lang="ru-RU" sz="1800" dirty="0">
                <a:effectLst/>
                <a:latin typeface="TimesNewRomanPSMT"/>
              </a:rPr>
              <a:t> рис. 5,б </a:t>
            </a:r>
            <a:r>
              <a:rPr lang="ru-RU" sz="1800" dirty="0" err="1">
                <a:effectLst/>
                <a:latin typeface="TimesNewRomanPSMT"/>
              </a:rPr>
              <a:t>можуть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використовуватись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трансформатори</a:t>
            </a:r>
            <a:r>
              <a:rPr lang="ru-RU" sz="1800" dirty="0">
                <a:effectLst/>
                <a:latin typeface="TimesNewRomanPSMT"/>
              </a:rPr>
              <a:t>, у </a:t>
            </a:r>
            <a:r>
              <a:rPr lang="ru-RU" sz="1800" dirty="0" err="1">
                <a:effectLst/>
                <a:latin typeface="TimesNewRomanPSMT"/>
              </a:rPr>
              <a:t>яких</a:t>
            </a:r>
            <a:r>
              <a:rPr lang="ru-RU" sz="1800" dirty="0">
                <a:effectLst/>
                <a:latin typeface="TimesNewRomanPSMT"/>
              </a:rPr>
              <a:t> один з </a:t>
            </a:r>
            <a:r>
              <a:rPr lang="ru-RU" sz="1800" dirty="0" err="1">
                <a:effectLst/>
                <a:latin typeface="TimesNewRomanPSMT"/>
              </a:rPr>
              <a:t>виводів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первинноі</a:t>
            </a:r>
            <a:r>
              <a:rPr lang="ru-RU" sz="1800" dirty="0">
                <a:effectLst/>
                <a:latin typeface="TimesNewRomanPSMT"/>
              </a:rPr>
              <a:t>̈ обмотки заземлений. </a:t>
            </a:r>
            <a:r>
              <a:rPr lang="ru-RU" sz="1800" dirty="0" err="1">
                <a:effectLst/>
                <a:latin typeface="TimesNewRomanPSMT"/>
              </a:rPr>
              <a:t>Кожна</a:t>
            </a:r>
            <a:r>
              <a:rPr lang="ru-RU" sz="1800" dirty="0">
                <a:effectLst/>
                <a:latin typeface="TimesNewRomanPSMT"/>
              </a:rPr>
              <a:t> з обмоток </a:t>
            </a:r>
            <a:r>
              <a:rPr lang="ru-RU" sz="1800" dirty="0" err="1">
                <a:effectLst/>
                <a:latin typeface="TimesNewRomanPSMT"/>
              </a:rPr>
              <a:t>підключена</a:t>
            </a:r>
            <a:r>
              <a:rPr lang="ru-RU" sz="1800" dirty="0">
                <a:effectLst/>
                <a:latin typeface="TimesNewRomanPSMT"/>
              </a:rPr>
              <a:t> до </a:t>
            </a:r>
            <a:r>
              <a:rPr lang="ru-RU" sz="1800" dirty="0" err="1">
                <a:effectLst/>
                <a:latin typeface="TimesNewRomanPSMT"/>
              </a:rPr>
              <a:t>фазноі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, тому </a:t>
            </a:r>
            <a:r>
              <a:rPr lang="ru-RU" sz="1800" dirty="0" err="1">
                <a:effectLst/>
                <a:latin typeface="TimesNewRomanPSMT"/>
              </a:rPr>
              <a:t>номінальна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трансформатора повинна </a:t>
            </a:r>
            <a:r>
              <a:rPr lang="ru-RU" sz="1800" dirty="0" err="1">
                <a:effectLst/>
                <a:latin typeface="TimesNewRomanPSMT"/>
              </a:rPr>
              <a:t>дорівнювати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n-US" sz="1800" i="1" dirty="0">
                <a:effectLst/>
                <a:latin typeface="TimesNewRomanPS"/>
              </a:rPr>
              <a:t>U</a:t>
            </a:r>
            <a:r>
              <a:rPr lang="ru-RU" sz="1800" i="1" baseline="-25000" dirty="0">
                <a:effectLst/>
                <a:latin typeface="TimesNewRomanPS"/>
              </a:rPr>
              <a:t>ном</a:t>
            </a:r>
            <a:r>
              <a:rPr lang="ru-RU" sz="1800" dirty="0">
                <a:effectLst/>
                <a:latin typeface="TimesNewRomanPSMT"/>
              </a:rPr>
              <a:t>/√3. </a:t>
            </a:r>
            <a:r>
              <a:rPr lang="ru-RU" sz="1800" dirty="0" err="1">
                <a:effectLst/>
                <a:latin typeface="TimesNewRomanPSMT"/>
              </a:rPr>
              <a:t>Вторинне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навантаження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підключається</a:t>
            </a:r>
            <a:r>
              <a:rPr lang="ru-RU" sz="1800" dirty="0">
                <a:effectLst/>
                <a:latin typeface="TimesNewRomanPSMT"/>
              </a:rPr>
              <a:t> за схемою </a:t>
            </a:r>
            <a:r>
              <a:rPr lang="ru-RU" sz="1800" dirty="0" err="1">
                <a:effectLst/>
                <a:latin typeface="TimesNewRomanPSMT"/>
              </a:rPr>
              <a:t>зірки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або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трикутника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Номінальна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вторинноі</a:t>
            </a:r>
            <a:r>
              <a:rPr lang="ru-RU" sz="1800" dirty="0">
                <a:effectLst/>
                <a:latin typeface="TimesNewRomanPSMT"/>
              </a:rPr>
              <a:t>̈ обмотки </a:t>
            </a:r>
            <a:r>
              <a:rPr lang="ru-RU" sz="1800" dirty="0" err="1">
                <a:effectLst/>
                <a:latin typeface="TimesNewRomanPSMT"/>
              </a:rPr>
              <a:t>рівна</a:t>
            </a:r>
            <a:r>
              <a:rPr lang="ru-RU" sz="1800" dirty="0">
                <a:effectLst/>
                <a:latin typeface="TimesNewRomanPSMT"/>
              </a:rPr>
              <a:t> 100/√3.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97144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4D3EEA-992A-1931-AA5B-5579775C4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60648"/>
            <a:ext cx="5144990" cy="6081468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932041" y="133030"/>
            <a:ext cx="4032448" cy="63367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effectLst/>
                <a:latin typeface="TimesNewRomanPSMT"/>
              </a:rPr>
              <a:t>Для контролю </a:t>
            </a:r>
            <a:r>
              <a:rPr lang="ru-RU" sz="1600" dirty="0" err="1">
                <a:effectLst/>
                <a:latin typeface="TimesNewRomanPSMT"/>
              </a:rPr>
              <a:t>ізоляціі</a:t>
            </a:r>
            <a:r>
              <a:rPr lang="ru-RU" sz="1600" dirty="0">
                <a:effectLst/>
                <a:latin typeface="TimesNewRomanPSMT"/>
              </a:rPr>
              <a:t>̈ та </a:t>
            </a:r>
            <a:r>
              <a:rPr lang="ru-RU" sz="1600" dirty="0" err="1">
                <a:effectLst/>
                <a:latin typeface="TimesNewRomanPSMT"/>
              </a:rPr>
              <a:t>живлення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захисту</a:t>
            </a:r>
            <a:r>
              <a:rPr lang="ru-RU" sz="1600" dirty="0">
                <a:effectLst/>
                <a:latin typeface="TimesNewRomanPSMT"/>
              </a:rPr>
              <a:t>, </a:t>
            </a:r>
            <a:r>
              <a:rPr lang="ru-RU" sz="1600" dirty="0" err="1">
                <a:effectLst/>
                <a:latin typeface="TimesNewRomanPSMT"/>
              </a:rPr>
              <a:t>якии</a:t>
            </a:r>
            <a:r>
              <a:rPr lang="ru-RU" sz="1600" dirty="0">
                <a:effectLst/>
                <a:latin typeface="TimesNewRomanPSMT"/>
              </a:rPr>
              <a:t>̆ </a:t>
            </a:r>
            <a:r>
              <a:rPr lang="ru-RU" sz="1600" dirty="0" err="1">
                <a:effectLst/>
                <a:latin typeface="TimesNewRomanPSMT"/>
              </a:rPr>
              <a:t>спрацьовує</a:t>
            </a:r>
            <a:r>
              <a:rPr lang="ru-RU" sz="1600" dirty="0">
                <a:effectLst/>
                <a:latin typeface="TimesNewRomanPSMT"/>
              </a:rPr>
              <a:t> при КЗ на землю, ТН </a:t>
            </a:r>
            <a:r>
              <a:rPr lang="ru-RU" sz="1600" dirty="0" err="1">
                <a:effectLst/>
                <a:latin typeface="TimesNewRomanPSMT"/>
              </a:rPr>
              <a:t>мають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додаткові</a:t>
            </a:r>
            <a:r>
              <a:rPr lang="ru-RU" sz="1600" dirty="0">
                <a:effectLst/>
                <a:latin typeface="TimesNewRomanPSMT"/>
              </a:rPr>
              <a:t> обмотки, </a:t>
            </a:r>
            <a:r>
              <a:rPr lang="ru-RU" sz="1600" dirty="0" err="1">
                <a:effectLst/>
                <a:latin typeface="TimesNewRomanPSMT"/>
              </a:rPr>
              <a:t>які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включаються</a:t>
            </a:r>
            <a:r>
              <a:rPr lang="ru-RU" sz="1600" dirty="0">
                <a:effectLst/>
                <a:latin typeface="TimesNewRomanPSMT"/>
              </a:rPr>
              <a:t> за схемою </a:t>
            </a:r>
            <a:r>
              <a:rPr lang="ru-RU" sz="1600" dirty="0" err="1">
                <a:effectLst/>
                <a:latin typeface="TimesNewRomanPSMT"/>
              </a:rPr>
              <a:t>розімкнутого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трикутника</a:t>
            </a:r>
            <a:r>
              <a:rPr lang="ru-RU" sz="1600" dirty="0">
                <a:effectLst/>
                <a:latin typeface="TimesNewRomanPSMT"/>
              </a:rPr>
              <a:t>. При </a:t>
            </a:r>
            <a:r>
              <a:rPr lang="ru-RU" sz="1600" dirty="0" err="1">
                <a:effectLst/>
                <a:latin typeface="TimesNewRomanPSMT"/>
              </a:rPr>
              <a:t>симетричному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режимі</a:t>
            </a:r>
            <a:r>
              <a:rPr lang="ru-RU" sz="1600" dirty="0">
                <a:effectLst/>
                <a:latin typeface="TimesNewRomanPSMT"/>
              </a:rPr>
              <a:t> сума </a:t>
            </a:r>
            <a:r>
              <a:rPr lang="ru-RU" sz="1600" dirty="0" err="1">
                <a:effectLst/>
                <a:latin typeface="TimesNewRomanPSMT"/>
              </a:rPr>
              <a:t>е.р.с</a:t>
            </a:r>
            <a:r>
              <a:rPr lang="ru-RU" sz="1600" dirty="0">
                <a:effectLst/>
                <a:latin typeface="TimesNewRomanPSMT"/>
              </a:rPr>
              <a:t>., </a:t>
            </a:r>
            <a:r>
              <a:rPr lang="ru-RU" sz="1600" dirty="0" err="1">
                <a:effectLst/>
                <a:latin typeface="TimesNewRomanPSMT"/>
              </a:rPr>
              <a:t>які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наводяться</a:t>
            </a:r>
            <a:r>
              <a:rPr lang="ru-RU" sz="1600" dirty="0">
                <a:effectLst/>
                <a:latin typeface="TimesNewRomanPSMT"/>
              </a:rPr>
              <a:t> в </a:t>
            </a:r>
            <a:r>
              <a:rPr lang="ru-RU" sz="1600" dirty="0" err="1">
                <a:effectLst/>
                <a:latin typeface="TimesNewRomanPSMT"/>
              </a:rPr>
              <a:t>цих</a:t>
            </a:r>
            <a:r>
              <a:rPr lang="ru-RU" sz="1600" dirty="0">
                <a:effectLst/>
                <a:latin typeface="TimesNewRomanPSMT"/>
              </a:rPr>
              <a:t> обмотках, </a:t>
            </a:r>
            <a:r>
              <a:rPr lang="ru-RU" sz="1600" dirty="0" err="1">
                <a:effectLst/>
                <a:latin typeface="TimesNewRomanPSMT"/>
              </a:rPr>
              <a:t>рівна</a:t>
            </a:r>
            <a:r>
              <a:rPr lang="ru-RU" sz="1600" dirty="0">
                <a:effectLst/>
                <a:latin typeface="TimesNewRomanPSMT"/>
              </a:rPr>
              <a:t> нулю. </a:t>
            </a:r>
            <a:r>
              <a:rPr lang="ru-RU" sz="1600" dirty="0" err="1">
                <a:effectLst/>
                <a:latin typeface="TimesNewRomanPSMT"/>
              </a:rPr>
              <a:t>Якщо</a:t>
            </a:r>
            <a:r>
              <a:rPr lang="ru-RU" sz="1600" dirty="0">
                <a:effectLst/>
                <a:latin typeface="TimesNewRomanPSMT"/>
              </a:rPr>
              <a:t> один з </a:t>
            </a:r>
            <a:r>
              <a:rPr lang="ru-RU" sz="1600" dirty="0" err="1">
                <a:effectLst/>
                <a:latin typeface="TimesNewRomanPSMT"/>
              </a:rPr>
              <a:t>проводів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заземляється</a:t>
            </a:r>
            <a:r>
              <a:rPr lang="ru-RU" sz="1600" dirty="0">
                <a:effectLst/>
                <a:latin typeface="TimesNewRomanPSMT"/>
              </a:rPr>
              <a:t>, то </a:t>
            </a:r>
            <a:r>
              <a:rPr lang="ru-RU" sz="1600" dirty="0" err="1">
                <a:effectLst/>
                <a:latin typeface="TimesNewRomanPSMT"/>
              </a:rPr>
              <a:t>рівновага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е.р.с</a:t>
            </a:r>
            <a:r>
              <a:rPr lang="ru-RU" sz="1600" dirty="0">
                <a:effectLst/>
                <a:latin typeface="TimesNewRomanPSMT"/>
              </a:rPr>
              <a:t>. </a:t>
            </a:r>
            <a:r>
              <a:rPr lang="ru-RU" sz="1600" dirty="0" err="1">
                <a:effectLst/>
                <a:latin typeface="TimesNewRomanPSMT"/>
              </a:rPr>
              <a:t>порушується</a:t>
            </a:r>
            <a:r>
              <a:rPr lang="ru-RU" sz="1600" dirty="0">
                <a:effectLst/>
                <a:latin typeface="TimesNewRomanPSMT"/>
              </a:rPr>
              <a:t> та </a:t>
            </a:r>
            <a:r>
              <a:rPr lang="ru-RU" sz="1600" dirty="0" err="1">
                <a:effectLst/>
                <a:latin typeface="TimesNewRomanPSMT"/>
              </a:rPr>
              <a:t>напруга</a:t>
            </a:r>
            <a:r>
              <a:rPr lang="ru-RU" sz="1600" dirty="0">
                <a:effectLst/>
                <a:latin typeface="TimesNewRomanPSMT"/>
              </a:rPr>
              <a:t> на </a:t>
            </a:r>
            <a:r>
              <a:rPr lang="ru-RU" sz="1600" dirty="0" err="1">
                <a:effectLst/>
                <a:latin typeface="TimesNewRomanPSMT"/>
              </a:rPr>
              <a:t>кінцях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розімкнутого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трикутника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подається</a:t>
            </a:r>
            <a:r>
              <a:rPr lang="ru-RU" sz="1600" dirty="0">
                <a:effectLst/>
                <a:latin typeface="TimesNewRomanPSMT"/>
              </a:rPr>
              <a:t> на реле </a:t>
            </a:r>
            <a:r>
              <a:rPr lang="ru-RU" sz="1600" dirty="0" err="1">
                <a:effectLst/>
                <a:latin typeface="TimesNewRomanPSMT"/>
              </a:rPr>
              <a:t>або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сигналізацію</a:t>
            </a:r>
            <a:r>
              <a:rPr lang="ru-RU" sz="1600" dirty="0">
                <a:effectLst/>
                <a:latin typeface="TimesNewRomanPSMT"/>
              </a:rPr>
              <a:t>. 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68853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3"/>
            <a:ext cx="6934200" cy="360040"/>
          </a:xfrm>
        </p:spPr>
        <p:txBody>
          <a:bodyPr/>
          <a:lstStyle/>
          <a:p>
            <a:r>
              <a:rPr lang="ru-RU" sz="2000" dirty="0">
                <a:solidFill>
                  <a:schemeClr val="hlink"/>
                </a:solidFill>
              </a:rPr>
              <a:t>ТИПИ ТРАНСФОРМАТОРІВ НАПРУГИ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64827" y="476673"/>
            <a:ext cx="6934201" cy="5400600"/>
          </a:xfrm>
        </p:spPr>
        <p:txBody>
          <a:bodyPr/>
          <a:lstStyle/>
          <a:p>
            <a:pPr algn="just"/>
            <a:r>
              <a:rPr lang="ru-RU" sz="1600" dirty="0" err="1">
                <a:effectLst/>
                <a:latin typeface="TimesNewRomanPSMT"/>
              </a:rPr>
              <a:t>Трансформатори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напруги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виготовляють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різних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типів</a:t>
            </a:r>
            <a:r>
              <a:rPr lang="ru-RU" sz="1600" dirty="0">
                <a:effectLst/>
                <a:latin typeface="TimesNewRomanPSMT"/>
              </a:rPr>
              <a:t> на </a:t>
            </a:r>
            <a:r>
              <a:rPr lang="ru-RU" sz="1600" dirty="0" err="1">
                <a:effectLst/>
                <a:latin typeface="TimesNewRomanPSMT"/>
              </a:rPr>
              <a:t>різні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класи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напруг</a:t>
            </a:r>
            <a:r>
              <a:rPr lang="ru-RU" sz="1600" dirty="0">
                <a:effectLst/>
                <a:latin typeface="TimesNewRomanPSMT"/>
              </a:rPr>
              <a:t>. Вони </a:t>
            </a:r>
            <a:r>
              <a:rPr lang="ru-RU" sz="1600" dirty="0" err="1">
                <a:effectLst/>
                <a:latin typeface="TimesNewRomanPSMT"/>
              </a:rPr>
              <a:t>можуть</a:t>
            </a:r>
            <a:r>
              <a:rPr lang="ru-RU" sz="1600" dirty="0">
                <a:effectLst/>
                <a:latin typeface="TimesNewRomanPSMT"/>
              </a:rPr>
              <a:t> бути одно- (НОЛ, НКФ) та </a:t>
            </a:r>
            <a:r>
              <a:rPr lang="ru-RU" sz="1600" dirty="0" err="1">
                <a:effectLst/>
                <a:latin typeface="TimesNewRomanPSMT"/>
              </a:rPr>
              <a:t>трифазними</a:t>
            </a:r>
            <a:r>
              <a:rPr lang="ru-RU" sz="1600" dirty="0">
                <a:effectLst/>
                <a:latin typeface="TimesNewRomanPSMT"/>
              </a:rPr>
              <a:t> (НТМК, НТМИ); </a:t>
            </a:r>
            <a:r>
              <a:rPr lang="ru-RU" sz="1600" dirty="0" err="1">
                <a:effectLst/>
                <a:latin typeface="TimesNewRomanPSMT"/>
              </a:rPr>
              <a:t>обидва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лінійні</a:t>
            </a:r>
            <a:r>
              <a:rPr lang="ru-RU" sz="1600" dirty="0">
                <a:effectLst/>
                <a:latin typeface="TimesNewRomanPSMT"/>
              </a:rPr>
              <a:t> вводи </a:t>
            </a:r>
            <a:r>
              <a:rPr lang="ru-RU" sz="1600" dirty="0" err="1">
                <a:effectLst/>
                <a:latin typeface="TimesNewRomanPSMT"/>
              </a:rPr>
              <a:t>розраховані</a:t>
            </a:r>
            <a:r>
              <a:rPr lang="ru-RU" sz="1600" dirty="0">
                <a:effectLst/>
                <a:latin typeface="TimesNewRomanPSMT"/>
              </a:rPr>
              <a:t> на </a:t>
            </a:r>
            <a:r>
              <a:rPr lang="ru-RU" sz="1600" dirty="0" err="1">
                <a:effectLst/>
                <a:latin typeface="TimesNewRomanPSMT"/>
              </a:rPr>
              <a:t>лінійну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напругу</a:t>
            </a:r>
            <a:r>
              <a:rPr lang="ru-RU" sz="1600" dirty="0">
                <a:effectLst/>
                <a:latin typeface="TimesNewRomanPSMT"/>
              </a:rPr>
              <a:t> (НОМ, НОЛ, НОС) </a:t>
            </a:r>
            <a:r>
              <a:rPr lang="ru-RU" sz="1600" dirty="0" err="1">
                <a:effectLst/>
                <a:latin typeface="TimesNewRomanPSMT"/>
              </a:rPr>
              <a:t>або</a:t>
            </a:r>
            <a:r>
              <a:rPr lang="ru-RU" sz="1600" dirty="0">
                <a:effectLst/>
                <a:latin typeface="TimesNewRomanPSMT"/>
              </a:rPr>
              <a:t> один (ЗНОЛ, ЗНОМ, НКФ). </a:t>
            </a:r>
            <a:endParaRPr lang="ru-RU" sz="1600" dirty="0"/>
          </a:p>
          <a:p>
            <a:pPr algn="just"/>
            <a:r>
              <a:rPr lang="ru-RU" sz="1600" dirty="0">
                <a:effectLst/>
                <a:latin typeface="TimesNewRomanPSMT"/>
              </a:rPr>
              <a:t>ТН </a:t>
            </a:r>
            <a:r>
              <a:rPr lang="ru-RU" sz="1600" dirty="0" err="1">
                <a:effectLst/>
                <a:latin typeface="TimesNewRomanPSMT"/>
              </a:rPr>
              <a:t>встановлюються</a:t>
            </a:r>
            <a:r>
              <a:rPr lang="ru-RU" sz="1600" dirty="0">
                <a:effectLst/>
                <a:latin typeface="TimesNewRomanPSMT"/>
              </a:rPr>
              <a:t> на </a:t>
            </a:r>
            <a:r>
              <a:rPr lang="ru-RU" sz="1600" dirty="0" err="1">
                <a:effectLst/>
                <a:latin typeface="TimesNewRomanPSMT"/>
              </a:rPr>
              <a:t>кожніи</a:t>
            </a:r>
            <a:r>
              <a:rPr lang="ru-RU" sz="1600" dirty="0">
                <a:effectLst/>
                <a:latin typeface="TimesNewRomanPSMT"/>
              </a:rPr>
              <a:t>̆ </a:t>
            </a:r>
            <a:r>
              <a:rPr lang="ru-RU" sz="1600" dirty="0" err="1">
                <a:effectLst/>
                <a:latin typeface="TimesNewRomanPSMT"/>
              </a:rPr>
              <a:t>секціі</a:t>
            </a:r>
            <a:r>
              <a:rPr lang="ru-RU" sz="1600" dirty="0">
                <a:effectLst/>
                <a:latin typeface="TimesNewRomanPSMT"/>
              </a:rPr>
              <a:t>̈ </a:t>
            </a:r>
            <a:r>
              <a:rPr lang="ru-RU" sz="1600" dirty="0" err="1">
                <a:effectLst/>
                <a:latin typeface="TimesNewRomanPSMT"/>
              </a:rPr>
              <a:t>збірних</a:t>
            </a:r>
            <a:r>
              <a:rPr lang="ru-RU" sz="1600" dirty="0">
                <a:effectLst/>
                <a:latin typeface="TimesNewRomanPSMT"/>
              </a:rPr>
              <a:t> шин РП </a:t>
            </a:r>
            <a:r>
              <a:rPr lang="ru-RU" sz="1600" dirty="0" err="1">
                <a:effectLst/>
                <a:latin typeface="TimesNewRomanPSMT"/>
              </a:rPr>
              <a:t>усіх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класів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напруг</a:t>
            </a:r>
            <a:r>
              <a:rPr lang="ru-RU" sz="1600" dirty="0">
                <a:effectLst/>
                <a:latin typeface="TimesNewRomanPSMT"/>
              </a:rPr>
              <a:t> і вони </a:t>
            </a:r>
            <a:r>
              <a:rPr lang="ru-RU" sz="1600" dirty="0" err="1">
                <a:effectLst/>
                <a:latin typeface="TimesNewRomanPSMT"/>
              </a:rPr>
              <a:t>є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джерелом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напруги</a:t>
            </a:r>
            <a:r>
              <a:rPr lang="ru-RU" sz="1600" dirty="0">
                <a:effectLst/>
                <a:latin typeface="TimesNewRomanPSMT"/>
              </a:rPr>
              <a:t> для </a:t>
            </a:r>
            <a:r>
              <a:rPr lang="ru-RU" sz="1600" dirty="0" err="1">
                <a:effectLst/>
                <a:latin typeface="TimesNewRomanPSMT"/>
              </a:rPr>
              <a:t>всіх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паралельних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котушок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приборів</a:t>
            </a:r>
            <a:r>
              <a:rPr lang="ru-RU" sz="1600" dirty="0">
                <a:effectLst/>
                <a:latin typeface="TimesNewRomanPSMT"/>
              </a:rPr>
              <a:t> кожного </a:t>
            </a:r>
            <a:r>
              <a:rPr lang="ru-RU" sz="1600" dirty="0" err="1">
                <a:effectLst/>
                <a:latin typeface="TimesNewRomanPSMT"/>
              </a:rPr>
              <a:t>приєднання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даноі</a:t>
            </a:r>
            <a:r>
              <a:rPr lang="ru-RU" sz="1600" dirty="0">
                <a:effectLst/>
                <a:latin typeface="TimesNewRomanPSMT"/>
              </a:rPr>
              <a:t>̈ </a:t>
            </a:r>
            <a:r>
              <a:rPr lang="ru-RU" sz="1600" dirty="0" err="1">
                <a:effectLst/>
                <a:latin typeface="TimesNewRomanPSMT"/>
              </a:rPr>
              <a:t>секціі</a:t>
            </a:r>
            <a:r>
              <a:rPr lang="ru-RU" sz="1600" dirty="0">
                <a:effectLst/>
                <a:latin typeface="TimesNewRomanPSMT"/>
              </a:rPr>
              <a:t>̈. </a:t>
            </a:r>
            <a:r>
              <a:rPr lang="ru-RU" sz="1600" dirty="0" err="1">
                <a:effectLst/>
                <a:latin typeface="TimesNewRomanPSMT"/>
              </a:rPr>
              <a:t>Крім</a:t>
            </a:r>
            <a:r>
              <a:rPr lang="ru-RU" sz="1600" dirty="0">
                <a:effectLst/>
                <a:latin typeface="TimesNewRomanPSMT"/>
              </a:rPr>
              <a:t> того, ТН </a:t>
            </a:r>
            <a:r>
              <a:rPr lang="ru-RU" sz="1600" dirty="0" err="1">
                <a:effectLst/>
                <a:latin typeface="TimesNewRomanPSMT"/>
              </a:rPr>
              <a:t>встановлюються</a:t>
            </a:r>
            <a:r>
              <a:rPr lang="ru-RU" sz="1600" dirty="0">
                <a:effectLst/>
                <a:latin typeface="TimesNewRomanPSMT"/>
              </a:rPr>
              <a:t> на </a:t>
            </a:r>
            <a:r>
              <a:rPr lang="ru-RU" sz="1600" dirty="0" err="1">
                <a:effectLst/>
                <a:latin typeface="TimesNewRomanPSMT"/>
              </a:rPr>
              <a:t>лініях</a:t>
            </a:r>
            <a:r>
              <a:rPr lang="ru-RU" sz="1600" dirty="0">
                <a:effectLst/>
                <a:latin typeface="TimesNewRomanPSMT"/>
              </a:rPr>
              <a:t> 330 </a:t>
            </a:r>
            <a:r>
              <a:rPr lang="ru-RU" sz="1600" dirty="0" err="1">
                <a:effectLst/>
                <a:latin typeface="TimesNewRomanPSMT"/>
              </a:rPr>
              <a:t>кВ</a:t>
            </a:r>
            <a:r>
              <a:rPr lang="ru-RU" sz="1600" dirty="0">
                <a:effectLst/>
                <a:latin typeface="TimesNewRomanPSMT"/>
              </a:rPr>
              <a:t> і </a:t>
            </a:r>
            <a:r>
              <a:rPr lang="ru-RU" sz="1600" dirty="0" err="1">
                <a:effectLst/>
                <a:latin typeface="TimesNewRomanPSMT"/>
              </a:rPr>
              <a:t>вище</a:t>
            </a:r>
            <a:r>
              <a:rPr lang="ru-RU" sz="1600" dirty="0">
                <a:effectLst/>
                <a:latin typeface="TimesNewRomanPSMT"/>
              </a:rPr>
              <a:t>. </a:t>
            </a:r>
            <a:endParaRPr lang="ru-RU" sz="1600" dirty="0"/>
          </a:p>
          <a:p>
            <a:pPr algn="just"/>
            <a:r>
              <a:rPr lang="ru-RU" sz="1600" dirty="0">
                <a:effectLst/>
                <a:latin typeface="TimesNewRomanPSMT"/>
              </a:rPr>
              <a:t>Типи </a:t>
            </a:r>
            <a:r>
              <a:rPr lang="ru-RU" sz="1600" dirty="0" err="1">
                <a:effectLst/>
                <a:latin typeface="TimesNewRomanPSMT"/>
              </a:rPr>
              <a:t>трансформаторів</a:t>
            </a:r>
            <a:r>
              <a:rPr lang="ru-RU" sz="1600" dirty="0">
                <a:effectLst/>
                <a:latin typeface="TimesNewRomanPSMT"/>
              </a:rPr>
              <a:t>, </a:t>
            </a:r>
            <a:r>
              <a:rPr lang="ru-RU" sz="1600" dirty="0" err="1">
                <a:effectLst/>
                <a:latin typeface="TimesNewRomanPSMT"/>
              </a:rPr>
              <a:t>які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застосовуються</a:t>
            </a:r>
            <a:r>
              <a:rPr lang="ru-RU" sz="1600" dirty="0">
                <a:effectLst/>
                <a:latin typeface="TimesNewRomanPSMT"/>
              </a:rPr>
              <a:t> у </a:t>
            </a:r>
            <a:r>
              <a:rPr lang="ru-RU" sz="1600" dirty="0" err="1">
                <a:effectLst/>
                <a:latin typeface="TimesNewRomanPSMT"/>
              </a:rPr>
              <a:t>електроенергетиці</a:t>
            </a:r>
            <a:r>
              <a:rPr lang="ru-RU" sz="1600" dirty="0">
                <a:effectLst/>
                <a:latin typeface="TimesNewRomanPSMT"/>
              </a:rPr>
              <a:t>:</a:t>
            </a:r>
          </a:p>
          <a:p>
            <a:pPr algn="just"/>
            <a:r>
              <a:rPr lang="ru-RU" sz="1600" dirty="0">
                <a:effectLst/>
                <a:latin typeface="TimesNewRomanPSMT"/>
              </a:rPr>
              <a:t>НОЛ.11-6.О5; НОСК-3У5; ЗНОЛ.06-20У3; </a:t>
            </a:r>
          </a:p>
          <a:p>
            <a:pPr algn="just"/>
            <a:r>
              <a:rPr lang="ru-RU" sz="1600" dirty="0">
                <a:effectLst/>
                <a:latin typeface="TimesNewRomanPSMT"/>
              </a:rPr>
              <a:t>НТМК-6-71У3; НКФ-110-83У1; НТМИ-18Т3; НДЕ-1150-78У1</a:t>
            </a:r>
          </a:p>
          <a:p>
            <a:pPr algn="just"/>
            <a:r>
              <a:rPr lang="ru-RU" sz="1600" dirty="0" err="1">
                <a:effectLst/>
                <a:latin typeface="TimesNewRomanPSMT"/>
              </a:rPr>
              <a:t>Умовні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позначення</a:t>
            </a:r>
            <a:r>
              <a:rPr lang="ru-RU" sz="1600" dirty="0">
                <a:effectLst/>
                <a:latin typeface="TimesNewRomanPSMT"/>
              </a:rPr>
              <a:t> ТН </a:t>
            </a:r>
            <a:r>
              <a:rPr lang="ru-RU" sz="1600" dirty="0" err="1">
                <a:effectLst/>
                <a:latin typeface="TimesNewRomanPSMT"/>
              </a:rPr>
              <a:t>складаються</a:t>
            </a:r>
            <a:r>
              <a:rPr lang="ru-RU" sz="1600" dirty="0">
                <a:effectLst/>
                <a:latin typeface="TimesNewRomanPSMT"/>
              </a:rPr>
              <a:t> з </a:t>
            </a:r>
            <a:r>
              <a:rPr lang="ru-RU" sz="1600" dirty="0" err="1">
                <a:effectLst/>
                <a:latin typeface="TimesNewRomanPSMT"/>
              </a:rPr>
              <a:t>літер</a:t>
            </a:r>
            <a:r>
              <a:rPr lang="ru-RU" sz="1600" dirty="0">
                <a:effectLst/>
                <a:latin typeface="TimesNewRomanPSMT"/>
              </a:rPr>
              <a:t> та цифр, </a:t>
            </a:r>
            <a:r>
              <a:rPr lang="ru-RU" sz="1600" dirty="0" err="1">
                <a:effectLst/>
                <a:latin typeface="TimesNewRomanPSMT"/>
              </a:rPr>
              <a:t>які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означають</a:t>
            </a:r>
            <a:r>
              <a:rPr lang="ru-RU" sz="1600" dirty="0">
                <a:effectLst/>
                <a:latin typeface="TimesNewRomanPSMT"/>
              </a:rPr>
              <a:t>: </a:t>
            </a:r>
            <a:endParaRPr lang="ru-RU" sz="1600" dirty="0"/>
          </a:p>
          <a:p>
            <a:pPr algn="just"/>
            <a:r>
              <a:rPr lang="ru-RU" sz="1600" dirty="0">
                <a:effectLst/>
                <a:latin typeface="TimesNewRomanPSMT"/>
              </a:rPr>
              <a:t>Н – трансформатор </a:t>
            </a:r>
            <a:r>
              <a:rPr lang="ru-RU" sz="1600" dirty="0" err="1">
                <a:effectLst/>
                <a:latin typeface="TimesNewRomanPSMT"/>
              </a:rPr>
              <a:t>напруги</a:t>
            </a:r>
            <a:r>
              <a:rPr lang="ru-RU" sz="1600" dirty="0">
                <a:effectLst/>
                <a:latin typeface="TimesNewRomanPSMT"/>
              </a:rPr>
              <a:t>, О – </a:t>
            </a:r>
            <a:r>
              <a:rPr lang="ru-RU" sz="1600" dirty="0" err="1">
                <a:effectLst/>
                <a:latin typeface="TimesNewRomanPSMT"/>
              </a:rPr>
              <a:t>однофазнии</a:t>
            </a:r>
            <a:r>
              <a:rPr lang="ru-RU" sz="1600" dirty="0">
                <a:effectLst/>
                <a:latin typeface="TimesNewRomanPSMT"/>
              </a:rPr>
              <a:t>̆, Т – </a:t>
            </a:r>
            <a:r>
              <a:rPr lang="ru-RU" sz="1600" dirty="0" err="1">
                <a:effectLst/>
                <a:latin typeface="TimesNewRomanPSMT"/>
              </a:rPr>
              <a:t>трифазнии</a:t>
            </a:r>
            <a:r>
              <a:rPr lang="ru-RU" sz="1600" dirty="0">
                <a:effectLst/>
                <a:latin typeface="TimesNewRomanPSMT"/>
              </a:rPr>
              <a:t>̆, Л – з литою </a:t>
            </a:r>
            <a:r>
              <a:rPr lang="ru-RU" sz="1600" dirty="0" err="1">
                <a:effectLst/>
                <a:latin typeface="TimesNewRomanPSMT"/>
              </a:rPr>
              <a:t>ізоляцією</a:t>
            </a:r>
            <a:r>
              <a:rPr lang="ru-RU" sz="1600" dirty="0">
                <a:effectLst/>
                <a:latin typeface="TimesNewRomanPSMT"/>
              </a:rPr>
              <a:t>, С – </a:t>
            </a:r>
            <a:r>
              <a:rPr lang="ru-RU" sz="1600" dirty="0" err="1">
                <a:effectLst/>
                <a:latin typeface="TimesNewRomanPSMT"/>
              </a:rPr>
              <a:t>сухии</a:t>
            </a:r>
            <a:r>
              <a:rPr lang="ru-RU" sz="1600" dirty="0">
                <a:effectLst/>
                <a:latin typeface="TimesNewRomanPSMT"/>
              </a:rPr>
              <a:t>̆, К – </a:t>
            </a:r>
            <a:r>
              <a:rPr lang="ru-RU" sz="1600" dirty="0" err="1">
                <a:effectLst/>
                <a:latin typeface="TimesNewRomanPSMT"/>
              </a:rPr>
              <a:t>каскаднии</a:t>
            </a:r>
            <a:r>
              <a:rPr lang="ru-RU" sz="1600" dirty="0">
                <a:effectLst/>
                <a:latin typeface="TimesNewRomanPSMT"/>
              </a:rPr>
              <a:t>̆ </a:t>
            </a:r>
            <a:r>
              <a:rPr lang="ru-RU" sz="1600" dirty="0" err="1">
                <a:effectLst/>
                <a:latin typeface="TimesNewRomanPSMT"/>
              </a:rPr>
              <a:t>або</a:t>
            </a:r>
            <a:r>
              <a:rPr lang="ru-RU" sz="1600" dirty="0">
                <a:effectLst/>
                <a:latin typeface="TimesNewRomanPSMT"/>
              </a:rPr>
              <a:t> з </a:t>
            </a:r>
            <a:r>
              <a:rPr lang="ru-RU" sz="1600" dirty="0" err="1">
                <a:effectLst/>
                <a:latin typeface="TimesNewRomanPSMT"/>
              </a:rPr>
              <a:t>компенсуючою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обмоткою</a:t>
            </a:r>
            <a:r>
              <a:rPr lang="ru-RU" sz="1600" dirty="0">
                <a:effectLst/>
                <a:latin typeface="TimesNewRomanPSMT"/>
              </a:rPr>
              <a:t> (НТМК, НОСК), Ф – у </a:t>
            </a:r>
            <a:r>
              <a:rPr lang="ru-RU" sz="1600" dirty="0" err="1">
                <a:effectLst/>
                <a:latin typeface="TimesNewRomanPSMT"/>
              </a:rPr>
              <a:t>фарфоровіи</a:t>
            </a:r>
            <a:r>
              <a:rPr lang="ru-RU" sz="1600" dirty="0">
                <a:effectLst/>
                <a:latin typeface="TimesNewRomanPSMT"/>
              </a:rPr>
              <a:t>̆ </a:t>
            </a:r>
            <a:r>
              <a:rPr lang="ru-RU" sz="1600" dirty="0" err="1">
                <a:effectLst/>
                <a:latin typeface="TimesNewRomanPSMT"/>
              </a:rPr>
              <a:t>покришці</a:t>
            </a:r>
            <a:r>
              <a:rPr lang="ru-RU" sz="1600" dirty="0">
                <a:effectLst/>
                <a:latin typeface="TimesNewRomanPSMT"/>
              </a:rPr>
              <a:t>, З – </a:t>
            </a:r>
            <a:r>
              <a:rPr lang="ru-RU" sz="1600" dirty="0" err="1">
                <a:effectLst/>
                <a:latin typeface="TimesNewRomanPSMT"/>
              </a:rPr>
              <a:t>заземлюючии</a:t>
            </a:r>
            <a:r>
              <a:rPr lang="ru-RU" sz="1600" dirty="0">
                <a:effectLst/>
                <a:latin typeface="TimesNewRomanPSMT"/>
              </a:rPr>
              <a:t>̆ з одним </a:t>
            </a:r>
            <a:r>
              <a:rPr lang="ru-RU" sz="1600" dirty="0" err="1">
                <a:effectLst/>
                <a:latin typeface="TimesNewRomanPSMT"/>
              </a:rPr>
              <a:t>заземлюючим</a:t>
            </a:r>
            <a:r>
              <a:rPr lang="ru-RU" sz="1600" dirty="0">
                <a:effectLst/>
                <a:latin typeface="TimesNewRomanPSMT"/>
              </a:rPr>
              <a:t> вводом обмотки </a:t>
            </a:r>
            <a:r>
              <a:rPr lang="ru-RU" sz="1600" dirty="0" err="1">
                <a:effectLst/>
                <a:latin typeface="TimesNewRomanPSMT"/>
              </a:rPr>
              <a:t>високоі</a:t>
            </a:r>
            <a:r>
              <a:rPr lang="ru-RU" sz="1600" dirty="0">
                <a:effectLst/>
                <a:latin typeface="TimesNewRomanPSMT"/>
              </a:rPr>
              <a:t>̈ </a:t>
            </a:r>
            <a:r>
              <a:rPr lang="ru-RU" sz="1600" dirty="0" err="1">
                <a:effectLst/>
                <a:latin typeface="TimesNewRomanPSMT"/>
              </a:rPr>
              <a:t>напруги</a:t>
            </a:r>
            <a:r>
              <a:rPr lang="ru-RU" sz="1600" dirty="0">
                <a:effectLst/>
                <a:latin typeface="TimesNewRomanPSMT"/>
              </a:rPr>
              <a:t>, И – для </a:t>
            </a:r>
            <a:r>
              <a:rPr lang="ru-RU" sz="1600" dirty="0" err="1">
                <a:effectLst/>
                <a:latin typeface="TimesNewRomanPSMT"/>
              </a:rPr>
              <a:t>вимірювальних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ланцюгів</a:t>
            </a:r>
            <a:r>
              <a:rPr lang="ru-RU" sz="1600" dirty="0">
                <a:effectLst/>
                <a:latin typeface="TimesNewRomanPSMT"/>
              </a:rPr>
              <a:t>, М – з </a:t>
            </a:r>
            <a:r>
              <a:rPr lang="ru-RU" sz="1600" dirty="0" err="1">
                <a:effectLst/>
                <a:latin typeface="TimesNewRomanPSMT"/>
              </a:rPr>
              <a:t>природнім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масляним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охолодженням</a:t>
            </a:r>
            <a:r>
              <a:rPr lang="ru-RU" sz="1600" dirty="0">
                <a:effectLst/>
                <a:latin typeface="TimesNewRomanPSMT"/>
              </a:rPr>
              <a:t>, Д – </a:t>
            </a:r>
            <a:r>
              <a:rPr lang="ru-RU" sz="1600" dirty="0" err="1">
                <a:effectLst/>
                <a:latin typeface="TimesNewRomanPSMT"/>
              </a:rPr>
              <a:t>дільник</a:t>
            </a:r>
            <a:r>
              <a:rPr lang="ru-RU" sz="1600" dirty="0">
                <a:effectLst/>
                <a:latin typeface="TimesNewRomanPSMT"/>
              </a:rPr>
              <a:t>, Е – </a:t>
            </a:r>
            <a:r>
              <a:rPr lang="ru-RU" sz="1600" dirty="0" err="1">
                <a:effectLst/>
                <a:latin typeface="TimesNewRomanPSMT"/>
              </a:rPr>
              <a:t>ємніснии</a:t>
            </a:r>
            <a:r>
              <a:rPr lang="ru-RU" sz="1600" dirty="0">
                <a:effectLst/>
                <a:latin typeface="TimesNewRomanPSMT"/>
              </a:rPr>
              <a:t>̆. </a:t>
            </a:r>
            <a:r>
              <a:rPr lang="ru-RU" sz="1600" dirty="0" err="1">
                <a:effectLst/>
                <a:latin typeface="TimesNewRomanPSMT"/>
              </a:rPr>
              <a:t>Цифри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після</a:t>
            </a:r>
            <a:r>
              <a:rPr lang="ru-RU" sz="1600" dirty="0">
                <a:effectLst/>
                <a:latin typeface="TimesNewRomanPSMT"/>
              </a:rPr>
              <a:t> точки – шифр </a:t>
            </a:r>
            <a:r>
              <a:rPr lang="ru-RU" sz="1600" dirty="0" err="1">
                <a:effectLst/>
                <a:latin typeface="TimesNewRomanPSMT"/>
              </a:rPr>
              <a:t>розробки</a:t>
            </a:r>
            <a:r>
              <a:rPr lang="ru-RU" sz="1600" dirty="0">
                <a:effectLst/>
                <a:latin typeface="TimesNewRomanPSMT"/>
              </a:rPr>
              <a:t>, число </a:t>
            </a:r>
            <a:r>
              <a:rPr lang="ru-RU" sz="1600" dirty="0" err="1">
                <a:effectLst/>
                <a:latin typeface="TimesNewRomanPSMT"/>
              </a:rPr>
              <a:t>після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першого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дефісу</a:t>
            </a:r>
            <a:r>
              <a:rPr lang="ru-RU" sz="1600" dirty="0">
                <a:effectLst/>
                <a:latin typeface="TimesNewRomanPSMT"/>
              </a:rPr>
              <a:t> – </a:t>
            </a:r>
            <a:r>
              <a:rPr lang="ru-RU" sz="1600" dirty="0" err="1">
                <a:effectLst/>
                <a:latin typeface="TimesNewRomanPSMT"/>
              </a:rPr>
              <a:t>номінальна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напруга</a:t>
            </a:r>
            <a:r>
              <a:rPr lang="ru-RU" sz="1600" dirty="0">
                <a:effectLst/>
                <a:latin typeface="TimesNewRomanPSMT"/>
              </a:rPr>
              <a:t>, </a:t>
            </a:r>
            <a:r>
              <a:rPr lang="ru-RU" sz="1600" dirty="0" err="1">
                <a:effectLst/>
                <a:latin typeface="TimesNewRomanPSMT"/>
              </a:rPr>
              <a:t>кВ</a:t>
            </a:r>
            <a:r>
              <a:rPr lang="ru-RU" sz="1600" dirty="0">
                <a:effectLst/>
                <a:latin typeface="TimesNewRomanPSMT"/>
              </a:rPr>
              <a:t>; </a:t>
            </a:r>
            <a:r>
              <a:rPr lang="ru-RU" sz="1600" dirty="0" err="1">
                <a:effectLst/>
                <a:latin typeface="TimesNewRomanPSMT"/>
              </a:rPr>
              <a:t>після</a:t>
            </a:r>
            <a:r>
              <a:rPr lang="ru-RU" sz="1600" dirty="0">
                <a:effectLst/>
                <a:latin typeface="TimesNewRomanPSMT"/>
              </a:rPr>
              <a:t> другого – </a:t>
            </a:r>
            <a:r>
              <a:rPr lang="ru-RU" sz="1600" dirty="0" err="1">
                <a:effectLst/>
                <a:latin typeface="TimesNewRomanPSMT"/>
              </a:rPr>
              <a:t>рік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розробки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конструкціі</a:t>
            </a:r>
            <a:r>
              <a:rPr lang="ru-RU" sz="1600" dirty="0">
                <a:effectLst/>
                <a:latin typeface="TimesNewRomanPSMT"/>
              </a:rPr>
              <a:t>̈; </a:t>
            </a:r>
            <a:r>
              <a:rPr lang="ru-RU" sz="1600" dirty="0" err="1">
                <a:effectLst/>
                <a:latin typeface="TimesNewRomanPSMT"/>
              </a:rPr>
              <a:t>літери</a:t>
            </a:r>
            <a:r>
              <a:rPr lang="ru-RU" sz="1600" dirty="0">
                <a:effectLst/>
                <a:latin typeface="TimesNewRomanPSMT"/>
              </a:rPr>
              <a:t> та числа </a:t>
            </a:r>
            <a:r>
              <a:rPr lang="ru-RU" sz="1600" dirty="0" err="1">
                <a:effectLst/>
                <a:latin typeface="TimesNewRomanPSMT"/>
              </a:rPr>
              <a:t>після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цих</a:t>
            </a:r>
            <a:r>
              <a:rPr lang="ru-RU" sz="1600" dirty="0">
                <a:effectLst/>
                <a:latin typeface="TimesNewRomanPSMT"/>
              </a:rPr>
              <a:t> чисел – </a:t>
            </a:r>
            <a:r>
              <a:rPr lang="ru-RU" sz="1600" dirty="0" err="1">
                <a:effectLst/>
                <a:latin typeface="TimesNewRomanPSMT"/>
              </a:rPr>
              <a:t>кліматичне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виконання</a:t>
            </a:r>
            <a:r>
              <a:rPr lang="ru-RU" sz="1600" dirty="0">
                <a:effectLst/>
                <a:latin typeface="TimesNewRomanPSMT"/>
              </a:rPr>
              <a:t> та </a:t>
            </a:r>
            <a:r>
              <a:rPr lang="ru-RU" sz="1600" dirty="0" err="1">
                <a:effectLst/>
                <a:latin typeface="TimesNewRomanPSMT"/>
              </a:rPr>
              <a:t>категорія</a:t>
            </a:r>
            <a:r>
              <a:rPr lang="ru-RU" sz="1600" dirty="0">
                <a:effectLst/>
                <a:latin typeface="TimesNewRomanPSMT"/>
              </a:rPr>
              <a:t> </a:t>
            </a:r>
            <a:r>
              <a:rPr lang="ru-RU" sz="1600" dirty="0" err="1">
                <a:effectLst/>
                <a:latin typeface="TimesNewRomanPSMT"/>
              </a:rPr>
              <a:t>розташування</a:t>
            </a:r>
            <a:r>
              <a:rPr lang="ru-RU" sz="1600" dirty="0">
                <a:effectLst/>
                <a:latin typeface="TimesNewRomanPSMT"/>
              </a:rPr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79250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BAA977-8E87-A79E-F072-D682F7493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446080"/>
            <a:ext cx="4464496" cy="4295288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308304" cy="936104"/>
          </a:xfrm>
        </p:spPr>
        <p:txBody>
          <a:bodyPr/>
          <a:lstStyle/>
          <a:p>
            <a:r>
              <a:rPr lang="ru-RU" sz="2000" dirty="0">
                <a:solidFill>
                  <a:schemeClr val="hlink"/>
                </a:solidFill>
              </a:rPr>
              <a:t>ЄМНІСНІ ДІЛЬНИКИ НАПРУГИ.</a:t>
            </a:r>
            <a:br>
              <a:rPr lang="ru-RU" sz="2000" dirty="0">
                <a:solidFill>
                  <a:schemeClr val="hlink"/>
                </a:solidFill>
              </a:rPr>
            </a:br>
            <a:r>
              <a:rPr lang="ru-RU" sz="2000" dirty="0">
                <a:solidFill>
                  <a:schemeClr val="hlink"/>
                </a:solidFill>
              </a:rPr>
              <a:t>ПРИЗНАЧЕННЯ, ПРИЧИНИ СТВОРЕННЯ, ПРИНЦИПОВА СХЕМА ЄМНІСНОГО ДІЛЬНИКА НАПРУГИ (ЄДН).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sz="1800" dirty="0">
                <a:effectLst/>
                <a:latin typeface="TimesNewRomanPSMT"/>
              </a:rPr>
              <a:t>Для </a:t>
            </a:r>
            <a:r>
              <a:rPr lang="ru-RU" sz="1800" dirty="0" err="1">
                <a:effectLst/>
                <a:latin typeface="TimesNewRomanPSMT"/>
              </a:rPr>
              <a:t>вимірювання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високоі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живлення</a:t>
            </a:r>
            <a:r>
              <a:rPr lang="ru-RU" sz="1800" dirty="0">
                <a:effectLst/>
                <a:latin typeface="TimesNewRomanPSMT"/>
              </a:rPr>
              <a:t> реле </a:t>
            </a:r>
            <a:r>
              <a:rPr lang="ru-RU" sz="1800" dirty="0" err="1">
                <a:effectLst/>
                <a:latin typeface="TimesNewRomanPSMT"/>
              </a:rPr>
              <a:t>можуть</a:t>
            </a:r>
            <a:r>
              <a:rPr lang="ru-RU" sz="1800" dirty="0">
                <a:effectLst/>
                <a:latin typeface="TimesNewRomanPSMT"/>
              </a:rPr>
              <a:t> бути </a:t>
            </a:r>
            <a:r>
              <a:rPr lang="ru-RU" sz="1800" dirty="0" err="1">
                <a:effectLst/>
                <a:latin typeface="TimesNewRomanPSMT"/>
              </a:rPr>
              <a:t>використані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ємнісні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дільники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Принципова</a:t>
            </a:r>
            <a:r>
              <a:rPr lang="ru-RU" sz="1800" dirty="0">
                <a:effectLst/>
                <a:latin typeface="TimesNewRomanPSMT"/>
              </a:rPr>
              <a:t> схема такого пристрою наведена на рисунку. </a:t>
            </a:r>
            <a:r>
              <a:rPr lang="ru-RU" sz="1800" dirty="0" err="1">
                <a:effectLst/>
                <a:latin typeface="TimesNewRomanPSMT"/>
              </a:rPr>
              <a:t>Дільник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складається</a:t>
            </a:r>
            <a:r>
              <a:rPr lang="ru-RU" sz="1800" dirty="0">
                <a:effectLst/>
                <a:latin typeface="TimesNewRomanPSMT"/>
              </a:rPr>
              <a:t> з </a:t>
            </a:r>
            <a:r>
              <a:rPr lang="ru-RU" sz="1800" dirty="0" err="1">
                <a:effectLst/>
                <a:latin typeface="TimesNewRomanPSMT"/>
              </a:rPr>
              <a:t>двох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конденсаторів</a:t>
            </a:r>
            <a:r>
              <a:rPr lang="ru-RU" sz="1800" dirty="0">
                <a:effectLst/>
                <a:latin typeface="TimesNewRomanPSMT"/>
              </a:rPr>
              <a:t> С</a:t>
            </a:r>
            <a:r>
              <a:rPr lang="ru-RU" sz="1800" baseline="-25000" dirty="0">
                <a:effectLst/>
                <a:latin typeface="TimesNewRomanPSMT"/>
              </a:rPr>
              <a:t>1</a:t>
            </a:r>
            <a:r>
              <a:rPr lang="ru-RU" sz="1800" dirty="0">
                <a:effectLst/>
                <a:latin typeface="TimesNewRomanPSMT"/>
              </a:rPr>
              <a:t> та С</a:t>
            </a:r>
            <a:r>
              <a:rPr lang="ru-RU" sz="1800" baseline="-25000" dirty="0">
                <a:effectLst/>
                <a:latin typeface="TimesNewRomanPSMT"/>
              </a:rPr>
              <a:t>2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050" dirty="0"/>
          </a:p>
          <a:p>
            <a:pPr algn="just"/>
            <a:endParaRPr lang="ru-RU" sz="1050" dirty="0"/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2786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NewRomanPSMT"/>
              </a:rPr>
              <a:t>У чисто </a:t>
            </a:r>
            <a:r>
              <a:rPr lang="ru-RU" sz="1800" dirty="0" err="1">
                <a:effectLst/>
                <a:latin typeface="TimesNewRomanPSMT"/>
              </a:rPr>
              <a:t>ємнісному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ланцюзі</a:t>
            </a:r>
            <a:r>
              <a:rPr lang="ru-RU" sz="1800" dirty="0">
                <a:effectLst/>
                <a:latin typeface="TimesNewRomanPSMT"/>
              </a:rPr>
              <a:t> (</a:t>
            </a:r>
            <a:r>
              <a:rPr lang="ru-RU" sz="1800" dirty="0" err="1">
                <a:effectLst/>
                <a:latin typeface="TimesNewRomanPSMT"/>
              </a:rPr>
              <a:t>ланцюг</a:t>
            </a:r>
            <a:r>
              <a:rPr lang="ru-RU" sz="1800" dirty="0">
                <a:effectLst/>
                <a:latin typeface="TimesNewRomanPSMT"/>
              </a:rPr>
              <a:t> трансформатора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А</a:t>
            </a:r>
            <a:r>
              <a:rPr lang="ru-RU" sz="1800" baseline="-25000" dirty="0">
                <a:effectLst/>
                <a:latin typeface="TimesNewRomanPSMT"/>
              </a:rPr>
              <a:t>1</a:t>
            </a:r>
            <a:r>
              <a:rPr lang="ru-RU" sz="1800" dirty="0">
                <a:effectLst/>
                <a:latin typeface="TimesNewRomanPSMT"/>
              </a:rPr>
              <a:t>Х </a:t>
            </a:r>
            <a:r>
              <a:rPr lang="ru-RU" sz="1800" dirty="0" err="1">
                <a:effectLst/>
                <a:latin typeface="TimesNewRomanPSMT"/>
              </a:rPr>
              <a:t>відключено</a:t>
            </a:r>
            <a:r>
              <a:rPr lang="ru-RU" sz="1800" dirty="0">
                <a:effectLst/>
                <a:latin typeface="TimesNewRomanPSMT"/>
              </a:rPr>
              <a:t>)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ділиться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оберненопропорційно</a:t>
            </a:r>
            <a:r>
              <a:rPr lang="ru-RU" sz="1800" dirty="0">
                <a:effectLst/>
                <a:latin typeface="TimesNewRomanPSMT"/>
              </a:rPr>
              <a:t> величинам </a:t>
            </a:r>
            <a:r>
              <a:rPr lang="ru-RU" sz="1800" dirty="0" err="1">
                <a:effectLst/>
                <a:latin typeface="TimesNewRomanPSMT"/>
              </a:rPr>
              <a:t>ємностеи</a:t>
            </a:r>
            <a:r>
              <a:rPr lang="ru-RU" sz="1800" dirty="0">
                <a:effectLst/>
                <a:latin typeface="TimesNewRomanPSMT"/>
              </a:rPr>
              <a:t>̆. </a:t>
            </a:r>
            <a:r>
              <a:rPr lang="ru-RU" sz="1800" dirty="0" err="1">
                <a:effectLst/>
                <a:latin typeface="TimesNewRomanPSMT"/>
              </a:rPr>
              <a:t>Ємність</a:t>
            </a:r>
            <a:r>
              <a:rPr lang="ru-RU" sz="1800" dirty="0">
                <a:effectLst/>
                <a:latin typeface="TimesNewRomanPSMT"/>
              </a:rPr>
              <a:t> конденсатора С</a:t>
            </a:r>
            <a:r>
              <a:rPr lang="ru-RU" sz="1800" baseline="-25000" dirty="0">
                <a:effectLst/>
                <a:latin typeface="TimesNewRomanPSMT"/>
              </a:rPr>
              <a:t>2</a:t>
            </a:r>
            <a:r>
              <a:rPr lang="ru-RU" sz="1800" dirty="0">
                <a:effectLst/>
                <a:latin typeface="TimesNewRomanPSMT"/>
              </a:rPr>
              <a:t> на порядок </a:t>
            </a:r>
            <a:r>
              <a:rPr lang="ru-RU" sz="1800" dirty="0" err="1">
                <a:effectLst/>
                <a:latin typeface="TimesNewRomanPSMT"/>
              </a:rPr>
              <a:t>вища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ніж</a:t>
            </a:r>
            <a:r>
              <a:rPr lang="ru-RU" sz="1800" dirty="0">
                <a:effectLst/>
                <a:latin typeface="TimesNewRomanPSMT"/>
              </a:rPr>
              <a:t> С</a:t>
            </a:r>
            <a:r>
              <a:rPr lang="ru-RU" sz="1800" baseline="-25000" dirty="0">
                <a:effectLst/>
                <a:latin typeface="TimesNewRomanPSMT"/>
              </a:rPr>
              <a:t>1</a:t>
            </a:r>
            <a:r>
              <a:rPr lang="ru-RU" sz="1800" dirty="0">
                <a:effectLst/>
                <a:latin typeface="TimesNewRomanPSMT"/>
              </a:rPr>
              <a:t>, та струм </a:t>
            </a:r>
            <a:r>
              <a:rPr lang="ru-RU" sz="1800" dirty="0" err="1">
                <a:effectLst/>
                <a:latin typeface="TimesNewRomanPSMT"/>
              </a:rPr>
              <a:t>ланцюга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визначається</a:t>
            </a:r>
            <a:r>
              <a:rPr lang="ru-RU" sz="1800" dirty="0">
                <a:effectLst/>
                <a:latin typeface="TimesNewRomanPSMT"/>
              </a:rPr>
              <a:t> конденсаторами С</a:t>
            </a:r>
            <a:r>
              <a:rPr lang="ru-RU" sz="1800" baseline="-25000" dirty="0">
                <a:effectLst/>
                <a:latin typeface="TimesNewRomanPSMT"/>
              </a:rPr>
              <a:t>1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Ємність</a:t>
            </a:r>
            <a:r>
              <a:rPr lang="ru-RU" sz="1800" dirty="0">
                <a:effectLst/>
                <a:latin typeface="TimesNewRomanPSMT"/>
              </a:rPr>
              <a:t> конденсатора С</a:t>
            </a:r>
            <a:r>
              <a:rPr lang="ru-RU" sz="1800" baseline="-25000" dirty="0">
                <a:effectLst/>
                <a:latin typeface="TimesNewRomanPSMT"/>
              </a:rPr>
              <a:t>2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вибирається</a:t>
            </a:r>
            <a:r>
              <a:rPr lang="ru-RU" sz="1800" dirty="0">
                <a:effectLst/>
                <a:latin typeface="TimesNewRomanPSMT"/>
              </a:rPr>
              <a:t> таким чином, </a:t>
            </a:r>
            <a:r>
              <a:rPr lang="ru-RU" sz="1800" dirty="0" err="1">
                <a:effectLst/>
                <a:latin typeface="TimesNewRomanPSMT"/>
              </a:rPr>
              <a:t>щоб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ніи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знаходилася</a:t>
            </a:r>
            <a:r>
              <a:rPr lang="ru-RU" sz="1800" dirty="0">
                <a:effectLst/>
                <a:latin typeface="TimesNewRomanPSMT"/>
              </a:rPr>
              <a:t> в межах 4 000-12 000 В. </a:t>
            </a:r>
          </a:p>
          <a:p>
            <a:pPr algn="just"/>
            <a:r>
              <a:rPr lang="ru-RU" sz="1800" dirty="0">
                <a:effectLst/>
                <a:latin typeface="TimesNewRomanPSMT"/>
              </a:rPr>
              <a:t>Для </a:t>
            </a:r>
            <a:r>
              <a:rPr lang="ru-RU" sz="1800" dirty="0" err="1">
                <a:effectLst/>
                <a:latin typeface="TimesNewRomanPSMT"/>
              </a:rPr>
              <a:t>подальшого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зниження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використовують</a:t>
            </a:r>
            <a:r>
              <a:rPr lang="ru-RU" sz="1800" dirty="0">
                <a:effectLst/>
                <a:latin typeface="TimesNewRomanPSMT"/>
              </a:rPr>
              <a:t> трансформатор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нормального </a:t>
            </a:r>
            <a:r>
              <a:rPr lang="ru-RU" sz="1800" dirty="0" err="1">
                <a:effectLst/>
                <a:latin typeface="TimesNewRomanPSMT"/>
              </a:rPr>
              <a:t>виконання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n-US" sz="1800" i="1" dirty="0">
                <a:effectLst/>
                <a:latin typeface="TimesNewRomanPS"/>
              </a:rPr>
              <a:t>U</a:t>
            </a:r>
            <a:r>
              <a:rPr lang="ru-RU" sz="1800" i="1" dirty="0">
                <a:effectLst/>
                <a:latin typeface="TimesNewRomanPS"/>
              </a:rPr>
              <a:t>С2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отримана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нижніи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ступені</a:t>
            </a:r>
            <a:r>
              <a:rPr lang="ru-RU" sz="1800" dirty="0">
                <a:effectLst/>
                <a:latin typeface="TimesNewRomanPSMT"/>
              </a:rPr>
              <a:t>, через реактор </a:t>
            </a:r>
            <a:r>
              <a:rPr lang="ru-RU" sz="1800" i="1" dirty="0">
                <a:effectLst/>
                <a:latin typeface="TimesNewRomanPS"/>
              </a:rPr>
              <a:t>Р </a:t>
            </a:r>
            <a:r>
              <a:rPr lang="ru-RU" sz="1800" dirty="0" err="1">
                <a:effectLst/>
                <a:latin typeface="TimesNewRomanPSMT"/>
              </a:rPr>
              <a:t>подається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цеи</a:t>
            </a:r>
            <a:r>
              <a:rPr lang="ru-RU" sz="1800" dirty="0">
                <a:effectLst/>
                <a:latin typeface="TimesNewRomanPSMT"/>
              </a:rPr>
              <a:t>̆ трансформатор. </a:t>
            </a:r>
            <a:r>
              <a:rPr lang="ru-RU" sz="1800" dirty="0" err="1">
                <a:effectLst/>
                <a:latin typeface="TimesNewRomanPSMT"/>
              </a:rPr>
              <a:t>Навантаження</a:t>
            </a:r>
            <a:r>
              <a:rPr lang="ru-RU" sz="1800" dirty="0">
                <a:effectLst/>
                <a:latin typeface="TimesNewRomanPSMT"/>
              </a:rPr>
              <a:t> з </a:t>
            </a:r>
            <a:r>
              <a:rPr lang="ru-RU" sz="1800" dirty="0" err="1">
                <a:effectLst/>
                <a:latin typeface="TimesNewRomanPSMT"/>
              </a:rPr>
              <a:t>номінальною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напругою</a:t>
            </a:r>
            <a:r>
              <a:rPr lang="ru-RU" sz="1800" dirty="0">
                <a:effectLst/>
                <a:latin typeface="TimesNewRomanPSMT"/>
              </a:rPr>
              <a:t> 100 В </a:t>
            </a:r>
            <a:r>
              <a:rPr lang="ru-RU" sz="1800" dirty="0" err="1">
                <a:effectLst/>
                <a:latin typeface="TimesNewRomanPSMT"/>
              </a:rPr>
              <a:t>включається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вторинну</a:t>
            </a:r>
            <a:r>
              <a:rPr lang="ru-RU" sz="1800" dirty="0">
                <a:effectLst/>
                <a:latin typeface="TimesNewRomanPSMT"/>
              </a:rPr>
              <a:t> обмотку ТН. </a:t>
            </a:r>
            <a:endParaRPr lang="ru-RU" sz="800" dirty="0"/>
          </a:p>
          <a:p>
            <a:pPr algn="just"/>
            <a:r>
              <a:rPr lang="ru-RU" sz="1800" dirty="0" err="1">
                <a:effectLst/>
                <a:latin typeface="TimesNewRomanPSMT"/>
              </a:rPr>
              <a:t>Якщо</a:t>
            </a:r>
            <a:r>
              <a:rPr lang="ru-RU" sz="1800" dirty="0">
                <a:effectLst/>
                <a:latin typeface="TimesNewRomanPSMT"/>
              </a:rPr>
              <a:t> трансформатор </a:t>
            </a:r>
            <a:r>
              <a:rPr lang="ru-RU" sz="1800" dirty="0" err="1">
                <a:effectLst/>
                <a:latin typeface="TimesNewRomanPSMT"/>
              </a:rPr>
              <a:t>підключити</a:t>
            </a:r>
            <a:r>
              <a:rPr lang="ru-RU" sz="1800" dirty="0">
                <a:effectLst/>
                <a:latin typeface="TimesNewRomanPSMT"/>
              </a:rPr>
              <a:t> до конденсатора С2 без реактора Р, то з ростом </a:t>
            </a:r>
            <a:r>
              <a:rPr lang="ru-RU" sz="1800" dirty="0" err="1">
                <a:effectLst/>
                <a:latin typeface="TimesNewRomanPSMT"/>
              </a:rPr>
              <a:t>навантаження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зменшиться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вхіднии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опір</a:t>
            </a:r>
            <a:r>
              <a:rPr lang="ru-RU" sz="1800" dirty="0">
                <a:effectLst/>
                <a:latin typeface="TimesNewRomanPSMT"/>
              </a:rPr>
              <a:t> трансформатора та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нижніи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ступені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почне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падати</a:t>
            </a:r>
            <a:r>
              <a:rPr lang="ru-RU" sz="1800" dirty="0">
                <a:effectLst/>
                <a:latin typeface="TimesNewRomanPSMT"/>
              </a:rPr>
              <a:t>. У </a:t>
            </a:r>
            <a:r>
              <a:rPr lang="ru-RU" sz="1800" dirty="0" err="1">
                <a:effectLst/>
                <a:latin typeface="TimesNewRomanPSMT"/>
              </a:rPr>
              <a:t>результаті</a:t>
            </a:r>
            <a:r>
              <a:rPr lang="ru-RU" sz="1800" dirty="0">
                <a:effectLst/>
                <a:latin typeface="TimesNewRomanPSMT"/>
              </a:rPr>
              <a:t> і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навантаженні</a:t>
            </a:r>
            <a:r>
              <a:rPr lang="ru-RU" sz="1800" dirty="0">
                <a:effectLst/>
                <a:latin typeface="TimesNewRomanPSMT"/>
              </a:rPr>
              <a:t> в </a:t>
            </a:r>
            <a:r>
              <a:rPr lang="ru-RU" sz="1800" dirty="0" err="1">
                <a:effectLst/>
                <a:latin typeface="TimesNewRomanPSMT"/>
              </a:rPr>
              <a:t>значніи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степені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заледить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його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величини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Якщо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включити</a:t>
            </a:r>
            <a:r>
              <a:rPr lang="ru-RU" sz="1800" dirty="0">
                <a:effectLst/>
                <a:latin typeface="TimesNewRomanPSMT"/>
              </a:rPr>
              <a:t> реактор, </a:t>
            </a:r>
            <a:r>
              <a:rPr lang="ru-RU" sz="1800" dirty="0" err="1">
                <a:effectLst/>
                <a:latin typeface="TimesNewRomanPSMT"/>
              </a:rPr>
              <a:t>якии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налаштовании</a:t>
            </a:r>
            <a:r>
              <a:rPr lang="ru-RU" sz="1800" dirty="0">
                <a:effectLst/>
                <a:latin typeface="TimesNewRomanPSMT"/>
              </a:rPr>
              <a:t>̆ на резонанс з </a:t>
            </a:r>
            <a:r>
              <a:rPr lang="ru-RU" sz="1800" dirty="0" err="1">
                <a:effectLst/>
                <a:latin typeface="TimesNewRomanPSMT"/>
              </a:rPr>
              <a:t>ємністю</a:t>
            </a:r>
            <a:r>
              <a:rPr lang="ru-RU" sz="1800" dirty="0">
                <a:effectLst/>
                <a:latin typeface="TimesNewRomanPSMT"/>
              </a:rPr>
              <a:t> С1 + С2 при </a:t>
            </a:r>
            <a:r>
              <a:rPr lang="ru-RU" sz="1800" dirty="0" err="1">
                <a:effectLst/>
                <a:latin typeface="TimesNewRomanPSMT"/>
              </a:rPr>
              <a:t>частоті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n-US" sz="1800" i="1" dirty="0">
                <a:effectLst/>
                <a:latin typeface="TimesNewRomanPS"/>
              </a:rPr>
              <a:t>f </a:t>
            </a:r>
            <a:r>
              <a:rPr lang="en-US" sz="1800" dirty="0">
                <a:effectLst/>
                <a:latin typeface="TimesNewRomanPSMT"/>
              </a:rPr>
              <a:t>=50 </a:t>
            </a:r>
            <a:r>
              <a:rPr lang="ru-RU" sz="1800" dirty="0">
                <a:effectLst/>
                <a:latin typeface="TimesNewRomanPSMT"/>
              </a:rPr>
              <a:t>Гц, то </a:t>
            </a:r>
            <a:r>
              <a:rPr lang="ru-RU" sz="1800" dirty="0" err="1">
                <a:effectLst/>
                <a:latin typeface="TimesNewRomanPSMT"/>
              </a:rPr>
              <a:t>вихідна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мало </a:t>
            </a:r>
            <a:r>
              <a:rPr lang="ru-RU" sz="1800" dirty="0" err="1">
                <a:effectLst/>
                <a:latin typeface="TimesNewRomanPSMT"/>
              </a:rPr>
              <a:t>залежить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величини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навантаження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800" dirty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813176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NewRomanPSMT"/>
              </a:rPr>
              <a:t>ЄДН </a:t>
            </a:r>
            <a:r>
              <a:rPr lang="ru-RU" sz="1800" dirty="0" err="1">
                <a:effectLst/>
                <a:latin typeface="TimesNewRomanPSMT"/>
              </a:rPr>
              <a:t>доцільно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застосовувати</a:t>
            </a:r>
            <a:r>
              <a:rPr lang="ru-RU" sz="1800" dirty="0">
                <a:effectLst/>
                <a:latin typeface="TimesNewRomanPSMT"/>
              </a:rPr>
              <a:t> при </a:t>
            </a:r>
            <a:r>
              <a:rPr lang="ru-RU" sz="1800" dirty="0" err="1">
                <a:effectLst/>
                <a:latin typeface="TimesNewRomanPSMT"/>
              </a:rPr>
              <a:t>напругах</a:t>
            </a:r>
            <a:r>
              <a:rPr lang="ru-RU" sz="1800" dirty="0">
                <a:effectLst/>
                <a:latin typeface="TimesNewRomanPSMT"/>
              </a:rPr>
              <a:t> 110 </a:t>
            </a:r>
            <a:r>
              <a:rPr lang="ru-RU" sz="1800" dirty="0" err="1">
                <a:effectLst/>
                <a:latin typeface="TimesNewRomanPSMT"/>
              </a:rPr>
              <a:t>кВ</a:t>
            </a:r>
            <a:r>
              <a:rPr lang="ru-RU" sz="1800" dirty="0">
                <a:effectLst/>
                <a:latin typeface="TimesNewRomanPSMT"/>
              </a:rPr>
              <a:t> і </a:t>
            </a:r>
            <a:r>
              <a:rPr lang="ru-RU" sz="1800" dirty="0" err="1">
                <a:effectLst/>
                <a:latin typeface="TimesNewRomanPSMT"/>
              </a:rPr>
              <a:t>вище</a:t>
            </a:r>
            <a:r>
              <a:rPr lang="ru-RU" sz="1800" dirty="0">
                <a:effectLst/>
                <a:latin typeface="TimesNewRomanPSMT"/>
              </a:rPr>
              <a:t>. </a:t>
            </a:r>
          </a:p>
          <a:p>
            <a:pPr algn="just"/>
            <a:r>
              <a:rPr lang="ru-RU" sz="1800" dirty="0" err="1">
                <a:effectLst/>
                <a:latin typeface="TimesNewRomanPSMT"/>
              </a:rPr>
              <a:t>Дільник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забезпечує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рівномірнии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розподіл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верхніи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ступені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завдяки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відносно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великіи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ємності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конденсаторів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що</a:t>
            </a:r>
            <a:r>
              <a:rPr lang="ru-RU" sz="1800" dirty="0">
                <a:effectLst/>
                <a:latin typeface="TimesNewRomanPSMT"/>
              </a:rPr>
              <a:t> до </a:t>
            </a:r>
            <a:r>
              <a:rPr lang="ru-RU" sz="1800" dirty="0" err="1">
                <a:effectLst/>
                <a:latin typeface="TimesNewRomanPSMT"/>
              </a:rPr>
              <a:t>нього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входять</a:t>
            </a:r>
            <a:r>
              <a:rPr lang="ru-RU" sz="1800" dirty="0">
                <a:effectLst/>
                <a:latin typeface="TimesNewRomanPSMT"/>
              </a:rPr>
              <a:t>. У трансформаторах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це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питання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ускладнюється</a:t>
            </a:r>
            <a:r>
              <a:rPr lang="ru-RU" sz="1800" dirty="0">
                <a:effectLst/>
                <a:latin typeface="TimesNewRomanPSMT"/>
              </a:rPr>
              <a:t> з ростом </a:t>
            </a:r>
            <a:r>
              <a:rPr lang="ru-RU" sz="1800" dirty="0" err="1">
                <a:effectLst/>
                <a:latin typeface="TimesNewRomanPSMT"/>
              </a:rPr>
              <a:t>номінальноі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, коли </a:t>
            </a:r>
            <a:r>
              <a:rPr lang="ru-RU" sz="1800" dirty="0" err="1">
                <a:effectLst/>
                <a:latin typeface="TimesNewRomanPSMT"/>
              </a:rPr>
              <a:t>кількість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елементів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зростає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80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При </a:t>
            </a:r>
            <a:r>
              <a:rPr lang="ru-RU" sz="1800" dirty="0" err="1">
                <a:effectLst/>
                <a:latin typeface="TimesNewRomanPSMT"/>
              </a:rPr>
              <a:t>напругах</a:t>
            </a:r>
            <a:r>
              <a:rPr lang="ru-RU" sz="1800" dirty="0">
                <a:effectLst/>
                <a:latin typeface="TimesNewRomanPSMT"/>
              </a:rPr>
              <a:t> 400 </a:t>
            </a:r>
            <a:r>
              <a:rPr lang="ru-RU" sz="1800" dirty="0" err="1">
                <a:effectLst/>
                <a:latin typeface="TimesNewRomanPSMT"/>
              </a:rPr>
              <a:t>кВ</a:t>
            </a:r>
            <a:r>
              <a:rPr lang="ru-RU" sz="1800" dirty="0">
                <a:effectLst/>
                <a:latin typeface="TimesNewRomanPSMT"/>
              </a:rPr>
              <a:t> і </a:t>
            </a:r>
            <a:r>
              <a:rPr lang="ru-RU" sz="1800" dirty="0" err="1">
                <a:effectLst/>
                <a:latin typeface="TimesNewRomanPSMT"/>
              </a:rPr>
              <a:t>вище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вартість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дільника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приблизно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вдвічі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нижча</a:t>
            </a:r>
            <a:r>
              <a:rPr lang="ru-RU" sz="1800" dirty="0">
                <a:effectLst/>
                <a:latin typeface="TimesNewRomanPSMT"/>
              </a:rPr>
              <a:t> за </a:t>
            </a:r>
            <a:r>
              <a:rPr lang="ru-RU" sz="1800" dirty="0" err="1">
                <a:effectLst/>
                <a:latin typeface="TimesNewRomanPSMT"/>
              </a:rPr>
              <a:t>вартість</a:t>
            </a:r>
            <a:r>
              <a:rPr lang="ru-RU" sz="1800" dirty="0">
                <a:effectLst/>
                <a:latin typeface="TimesNewRomanPSMT"/>
              </a:rPr>
              <a:t> трансформатора </a:t>
            </a:r>
            <a:r>
              <a:rPr lang="ru-RU" sz="1800" dirty="0" err="1">
                <a:effectLst/>
                <a:latin typeface="TimesNewRomanPSMT"/>
              </a:rPr>
              <a:t>напруги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800" dirty="0"/>
          </a:p>
          <a:p>
            <a:pPr algn="just"/>
            <a:r>
              <a:rPr lang="ru-RU" sz="1800" dirty="0" err="1">
                <a:effectLst/>
                <a:latin typeface="TimesNewRomanPSMT"/>
              </a:rPr>
              <a:t>Недоліком</a:t>
            </a:r>
            <a:r>
              <a:rPr lang="ru-RU" sz="1800" dirty="0">
                <a:effectLst/>
                <a:latin typeface="TimesNewRomanPSMT"/>
              </a:rPr>
              <a:t> ЄДН </a:t>
            </a:r>
            <a:r>
              <a:rPr lang="ru-RU" sz="1800" dirty="0" err="1">
                <a:effectLst/>
                <a:latin typeface="TimesNewRomanPSMT"/>
              </a:rPr>
              <a:t>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схильність</a:t>
            </a:r>
            <a:r>
              <a:rPr lang="ru-RU" sz="1800" dirty="0">
                <a:effectLst/>
                <a:latin typeface="TimesNewRomanPSMT"/>
              </a:rPr>
              <a:t> до </a:t>
            </a:r>
            <a:r>
              <a:rPr lang="ru-RU" sz="1800" dirty="0" err="1">
                <a:effectLst/>
                <a:latin typeface="TimesNewRomanPSMT"/>
              </a:rPr>
              <a:t>перенапруг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які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з’являються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внаслідок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ферорезонансних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явищ</a:t>
            </a:r>
            <a:r>
              <a:rPr lang="ru-RU" sz="1800" dirty="0">
                <a:effectLst/>
                <a:latin typeface="TimesNewRomanPSMT"/>
              </a:rPr>
              <a:t>. Справа у тому, </a:t>
            </a:r>
            <a:r>
              <a:rPr lang="ru-RU" sz="1800" dirty="0" err="1">
                <a:effectLst/>
                <a:latin typeface="TimesNewRomanPSMT"/>
              </a:rPr>
              <a:t>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наявність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конденсаторів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нелінійноі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індуктивності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створює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можливість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появи</a:t>
            </a:r>
            <a:r>
              <a:rPr lang="ru-RU" sz="1800" dirty="0">
                <a:effectLst/>
                <a:latin typeface="TimesNewRomanPSMT"/>
              </a:rPr>
              <a:t> резонансу не </a:t>
            </a:r>
            <a:r>
              <a:rPr lang="ru-RU" sz="1800" dirty="0" err="1">
                <a:effectLst/>
                <a:latin typeface="TimesNewRomanPSMT"/>
              </a:rPr>
              <a:t>тільки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основніи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частоті</a:t>
            </a:r>
            <a:r>
              <a:rPr lang="ru-RU" sz="1800" dirty="0">
                <a:effectLst/>
                <a:latin typeface="TimesNewRomanPSMT"/>
              </a:rPr>
              <a:t>, але і на </a:t>
            </a:r>
            <a:r>
              <a:rPr lang="ru-RU" sz="1800" dirty="0" err="1">
                <a:effectLst/>
                <a:latin typeface="TimesNewRomanPSMT"/>
              </a:rPr>
              <a:t>нижчих</a:t>
            </a:r>
            <a:r>
              <a:rPr lang="ru-RU" sz="1800" dirty="0">
                <a:effectLst/>
                <a:latin typeface="TimesNewRomanPSMT"/>
              </a:rPr>
              <a:t> частотах, </a:t>
            </a:r>
            <a:r>
              <a:rPr lang="ru-RU" sz="1800" dirty="0" err="1">
                <a:effectLst/>
                <a:latin typeface="TimesNewRomanPSMT"/>
              </a:rPr>
              <a:t>субгармоніках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Це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небезпечно</a:t>
            </a:r>
            <a:r>
              <a:rPr lang="ru-RU" sz="1800" dirty="0">
                <a:effectLst/>
                <a:latin typeface="TimesNewRomanPSMT"/>
              </a:rPr>
              <a:t> з точки </a:t>
            </a:r>
            <a:r>
              <a:rPr lang="ru-RU" sz="1800" dirty="0" err="1">
                <a:effectLst/>
                <a:latin typeface="TimesNewRomanPSMT"/>
              </a:rPr>
              <a:t>зору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міцності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ізоляціі</a:t>
            </a:r>
            <a:r>
              <a:rPr lang="ru-RU" sz="1800" dirty="0">
                <a:effectLst/>
                <a:latin typeface="TimesNewRomanPSMT"/>
              </a:rPr>
              <a:t>̈, а </a:t>
            </a:r>
            <a:r>
              <a:rPr lang="ru-RU" sz="1800" dirty="0" err="1">
                <a:effectLst/>
                <a:latin typeface="TimesNewRomanPSMT"/>
              </a:rPr>
              <a:t>також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створює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спотворення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які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ведуть</a:t>
            </a:r>
            <a:r>
              <a:rPr lang="ru-RU" sz="1800" dirty="0">
                <a:effectLst/>
                <a:latin typeface="TimesNewRomanPSMT"/>
              </a:rPr>
              <a:t> до </a:t>
            </a:r>
            <a:r>
              <a:rPr lang="ru-RU" sz="1800" dirty="0" err="1">
                <a:effectLst/>
                <a:latin typeface="TimesNewRomanPSMT"/>
              </a:rPr>
              <a:t>хибного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спрацювання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захисту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Можливе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навіть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пошкодження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приєднаних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приладів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800" dirty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45757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476672"/>
            <a:ext cx="8784976" cy="704850"/>
          </a:xfrm>
          <a:effectLst>
            <a:outerShdw blurRad="76200" dist="63500" dir="24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uk-UA" sz="3200" dirty="0">
                <a:solidFill>
                  <a:schemeClr val="accent3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4253163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Текст</a:t>
            </a: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6644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Заголовок</a:t>
            </a:r>
            <a:endParaRPr lang="uk-UA" sz="20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Текст</a:t>
            </a:r>
          </a:p>
          <a:p>
            <a:pPr algn="just"/>
            <a:endParaRPr lang="uk-UA" altLang="ko-KR" sz="16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020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uk-UA" sz="200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7315200" cy="3962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1173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r>
              <a:rPr lang="ru-RU" sz="1800" dirty="0" err="1">
                <a:effectLst/>
                <a:latin typeface="TimesNewRomanPSMT"/>
              </a:rPr>
              <a:t>Трансформатори</a:t>
            </a:r>
            <a:r>
              <a:rPr lang="ru-RU" sz="1800" dirty="0">
                <a:effectLst/>
                <a:latin typeface="TimesNewRomanPSMT"/>
              </a:rPr>
              <a:t> струму ТШЛ-20-І, ТОЛ-10-І та ТНШ-0,66 </a:t>
            </a:r>
            <a:endParaRPr lang="ru-RU" sz="1050" dirty="0"/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1198F6-AAF9-1A05-29D5-FD5C13594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088" y="1556792"/>
            <a:ext cx="7772400" cy="27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7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F0B162-F2F9-6C17-B130-1AA6D53E1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376" y="5301208"/>
            <a:ext cx="4051300" cy="863600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PSMT"/>
              </a:rPr>
              <a:t>Основні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параметри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трансформаторів</a:t>
            </a:r>
            <a:r>
              <a:rPr lang="ru-RU" sz="1800" dirty="0">
                <a:effectLst/>
                <a:latin typeface="TimesNewRomanPSMT"/>
              </a:rPr>
              <a:t> струму: </a:t>
            </a:r>
            <a:endParaRPr lang="ru-RU" sz="1050" dirty="0"/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Номінальна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напруга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лінійна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системи</a:t>
            </a:r>
            <a:r>
              <a:rPr lang="ru-RU" sz="1800" dirty="0">
                <a:effectLst/>
                <a:latin typeface="TimesNewRomanPSMT"/>
              </a:rPr>
              <a:t>, у </a:t>
            </a:r>
            <a:r>
              <a:rPr lang="ru-RU" sz="1800" dirty="0" err="1">
                <a:effectLst/>
                <a:latin typeface="TimesNewRomanPSMT"/>
              </a:rPr>
              <a:t>якіи</a:t>
            </a:r>
            <a:r>
              <a:rPr lang="ru-RU" sz="1800" dirty="0">
                <a:effectLst/>
                <a:latin typeface="TimesNewRomanPSMT"/>
              </a:rPr>
              <a:t>̆ трансформатор струму повинен </a:t>
            </a:r>
            <a:r>
              <a:rPr lang="ru-RU" sz="1800" dirty="0" err="1">
                <a:effectLst/>
                <a:latin typeface="TimesNewRomanPSMT"/>
              </a:rPr>
              <a:t>працювати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Ця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напруга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визначає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ізоляцію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між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обмоткою</a:t>
            </a:r>
            <a:r>
              <a:rPr lang="ru-RU" sz="1800" dirty="0">
                <a:effectLst/>
                <a:latin typeface="TimesNewRomanPSMT"/>
              </a:rPr>
              <a:t>, яка </a:t>
            </a:r>
            <a:r>
              <a:rPr lang="ru-RU" sz="1800" dirty="0" err="1">
                <a:effectLst/>
                <a:latin typeface="TimesNewRomanPSMT"/>
              </a:rPr>
              <a:t>знаходиться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високим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потенціалом</a:t>
            </a:r>
            <a:r>
              <a:rPr lang="ru-RU" sz="1800" dirty="0">
                <a:effectLst/>
                <a:latin typeface="TimesNewRomanPSMT"/>
              </a:rPr>
              <a:t>, та </a:t>
            </a:r>
            <a:r>
              <a:rPr lang="ru-RU" sz="1800" dirty="0" err="1">
                <a:effectLst/>
                <a:latin typeface="TimesNewRomanPSMT"/>
              </a:rPr>
              <a:t>вторинною</a:t>
            </a:r>
            <a:r>
              <a:rPr lang="ru-RU" sz="1800" dirty="0">
                <a:effectLst/>
                <a:latin typeface="TimesNewRomanPSMT"/>
              </a:rPr>
              <a:t>, один </a:t>
            </a:r>
            <a:r>
              <a:rPr lang="ru-RU" sz="1800" dirty="0" err="1">
                <a:effectLst/>
                <a:latin typeface="TimesNewRomanPSMT"/>
              </a:rPr>
              <a:t>кінець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якоі</a:t>
            </a:r>
            <a:r>
              <a:rPr lang="ru-RU" sz="1800" dirty="0">
                <a:effectLst/>
                <a:latin typeface="TimesNewRomanPSMT"/>
              </a:rPr>
              <a:t>̈ заземлений. </a:t>
            </a:r>
            <a:endParaRPr lang="ru-RU" sz="1050" dirty="0"/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Номінальнии</a:t>
            </a:r>
            <a:r>
              <a:rPr lang="ru-RU" sz="1800" i="1" dirty="0">
                <a:effectLst/>
                <a:latin typeface="TimesNewRomanPS"/>
              </a:rPr>
              <a:t>̆ </a:t>
            </a:r>
            <a:r>
              <a:rPr lang="ru-RU" sz="1800" i="1" dirty="0" err="1">
                <a:effectLst/>
                <a:latin typeface="TimesNewRomanPS"/>
              </a:rPr>
              <a:t>первиннии</a:t>
            </a:r>
            <a:r>
              <a:rPr lang="ru-RU" sz="1800" i="1" dirty="0">
                <a:effectLst/>
                <a:latin typeface="TimesNewRomanPS"/>
              </a:rPr>
              <a:t>̆ та </a:t>
            </a:r>
            <a:r>
              <a:rPr lang="ru-RU" sz="1800" i="1" dirty="0" err="1">
                <a:effectLst/>
                <a:latin typeface="TimesNewRomanPS"/>
              </a:rPr>
              <a:t>вториннии</a:t>
            </a:r>
            <a:r>
              <a:rPr lang="ru-RU" sz="1800" i="1" dirty="0">
                <a:effectLst/>
                <a:latin typeface="TimesNewRomanPS"/>
              </a:rPr>
              <a:t>̆ </a:t>
            </a:r>
            <a:r>
              <a:rPr lang="ru-RU" sz="1800" i="1" dirty="0" err="1">
                <a:effectLst/>
                <a:latin typeface="TimesNewRomanPS"/>
              </a:rPr>
              <a:t>струми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це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тривалі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струми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які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апарат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може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пропускати</a:t>
            </a:r>
            <a:r>
              <a:rPr lang="ru-RU" sz="1800" dirty="0">
                <a:effectLst/>
                <a:latin typeface="TimesNewRomanPSMT"/>
              </a:rPr>
              <a:t>. ТС </a:t>
            </a:r>
            <a:r>
              <a:rPr lang="ru-RU" sz="1800" dirty="0" err="1">
                <a:effectLst/>
                <a:latin typeface="TimesNewRomanPSMT"/>
              </a:rPr>
              <a:t>зазвичаи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мають</a:t>
            </a:r>
            <a:r>
              <a:rPr lang="ru-RU" sz="1800" dirty="0">
                <a:effectLst/>
                <a:latin typeface="TimesNewRomanPSMT"/>
              </a:rPr>
              <a:t> запас по </a:t>
            </a:r>
            <a:r>
              <a:rPr lang="ru-RU" sz="1800" dirty="0" err="1">
                <a:effectLst/>
                <a:latin typeface="TimesNewRomanPSMT"/>
              </a:rPr>
              <a:t>нагріву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дозволяють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тривалии</a:t>
            </a:r>
            <a:r>
              <a:rPr lang="ru-RU" sz="1800" dirty="0">
                <a:effectLst/>
                <a:latin typeface="TimesNewRomanPSMT"/>
              </a:rPr>
              <a:t>̆ час </a:t>
            </a:r>
            <a:r>
              <a:rPr lang="ru-RU" sz="1800" dirty="0" err="1">
                <a:effectLst/>
                <a:latin typeface="TimesNewRomanPSMT"/>
              </a:rPr>
              <a:t>пропускати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струми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які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приблизно</a:t>
            </a:r>
            <a:r>
              <a:rPr lang="ru-RU" sz="1800" dirty="0">
                <a:effectLst/>
                <a:latin typeface="TimesNewRomanPSMT"/>
              </a:rPr>
              <a:t> на 20% </a:t>
            </a:r>
            <a:r>
              <a:rPr lang="ru-RU" sz="1800" dirty="0" err="1">
                <a:effectLst/>
                <a:latin typeface="TimesNewRomanPSMT"/>
              </a:rPr>
              <a:t>вище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номінального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значення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050" dirty="0"/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Номінальнии</a:t>
            </a:r>
            <a:r>
              <a:rPr lang="ru-RU" sz="1800" i="1" dirty="0">
                <a:effectLst/>
                <a:latin typeface="TimesNewRomanPS"/>
              </a:rPr>
              <a:t>̆ </a:t>
            </a:r>
            <a:r>
              <a:rPr lang="ru-RU" sz="1800" i="1" dirty="0" err="1">
                <a:effectLst/>
                <a:latin typeface="TimesNewRomanPS"/>
              </a:rPr>
              <a:t>коефіцієнт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трансформаціі</a:t>
            </a:r>
            <a:r>
              <a:rPr lang="ru-RU" sz="1800" i="1" dirty="0">
                <a:effectLst/>
                <a:latin typeface="TimesNewRomanPS"/>
              </a:rPr>
              <a:t>̈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відношення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номінального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первинного</a:t>
            </a:r>
            <a:r>
              <a:rPr lang="ru-RU" sz="1800" dirty="0">
                <a:effectLst/>
                <a:latin typeface="TimesNewRomanPSMT"/>
              </a:rPr>
              <a:t> струму до </a:t>
            </a:r>
            <a:r>
              <a:rPr lang="ru-RU" sz="1800" dirty="0" err="1">
                <a:effectLst/>
                <a:latin typeface="TimesNewRomanPSMT"/>
              </a:rPr>
              <a:t>номінального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вторинного</a:t>
            </a:r>
            <a:r>
              <a:rPr lang="ru-RU" sz="1800" dirty="0">
                <a:effectLst/>
                <a:latin typeface="TimesNewRomanPSMT"/>
              </a:rPr>
              <a:t> струму: </a:t>
            </a:r>
            <a:endParaRPr lang="ru-RU" sz="1050" dirty="0"/>
          </a:p>
          <a:p>
            <a:pPr algn="just"/>
            <a:endParaRPr lang="ru-RU" sz="1800" dirty="0">
              <a:effectLst/>
              <a:latin typeface="TimesNewRomanPSMT"/>
            </a:endParaRPr>
          </a:p>
          <a:p>
            <a:pPr algn="just"/>
            <a:r>
              <a:rPr lang="ru-RU" sz="1800" dirty="0" err="1">
                <a:effectLst/>
                <a:latin typeface="TimesNewRomanPSMT"/>
              </a:rPr>
              <a:t>Дійснии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коефіцієнт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трансформаціі</a:t>
            </a:r>
            <a:r>
              <a:rPr lang="ru-RU" sz="1800" dirty="0">
                <a:effectLst/>
                <a:latin typeface="TimesNewRomanPSMT"/>
              </a:rPr>
              <a:t>̈ не </a:t>
            </a:r>
            <a:r>
              <a:rPr lang="ru-RU" sz="1800" dirty="0" err="1">
                <a:effectLst/>
                <a:latin typeface="TimesNewRomanPSMT"/>
              </a:rPr>
              <a:t>рівнии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номінальному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внаслідок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втрат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трансформаторі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Розрізняють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струмову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похибку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кутову</a:t>
            </a:r>
            <a:r>
              <a:rPr lang="ru-RU" sz="1800" dirty="0">
                <a:effectLst/>
                <a:latin typeface="TimesNewRomanPSMT"/>
              </a:rPr>
              <a:t>. </a:t>
            </a:r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Струмова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похибка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>
                <a:effectLst/>
                <a:latin typeface="TimesNewRomanPSMT"/>
              </a:rPr>
              <a:t>у </a:t>
            </a:r>
            <a:r>
              <a:rPr lang="ru-RU" sz="1800" dirty="0" err="1">
                <a:effectLst/>
                <a:latin typeface="TimesNewRomanPSMT"/>
              </a:rPr>
              <a:t>відсотках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визначається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виразом</a:t>
            </a:r>
            <a:r>
              <a:rPr lang="ru-RU" sz="1800" dirty="0">
                <a:effectLst/>
                <a:latin typeface="TimesNewRomanPSMT"/>
              </a:rPr>
              <a:t> </a:t>
            </a:r>
            <a:endParaRPr lang="ru-RU" sz="800" dirty="0"/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r>
              <a:rPr lang="ru-RU" sz="1800" dirty="0">
                <a:effectLst/>
                <a:latin typeface="TimesNewRomanPSMT"/>
              </a:rPr>
              <a:t>де </a:t>
            </a:r>
            <a:r>
              <a:rPr lang="ru-RU" sz="1800" i="1" dirty="0">
                <a:effectLst/>
                <a:latin typeface="TimesNewRomanPS"/>
              </a:rPr>
              <a:t>І2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вториннии</a:t>
            </a:r>
            <a:r>
              <a:rPr lang="ru-RU" sz="1800" dirty="0">
                <a:effectLst/>
                <a:latin typeface="TimesNewRomanPSMT"/>
              </a:rPr>
              <a:t>̆ струм; </a:t>
            </a:r>
            <a:endParaRPr lang="ru-RU" sz="800" dirty="0"/>
          </a:p>
          <a:p>
            <a:pPr algn="just"/>
            <a:r>
              <a:rPr lang="ru-RU" sz="1800" i="1" dirty="0">
                <a:effectLst/>
                <a:latin typeface="TimesNewRomanPS"/>
              </a:rPr>
              <a:t>І1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первиннии</a:t>
            </a:r>
            <a:r>
              <a:rPr lang="ru-RU" sz="1800" dirty="0">
                <a:effectLst/>
                <a:latin typeface="TimesNewRomanPSMT"/>
              </a:rPr>
              <a:t>̆ приведений струм. </a:t>
            </a:r>
            <a:endParaRPr lang="ru-RU" sz="800" dirty="0"/>
          </a:p>
          <a:p>
            <a:endParaRPr lang="ru-RU" sz="105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8F7336-8B9E-E917-D349-D9CC54361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3645024"/>
            <a:ext cx="2273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C84BF9-1475-0EEE-861A-ECF087BBE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692" y="3491948"/>
            <a:ext cx="3860800" cy="889000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NewRomanPSMT"/>
              </a:rPr>
              <a:t>У реальному </a:t>
            </a:r>
            <a:r>
              <a:rPr lang="ru-RU" sz="1800" dirty="0" err="1">
                <a:effectLst/>
                <a:latin typeface="TimesNewRomanPSMT"/>
              </a:rPr>
              <a:t>трансформаторі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вториннии</a:t>
            </a:r>
            <a:r>
              <a:rPr lang="ru-RU" sz="1800" dirty="0">
                <a:effectLst/>
                <a:latin typeface="TimesNewRomanPSMT"/>
              </a:rPr>
              <a:t>̆ струм </a:t>
            </a:r>
            <a:r>
              <a:rPr lang="ru-RU" sz="1800" dirty="0" err="1">
                <a:effectLst/>
                <a:latin typeface="TimesNewRomanPSMT"/>
              </a:rPr>
              <a:t>здвинутии</a:t>
            </a:r>
            <a:r>
              <a:rPr lang="ru-RU" sz="1800" dirty="0">
                <a:effectLst/>
                <a:latin typeface="TimesNewRomanPSMT"/>
              </a:rPr>
              <a:t>̆ за фазою</a:t>
            </a:r>
            <a:br>
              <a:rPr lang="ru-RU" sz="1800" dirty="0">
                <a:effectLst/>
                <a:latin typeface="TimesNewRomanPSMT"/>
              </a:rPr>
            </a:br>
            <a:r>
              <a:rPr lang="ru-RU" sz="1800" dirty="0" err="1">
                <a:effectLst/>
                <a:latin typeface="TimesNewRomanPSMT"/>
              </a:rPr>
              <a:t>відносно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первинного</a:t>
            </a:r>
            <a:r>
              <a:rPr lang="ru-RU" sz="1800" dirty="0">
                <a:effectLst/>
                <a:latin typeface="TimesNewRomanPSMT"/>
              </a:rPr>
              <a:t> на кут, </a:t>
            </a:r>
            <a:r>
              <a:rPr lang="ru-RU" sz="1800" dirty="0" err="1">
                <a:effectLst/>
                <a:latin typeface="TimesNewRomanPSMT"/>
              </a:rPr>
              <a:t>відміннии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від</a:t>
            </a:r>
            <a:r>
              <a:rPr lang="ru-RU" sz="1800" dirty="0">
                <a:effectLst/>
                <a:latin typeface="TimesNewRomanPSMT"/>
              </a:rPr>
              <a:t> 180</a:t>
            </a:r>
            <a:r>
              <a:rPr lang="ru-RU" sz="1800" baseline="30000" dirty="0">
                <a:effectLst/>
                <a:latin typeface="TimesNewRomanPSMT"/>
              </a:rPr>
              <a:t>о</a:t>
            </a:r>
            <a:r>
              <a:rPr lang="ru-RU" sz="1800" dirty="0">
                <a:effectLst/>
                <a:latin typeface="TimesNewRomanPSMT"/>
              </a:rPr>
              <a:t>. Кут </a:t>
            </a:r>
            <a:r>
              <a:rPr lang="ru-RU" sz="1800" dirty="0" err="1">
                <a:effectLst/>
                <a:latin typeface="TimesNewRomanPSMT"/>
              </a:rPr>
              <a:t>між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цим</a:t>
            </a:r>
            <a:r>
              <a:rPr lang="ru-RU" sz="1800" dirty="0">
                <a:effectLst/>
                <a:latin typeface="TimesNewRomanPSMT"/>
              </a:rPr>
              <a:t> вектором та вектором </a:t>
            </a:r>
            <a:r>
              <a:rPr lang="ru-RU" sz="1800" dirty="0" err="1">
                <a:effectLst/>
                <a:latin typeface="TimesNewRomanPSMT"/>
              </a:rPr>
              <a:t>первинного</a:t>
            </a:r>
            <a:r>
              <a:rPr lang="ru-RU" sz="1800" dirty="0">
                <a:effectLst/>
                <a:latin typeface="TimesNewRomanPSMT"/>
              </a:rPr>
              <a:t> струму </a:t>
            </a:r>
            <a:r>
              <a:rPr lang="ru-RU" sz="1800" dirty="0" err="1">
                <a:effectLst/>
                <a:latin typeface="TimesNewRomanPSMT"/>
              </a:rPr>
              <a:t>називають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кутовою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похибкою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Якщо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перевернутии</a:t>
            </a:r>
            <a:r>
              <a:rPr lang="ru-RU" sz="1800" dirty="0">
                <a:effectLst/>
                <a:latin typeface="TimesNewRomanPSMT"/>
              </a:rPr>
              <a:t>̆ вектор </a:t>
            </a:r>
            <a:r>
              <a:rPr lang="ru-RU" sz="1800" dirty="0" err="1">
                <a:effectLst/>
                <a:latin typeface="TimesNewRomanPSMT"/>
              </a:rPr>
              <a:t>вторинного</a:t>
            </a:r>
            <a:r>
              <a:rPr lang="ru-RU" sz="1800" dirty="0">
                <a:effectLst/>
                <a:latin typeface="TimesNewRomanPSMT"/>
              </a:rPr>
              <a:t> струму </a:t>
            </a:r>
            <a:r>
              <a:rPr lang="ru-RU" sz="1800" dirty="0" err="1">
                <a:effectLst/>
                <a:latin typeface="TimesNewRomanPSMT"/>
              </a:rPr>
              <a:t>випереджає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первиннии</a:t>
            </a:r>
            <a:r>
              <a:rPr lang="ru-RU" sz="1800" dirty="0">
                <a:effectLst/>
                <a:latin typeface="TimesNewRomanPSMT"/>
              </a:rPr>
              <a:t>̆ струм, то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позитивна, </a:t>
            </a:r>
            <a:r>
              <a:rPr lang="ru-RU" sz="1800" dirty="0" err="1">
                <a:effectLst/>
                <a:latin typeface="TimesNewRomanPSMT"/>
              </a:rPr>
              <a:t>якщо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відстає</a:t>
            </a:r>
            <a:r>
              <a:rPr lang="ru-RU" sz="1800" dirty="0">
                <a:effectLst/>
                <a:latin typeface="TimesNewRomanPSMT"/>
              </a:rPr>
              <a:t>, то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негативна.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за кутом </a:t>
            </a:r>
            <a:r>
              <a:rPr lang="ru-RU" sz="1800" dirty="0" err="1">
                <a:effectLst/>
                <a:latin typeface="TimesNewRomanPSMT"/>
              </a:rPr>
              <a:t>вимірюється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хвилинах</a:t>
            </a:r>
            <a:r>
              <a:rPr lang="ru-RU" sz="1800" dirty="0">
                <a:effectLst/>
                <a:latin typeface="TimesNewRomanPSMT"/>
              </a:rPr>
              <a:t>. </a:t>
            </a:r>
          </a:p>
          <a:p>
            <a:pPr algn="just"/>
            <a:r>
              <a:rPr lang="ru-RU" sz="1800" dirty="0">
                <a:effectLst/>
                <a:latin typeface="TimesNewRomanPSMT"/>
              </a:rPr>
              <a:t>У </a:t>
            </a:r>
            <a:r>
              <a:rPr lang="ru-RU" sz="1800" dirty="0" err="1">
                <a:effectLst/>
                <a:latin typeface="TimesNewRomanPSMT"/>
              </a:rPr>
              <a:t>залежності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згідно</a:t>
            </a:r>
            <a:r>
              <a:rPr lang="ru-RU" sz="1800" dirty="0">
                <a:effectLst/>
                <a:latin typeface="TimesNewRomanPSMT"/>
              </a:rPr>
              <a:t> ГОСТ 7746-68 </a:t>
            </a:r>
            <a:r>
              <a:rPr lang="ru-RU" sz="1800" dirty="0" err="1">
                <a:effectLst/>
                <a:latin typeface="TimesNewRomanPSMT"/>
              </a:rPr>
              <a:t>розрізняють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класи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точності</a:t>
            </a:r>
            <a:r>
              <a:rPr lang="ru-RU" sz="1800" dirty="0">
                <a:effectLst/>
                <a:latin typeface="TimesNewRomanPSMT"/>
              </a:rPr>
              <a:t> 0,2; 0,5; 1; 3; 10. </a:t>
            </a:r>
            <a:r>
              <a:rPr lang="ru-RU" sz="1800" dirty="0" err="1">
                <a:effectLst/>
                <a:latin typeface="TimesNewRomanPSMT"/>
              </a:rPr>
              <a:t>Клас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точності</a:t>
            </a:r>
            <a:r>
              <a:rPr lang="ru-RU" sz="1800" dirty="0">
                <a:effectLst/>
                <a:latin typeface="TimesNewRomanPSMT"/>
              </a:rPr>
              <a:t> говорить про </a:t>
            </a:r>
            <a:r>
              <a:rPr lang="ru-RU" sz="1800" dirty="0" err="1">
                <a:effectLst/>
                <a:latin typeface="TimesNewRomanPSMT"/>
              </a:rPr>
              <a:t>допустиму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похибку</a:t>
            </a:r>
            <a:r>
              <a:rPr lang="ru-RU" sz="1800" dirty="0">
                <a:effectLst/>
                <a:latin typeface="TimesNewRomanPSMT"/>
              </a:rPr>
              <a:t> за </a:t>
            </a:r>
            <a:r>
              <a:rPr lang="ru-RU" sz="1800" dirty="0" err="1">
                <a:effectLst/>
                <a:latin typeface="TimesNewRomanPSMT"/>
              </a:rPr>
              <a:t>струмом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відсотках</a:t>
            </a:r>
            <a:r>
              <a:rPr lang="ru-RU" sz="1800" dirty="0">
                <a:effectLst/>
                <a:latin typeface="TimesNewRomanPSMT"/>
              </a:rPr>
              <a:t> при </a:t>
            </a:r>
            <a:r>
              <a:rPr lang="ru-RU" sz="1800" dirty="0" err="1">
                <a:effectLst/>
                <a:latin typeface="TimesNewRomanPSMT"/>
              </a:rPr>
              <a:t>номінальних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умовах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n-US" sz="1800" i="1" dirty="0">
                <a:effectLst/>
                <a:latin typeface="TimesNewRomanPS"/>
              </a:rPr>
              <a:t>z</a:t>
            </a:r>
            <a:r>
              <a:rPr lang="en-US" sz="1800" i="1" baseline="-25000" dirty="0">
                <a:effectLst/>
                <a:latin typeface="TimesNewRomanPS"/>
              </a:rPr>
              <a:t>2</a:t>
            </a:r>
            <a:r>
              <a:rPr lang="en-US" sz="1800" i="1" dirty="0">
                <a:effectLst/>
                <a:latin typeface="TimesNewRomanPS"/>
              </a:rPr>
              <a:t> = z</a:t>
            </a:r>
            <a:r>
              <a:rPr lang="en-US" sz="1800" i="1" baseline="-25000" dirty="0">
                <a:effectLst/>
                <a:latin typeface="TimesNewRomanPS"/>
              </a:rPr>
              <a:t>2</a:t>
            </a:r>
            <a:r>
              <a:rPr lang="ru-RU" sz="1800" i="1" baseline="-25000" dirty="0">
                <a:effectLst/>
                <a:latin typeface="TimesNewRomanPS"/>
              </a:rPr>
              <a:t>ном</a:t>
            </a:r>
            <a:r>
              <a:rPr lang="ru-RU" sz="1800" i="1" dirty="0">
                <a:effectLst/>
                <a:latin typeface="TimesNewRomanPS"/>
              </a:rPr>
              <a:t> </a:t>
            </a:r>
            <a:endParaRPr lang="ru-RU" sz="800" dirty="0"/>
          </a:p>
          <a:p>
            <a:pPr algn="just"/>
            <a:r>
              <a:rPr lang="ru-RU" sz="1800" dirty="0" err="1">
                <a:effectLst/>
                <a:latin typeface="TimesNewRomanPSMT"/>
              </a:rPr>
              <a:t>Поряд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струмовою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кутовою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похибками</a:t>
            </a:r>
            <a:r>
              <a:rPr lang="ru-RU" sz="1800" dirty="0">
                <a:effectLst/>
                <a:latin typeface="TimesNewRomanPSMT"/>
              </a:rPr>
              <a:t> ГОСТ 7746-68 вводить </a:t>
            </a:r>
            <a:r>
              <a:rPr lang="ru-RU" sz="1800" dirty="0" err="1">
                <a:effectLst/>
                <a:latin typeface="TimesNewRomanPSMT"/>
              </a:rPr>
              <a:t>повну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el-GR" sz="1800" dirty="0">
                <a:effectLst/>
                <a:latin typeface="TimesNewRomanPSMT"/>
              </a:rPr>
              <a:t>ε (%), </a:t>
            </a:r>
            <a:r>
              <a:rPr lang="ru-RU" sz="1800" dirty="0">
                <a:effectLst/>
                <a:latin typeface="TimesNewRomanPSMT"/>
              </a:rPr>
              <a:t>яка </a:t>
            </a:r>
            <a:r>
              <a:rPr lang="ru-RU" sz="1800" dirty="0" err="1">
                <a:effectLst/>
                <a:latin typeface="TimesNewRomanPSMT"/>
              </a:rPr>
              <a:t>характеризує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відноснии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намагнічуючии</a:t>
            </a:r>
            <a:r>
              <a:rPr lang="ru-RU" sz="1800" dirty="0">
                <a:effectLst/>
                <a:latin typeface="TimesNewRomanPSMT"/>
              </a:rPr>
              <a:t>̆ струм: </a:t>
            </a:r>
            <a:endParaRPr lang="ru-RU" sz="800" dirty="0"/>
          </a:p>
          <a:p>
            <a:endParaRPr lang="ru-RU" sz="1050" dirty="0"/>
          </a:p>
          <a:p>
            <a:endParaRPr lang="ru-RU" sz="1050" dirty="0"/>
          </a:p>
          <a:p>
            <a:endParaRPr lang="ru-RU" sz="1050" dirty="0"/>
          </a:p>
          <a:p>
            <a:r>
              <a:rPr lang="ru-RU" sz="1800" dirty="0">
                <a:effectLst/>
                <a:latin typeface="TimesNewRomanPSMT"/>
              </a:rPr>
              <a:t>де </a:t>
            </a:r>
            <a:r>
              <a:rPr lang="ru-RU" sz="1800" i="1" dirty="0">
                <a:effectLst/>
                <a:latin typeface="TimesNewRomanPS"/>
              </a:rPr>
              <a:t>І</a:t>
            </a:r>
            <a:r>
              <a:rPr lang="ru-RU" sz="1800" i="1" baseline="-25000" dirty="0">
                <a:effectLst/>
                <a:latin typeface="TimesNewRomanPS"/>
              </a:rPr>
              <a:t>1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діюче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значення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первинного</a:t>
            </a:r>
            <a:r>
              <a:rPr lang="ru-RU" sz="1800" dirty="0">
                <a:effectLst/>
                <a:latin typeface="TimesNewRomanPSMT"/>
              </a:rPr>
              <a:t> струму; </a:t>
            </a:r>
            <a:br>
              <a:rPr lang="ru-RU" sz="800" dirty="0"/>
            </a:br>
            <a:r>
              <a:rPr lang="ru-RU" sz="1800" i="1" dirty="0">
                <a:effectLst/>
                <a:latin typeface="TimesNewRomanPS"/>
              </a:rPr>
              <a:t>і</a:t>
            </a:r>
            <a:r>
              <a:rPr lang="ru-RU" sz="1800" i="1" baseline="-25000" dirty="0">
                <a:effectLst/>
                <a:latin typeface="TimesNewRomanPS"/>
              </a:rPr>
              <a:t>2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миттєве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значення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вторинного</a:t>
            </a:r>
            <a:r>
              <a:rPr lang="ru-RU" sz="1800" dirty="0">
                <a:effectLst/>
                <a:latin typeface="TimesNewRomanPSMT"/>
              </a:rPr>
              <a:t> струму;</a:t>
            </a:r>
            <a:br>
              <a:rPr lang="ru-RU" sz="1800" dirty="0">
                <a:effectLst/>
                <a:latin typeface="TimesNewRomanPSMT"/>
              </a:rPr>
            </a:br>
            <a:r>
              <a:rPr lang="ru-RU" sz="1800" i="1" dirty="0">
                <a:effectLst/>
                <a:latin typeface="TimesNewRomanPS"/>
              </a:rPr>
              <a:t>і</a:t>
            </a:r>
            <a:r>
              <a:rPr lang="ru-RU" sz="1800" i="1" baseline="-25000" dirty="0">
                <a:effectLst/>
                <a:latin typeface="TimesNewRomanPS"/>
              </a:rPr>
              <a:t>1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миттєве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значення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первинного</a:t>
            </a:r>
            <a:r>
              <a:rPr lang="ru-RU" sz="1800" dirty="0">
                <a:effectLst/>
                <a:latin typeface="TimesNewRomanPSMT"/>
              </a:rPr>
              <a:t> струму;</a:t>
            </a:r>
            <a:br>
              <a:rPr lang="ru-RU" sz="1800" dirty="0">
                <a:effectLst/>
                <a:latin typeface="TimesNewRomanPSMT"/>
              </a:rPr>
            </a:br>
            <a:r>
              <a:rPr lang="ru-RU" sz="1800" i="1" dirty="0">
                <a:effectLst/>
                <a:latin typeface="TimesNewRomanPS"/>
              </a:rPr>
              <a:t>Т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період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частоти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змінного</a:t>
            </a:r>
            <a:r>
              <a:rPr lang="ru-RU" sz="1800" dirty="0">
                <a:effectLst/>
                <a:latin typeface="TimesNewRomanPSMT"/>
              </a:rPr>
              <a:t> струму (0,02 с). </a:t>
            </a:r>
            <a:endParaRPr lang="ru-RU" sz="800" dirty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5062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ru-RU" sz="1800" i="1" dirty="0" err="1">
                <a:effectLst/>
                <a:latin typeface="TimesNewRomanPS"/>
              </a:rPr>
              <a:t>Номінальне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навантаження</a:t>
            </a:r>
            <a:r>
              <a:rPr lang="ru-RU" sz="1800" i="1" dirty="0">
                <a:effectLst/>
                <a:latin typeface="TimesNewRomanPS"/>
              </a:rPr>
              <a:t> трансформатора струму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це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опір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навантаження</a:t>
            </a:r>
            <a:r>
              <a:rPr lang="ru-RU" sz="1800" dirty="0">
                <a:effectLst/>
                <a:latin typeface="TimesNewRomanPSMT"/>
              </a:rPr>
              <a:t> в Омах, при </a:t>
            </a:r>
            <a:r>
              <a:rPr lang="ru-RU" sz="1800" dirty="0" err="1">
                <a:effectLst/>
                <a:latin typeface="TimesNewRomanPSMT"/>
              </a:rPr>
              <a:t>якому</a:t>
            </a:r>
            <a:r>
              <a:rPr lang="ru-RU" sz="1800" dirty="0">
                <a:effectLst/>
                <a:latin typeface="TimesNewRomanPSMT"/>
              </a:rPr>
              <a:t> трансформатор </a:t>
            </a:r>
            <a:r>
              <a:rPr lang="ru-RU" sz="1800" dirty="0" err="1">
                <a:effectLst/>
                <a:latin typeface="TimesNewRomanPSMT"/>
              </a:rPr>
              <a:t>працює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своєму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класі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точності</a:t>
            </a:r>
            <a:r>
              <a:rPr lang="ru-RU" sz="1800" dirty="0">
                <a:effectLst/>
                <a:latin typeface="TimesNewRomanPSMT"/>
              </a:rPr>
              <a:t> при </a:t>
            </a:r>
            <a:r>
              <a:rPr lang="en-US" sz="1800" dirty="0">
                <a:effectLst/>
                <a:latin typeface="TimesNewRomanPSMT"/>
              </a:rPr>
              <a:t>cos </a:t>
            </a:r>
            <a:r>
              <a:rPr lang="el-GR" sz="1800" dirty="0">
                <a:effectLst/>
                <a:latin typeface="TimesNewRomanPSMT"/>
              </a:rPr>
              <a:t>φ</a:t>
            </a:r>
            <a:r>
              <a:rPr lang="el-GR" sz="1800" baseline="-25000" dirty="0">
                <a:effectLst/>
                <a:latin typeface="TimesNewRomanPSMT"/>
              </a:rPr>
              <a:t>2</a:t>
            </a:r>
            <a:r>
              <a:rPr lang="el-GR" sz="1800" dirty="0">
                <a:effectLst/>
                <a:latin typeface="TimesNewRomanPSMT"/>
              </a:rPr>
              <a:t> = 0,8. </a:t>
            </a:r>
            <a:r>
              <a:rPr lang="ru-RU" sz="1800" dirty="0" err="1">
                <a:effectLst/>
                <a:latin typeface="TimesNewRomanPSMT"/>
              </a:rPr>
              <a:t>Іноді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використовується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поняття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номінальноі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потужності</a:t>
            </a:r>
            <a:endParaRPr lang="ru-RU" sz="1800" dirty="0">
              <a:effectLst/>
              <a:latin typeface="TimesNewRomanPSMT"/>
            </a:endParaRPr>
          </a:p>
          <a:p>
            <a:pPr algn="just"/>
            <a:endParaRPr lang="ru-RU" sz="1800" dirty="0">
              <a:latin typeface="TimesNewRomanPSMT"/>
            </a:endParaRPr>
          </a:p>
          <a:p>
            <a:pPr algn="just"/>
            <a:r>
              <a:rPr lang="ru-RU" sz="1800" dirty="0">
                <a:effectLst/>
                <a:latin typeface="TimesNewRomanPSMT"/>
              </a:rPr>
              <a:t> </a:t>
            </a:r>
          </a:p>
          <a:p>
            <a:pPr algn="just"/>
            <a:r>
              <a:rPr lang="ru-RU" sz="1800" dirty="0" err="1">
                <a:effectLst/>
                <a:latin typeface="TimesNewRomanPSMT"/>
              </a:rPr>
              <a:t>Оскільки</a:t>
            </a:r>
            <a:r>
              <a:rPr lang="ru-RU" sz="1800" dirty="0">
                <a:effectLst/>
                <a:latin typeface="TimesNewRomanPSMT"/>
              </a:rPr>
              <a:t> струм </a:t>
            </a:r>
            <a:r>
              <a:rPr lang="ru-RU" sz="1800" i="1" dirty="0">
                <a:effectLst/>
                <a:latin typeface="TimesNewRomanPS"/>
              </a:rPr>
              <a:t>І</a:t>
            </a:r>
            <a:r>
              <a:rPr lang="ru-RU" sz="1800" i="1" baseline="-25000" dirty="0">
                <a:effectLst/>
                <a:latin typeface="TimesNewRomanPS"/>
              </a:rPr>
              <a:t>2ном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стандартизовании</a:t>
            </a:r>
            <a:r>
              <a:rPr lang="ru-RU" sz="1800" dirty="0">
                <a:effectLst/>
                <a:latin typeface="TimesNewRomanPSMT"/>
              </a:rPr>
              <a:t>̆, то </a:t>
            </a:r>
            <a:r>
              <a:rPr lang="ru-RU" sz="1800" dirty="0" err="1">
                <a:effectLst/>
                <a:latin typeface="TimesNewRomanPSMT"/>
              </a:rPr>
              <a:t>номінальнии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опір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навантаження</a:t>
            </a:r>
            <a:r>
              <a:rPr lang="ru-RU" sz="1800" dirty="0">
                <a:effectLst/>
                <a:latin typeface="TimesNewRomanPSMT"/>
              </a:rPr>
              <a:t> однозначно </a:t>
            </a:r>
            <a:r>
              <a:rPr lang="ru-RU" sz="1800" dirty="0" err="1">
                <a:effectLst/>
                <a:latin typeface="TimesNewRomanPSMT"/>
              </a:rPr>
              <a:t>визначає</a:t>
            </a:r>
            <a:r>
              <a:rPr lang="ru-RU" sz="1800" dirty="0">
                <a:effectLst/>
                <a:latin typeface="TimesNewRomanPSMT"/>
              </a:rPr>
              <a:t> і </a:t>
            </a:r>
            <a:r>
              <a:rPr lang="ru-RU" sz="1800" dirty="0" err="1">
                <a:effectLst/>
                <a:latin typeface="TimesNewRomanPSMT"/>
              </a:rPr>
              <a:t>номінальну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потужність</a:t>
            </a:r>
            <a:r>
              <a:rPr lang="ru-RU" sz="1800" dirty="0">
                <a:effectLst/>
                <a:latin typeface="TimesNewRomanPSMT"/>
              </a:rPr>
              <a:t> трансформатора. </a:t>
            </a:r>
            <a:endParaRPr lang="ru-RU" sz="800" dirty="0"/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Номінальна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гранична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кратність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це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кратність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первинного</a:t>
            </a:r>
            <a:r>
              <a:rPr lang="ru-RU" sz="1800" dirty="0">
                <a:effectLst/>
                <a:latin typeface="TimesNewRomanPSMT"/>
              </a:rPr>
              <a:t> струму по </a:t>
            </a:r>
            <a:r>
              <a:rPr lang="ru-RU" sz="1800" dirty="0" err="1">
                <a:effectLst/>
                <a:latin typeface="TimesNewRomanPSMT"/>
              </a:rPr>
              <a:t>відношенню</a:t>
            </a:r>
            <a:r>
              <a:rPr lang="ru-RU" sz="1800" dirty="0">
                <a:effectLst/>
                <a:latin typeface="TimesNewRomanPSMT"/>
              </a:rPr>
              <a:t> до </a:t>
            </a:r>
            <a:r>
              <a:rPr lang="ru-RU" sz="1800" dirty="0" err="1">
                <a:effectLst/>
                <a:latin typeface="TimesNewRomanPSMT"/>
              </a:rPr>
              <a:t>його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номінального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значення</a:t>
            </a:r>
            <a:r>
              <a:rPr lang="ru-RU" sz="1800" dirty="0">
                <a:effectLst/>
                <a:latin typeface="TimesNewRomanPSMT"/>
              </a:rPr>
              <a:t>, при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за </a:t>
            </a:r>
            <a:r>
              <a:rPr lang="ru-RU" sz="1800" dirty="0" err="1">
                <a:effectLst/>
                <a:latin typeface="TimesNewRomanPSMT"/>
              </a:rPr>
              <a:t>струмом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досягає</a:t>
            </a:r>
            <a:r>
              <a:rPr lang="ru-RU" sz="1800" dirty="0">
                <a:effectLst/>
                <a:latin typeface="TimesNewRomanPSMT"/>
              </a:rPr>
              <a:t> 10%. </a:t>
            </a:r>
            <a:r>
              <a:rPr lang="ru-RU" sz="1800" dirty="0" err="1">
                <a:effectLst/>
                <a:latin typeface="TimesNewRomanPSMT"/>
              </a:rPr>
              <a:t>Навантаження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його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коефіцієнт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потужності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повинні</a:t>
            </a:r>
            <a:r>
              <a:rPr lang="ru-RU" sz="1800" dirty="0">
                <a:effectLst/>
                <a:latin typeface="TimesNewRomanPSMT"/>
              </a:rPr>
              <a:t> бути </a:t>
            </a:r>
            <a:r>
              <a:rPr lang="ru-RU" sz="1800" dirty="0" err="1">
                <a:effectLst/>
                <a:latin typeface="TimesNewRomanPSMT"/>
              </a:rPr>
              <a:t>номінальними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800" dirty="0"/>
          </a:p>
          <a:p>
            <a:endParaRPr lang="ru-RU" sz="105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FF74BF-CA3F-B5F6-2892-DACBAE628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556792"/>
            <a:ext cx="206682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ru-RU" sz="1800" i="1" dirty="0">
                <a:effectLst/>
                <a:latin typeface="TimesNewRomanPS"/>
              </a:rPr>
              <a:t>Максимальна </a:t>
            </a:r>
            <a:r>
              <a:rPr lang="ru-RU" sz="1800" i="1" dirty="0" err="1">
                <a:effectLst/>
                <a:latin typeface="TimesNewRomanPS"/>
              </a:rPr>
              <a:t>кратність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вторинного</a:t>
            </a:r>
            <a:r>
              <a:rPr lang="ru-RU" sz="1800" i="1" dirty="0">
                <a:effectLst/>
                <a:latin typeface="TimesNewRomanPS"/>
              </a:rPr>
              <a:t> струму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err="1">
                <a:effectLst/>
                <a:latin typeface="TimesNewRomanPSMT"/>
              </a:rPr>
              <a:t>це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відношення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найбільшого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вторинного</a:t>
            </a:r>
            <a:r>
              <a:rPr lang="ru-RU" sz="1800" dirty="0">
                <a:effectLst/>
                <a:latin typeface="TimesNewRomanPSMT"/>
              </a:rPr>
              <a:t> струму до </a:t>
            </a:r>
            <a:r>
              <a:rPr lang="ru-RU" sz="1800" dirty="0" err="1">
                <a:effectLst/>
                <a:latin typeface="TimesNewRomanPSMT"/>
              </a:rPr>
              <a:t>його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номінального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значення</a:t>
            </a:r>
            <a:r>
              <a:rPr lang="ru-RU" sz="1800" dirty="0">
                <a:effectLst/>
                <a:latin typeface="TimesNewRomanPSMT"/>
              </a:rPr>
              <a:t> при </a:t>
            </a:r>
            <a:r>
              <a:rPr lang="ru-RU" sz="1800" dirty="0" err="1">
                <a:effectLst/>
                <a:latin typeface="TimesNewRomanPSMT"/>
              </a:rPr>
              <a:t>номінальному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навантаженні</a:t>
            </a:r>
            <a:r>
              <a:rPr lang="ru-RU" sz="1800" dirty="0">
                <a:effectLst/>
                <a:latin typeface="TimesNewRomanPSMT"/>
              </a:rPr>
              <a:t>. Максимальна </a:t>
            </a:r>
            <a:r>
              <a:rPr lang="ru-RU" sz="1800" dirty="0" err="1">
                <a:effectLst/>
                <a:latin typeface="TimesNewRomanPSMT"/>
              </a:rPr>
              <a:t>кратність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вторинного</a:t>
            </a:r>
            <a:r>
              <a:rPr lang="ru-RU" sz="1800" dirty="0">
                <a:effectLst/>
                <a:latin typeface="TimesNewRomanPSMT"/>
              </a:rPr>
              <a:t> струму </a:t>
            </a:r>
            <a:r>
              <a:rPr lang="ru-RU" sz="1800" dirty="0" err="1">
                <a:effectLst/>
                <a:latin typeface="TimesNewRomanPSMT"/>
              </a:rPr>
              <a:t>визначається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насиченням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магнітопровода</a:t>
            </a:r>
            <a:r>
              <a:rPr lang="ru-RU" sz="1800" dirty="0">
                <a:effectLst/>
                <a:latin typeface="TimesNewRomanPSMT"/>
              </a:rPr>
              <a:t>, коли подальше </a:t>
            </a:r>
            <a:r>
              <a:rPr lang="ru-RU" sz="1800" dirty="0" err="1">
                <a:effectLst/>
                <a:latin typeface="TimesNewRomanPSMT"/>
              </a:rPr>
              <a:t>зростання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первинного</a:t>
            </a:r>
            <a:r>
              <a:rPr lang="ru-RU" sz="1800" dirty="0">
                <a:effectLst/>
                <a:latin typeface="TimesNewRomanPSMT"/>
              </a:rPr>
              <a:t> струму не веде до </a:t>
            </a:r>
            <a:r>
              <a:rPr lang="ru-RU" sz="1800" dirty="0" err="1">
                <a:effectLst/>
                <a:latin typeface="TimesNewRomanPSMT"/>
              </a:rPr>
              <a:t>зростання</a:t>
            </a:r>
            <a:r>
              <a:rPr lang="ru-RU" sz="1800" dirty="0">
                <a:effectLst/>
                <a:latin typeface="TimesNewRomanPSMT"/>
              </a:rPr>
              <a:t> потоку. </a:t>
            </a:r>
            <a:endParaRPr lang="ru-RU" sz="1800" dirty="0"/>
          </a:p>
          <a:p>
            <a:pPr algn="just"/>
            <a:r>
              <a:rPr lang="ru-RU" sz="1800" dirty="0" err="1">
                <a:effectLst/>
                <a:latin typeface="TimesNewRomanPSMT"/>
              </a:rPr>
              <a:t>Трансформатори</a:t>
            </a:r>
            <a:r>
              <a:rPr lang="ru-RU" sz="1800" dirty="0">
                <a:effectLst/>
                <a:latin typeface="TimesNewRomanPSMT"/>
              </a:rPr>
              <a:t> струму </a:t>
            </a:r>
            <a:r>
              <a:rPr lang="ru-RU" sz="1800" dirty="0" err="1">
                <a:effectLst/>
                <a:latin typeface="TimesNewRomanPSMT"/>
              </a:rPr>
              <a:t>обтікаються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струмом</a:t>
            </a:r>
            <a:r>
              <a:rPr lang="ru-RU" sz="1800" dirty="0">
                <a:effectLst/>
                <a:latin typeface="TimesNewRomanPSMT"/>
              </a:rPr>
              <a:t> КЗ, та </a:t>
            </a:r>
            <a:r>
              <a:rPr lang="ru-RU" sz="1800" dirty="0" err="1">
                <a:effectLst/>
                <a:latin typeface="TimesNewRomanPSMT"/>
              </a:rPr>
              <a:t>його</a:t>
            </a:r>
            <a:r>
              <a:rPr lang="ru-RU" sz="1800" dirty="0">
                <a:effectLst/>
                <a:latin typeface="TimesNewRomanPSMT"/>
              </a:rPr>
              <a:t> обмотки </a:t>
            </a:r>
            <a:r>
              <a:rPr lang="ru-RU" sz="1800" dirty="0" err="1">
                <a:effectLst/>
                <a:latin typeface="TimesNewRomanPSMT"/>
              </a:rPr>
              <a:t>підлягають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діі</a:t>
            </a:r>
            <a:r>
              <a:rPr lang="ru-RU" sz="1800" dirty="0">
                <a:effectLst/>
                <a:latin typeface="TimesNewRomanPSMT"/>
              </a:rPr>
              <a:t>̈ великих </a:t>
            </a:r>
            <a:r>
              <a:rPr lang="ru-RU" sz="1800" dirty="0" err="1">
                <a:effectLst/>
                <a:latin typeface="TimesNewRomanPSMT"/>
              </a:rPr>
              <a:t>струмів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i="1" dirty="0" err="1">
                <a:effectLst/>
                <a:latin typeface="TimesNewRomanPS"/>
              </a:rPr>
              <a:t>Динамічна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стійкість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>
                <a:effectLst/>
                <a:latin typeface="TimesNewRomanPSMT"/>
              </a:rPr>
              <a:t>– (</a:t>
            </a:r>
            <a:r>
              <a:rPr lang="ru-RU" sz="1800" dirty="0" err="1">
                <a:effectLst/>
                <a:latin typeface="TimesNewRomanPSMT"/>
              </a:rPr>
              <a:t>кратність</a:t>
            </a:r>
            <a:r>
              <a:rPr lang="ru-RU" sz="1800" dirty="0">
                <a:effectLst/>
                <a:latin typeface="TimesNewRomanPSMT"/>
              </a:rPr>
              <a:t>) </a:t>
            </a:r>
            <a:r>
              <a:rPr lang="ru-RU" sz="1800" dirty="0" err="1">
                <a:effectLst/>
                <a:latin typeface="TimesNewRomanPSMT"/>
              </a:rPr>
              <a:t>визначається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відношенням</a:t>
            </a:r>
            <a:r>
              <a:rPr lang="ru-RU" sz="1800" dirty="0">
                <a:effectLst/>
                <a:latin typeface="TimesNewRomanPSMT"/>
              </a:rPr>
              <a:t> допустимого ударного струму до </a:t>
            </a:r>
            <a:r>
              <a:rPr lang="ru-RU" sz="1800" dirty="0" err="1">
                <a:effectLst/>
                <a:latin typeface="TimesNewRomanPSMT"/>
              </a:rPr>
              <a:t>амплітуди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номінального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первинного</a:t>
            </a:r>
            <a:r>
              <a:rPr lang="ru-RU" sz="1800" dirty="0">
                <a:effectLst/>
                <a:latin typeface="TimesNewRomanPSMT"/>
              </a:rPr>
              <a:t> струму. </a:t>
            </a:r>
            <a:endParaRPr lang="ru-RU" sz="1800" dirty="0"/>
          </a:p>
          <a:p>
            <a:pPr algn="just"/>
            <a:r>
              <a:rPr lang="ru-RU" sz="1800" i="1" dirty="0" err="1">
                <a:effectLst/>
                <a:latin typeface="TimesNewRomanPS"/>
              </a:rPr>
              <a:t>Термічна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стійкість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dirty="0">
                <a:effectLst/>
                <a:latin typeface="TimesNewRomanPSMT"/>
              </a:rPr>
              <a:t>(</a:t>
            </a:r>
            <a:r>
              <a:rPr lang="ru-RU" sz="1800" dirty="0" err="1">
                <a:effectLst/>
                <a:latin typeface="TimesNewRomanPSMT"/>
              </a:rPr>
              <a:t>кратність</a:t>
            </a:r>
            <a:r>
              <a:rPr lang="ru-RU" sz="1800" dirty="0">
                <a:effectLst/>
                <a:latin typeface="TimesNewRomanPSMT"/>
              </a:rPr>
              <a:t>) </a:t>
            </a:r>
            <a:r>
              <a:rPr lang="ru-RU" sz="1800" dirty="0" err="1">
                <a:effectLst/>
                <a:latin typeface="TimesNewRomanPSMT"/>
              </a:rPr>
              <a:t>задається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відношенням</a:t>
            </a:r>
            <a:r>
              <a:rPr lang="ru-RU" sz="1800" dirty="0">
                <a:effectLst/>
                <a:latin typeface="TimesNewRomanPSMT"/>
              </a:rPr>
              <a:t> допустимого на </a:t>
            </a:r>
            <a:r>
              <a:rPr lang="ru-RU" sz="1800" dirty="0" err="1">
                <a:effectLst/>
                <a:latin typeface="TimesNewRomanPSMT"/>
              </a:rPr>
              <a:t>протязі</a:t>
            </a:r>
            <a:r>
              <a:rPr lang="ru-RU" sz="1800" dirty="0">
                <a:effectLst/>
                <a:latin typeface="TimesNewRomanPSMT"/>
              </a:rPr>
              <a:t> 1 с струму КЗ до </a:t>
            </a:r>
            <a:r>
              <a:rPr lang="ru-RU" sz="1800" dirty="0" err="1">
                <a:effectLst/>
                <a:latin typeface="TimesNewRomanPSMT"/>
              </a:rPr>
              <a:t>номінального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значення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первинного</a:t>
            </a:r>
            <a:r>
              <a:rPr lang="ru-RU" sz="1800" dirty="0">
                <a:effectLst/>
                <a:latin typeface="TimesNewRomanPSMT"/>
              </a:rPr>
              <a:t> струму. </a:t>
            </a:r>
          </a:p>
          <a:p>
            <a:pPr algn="just"/>
            <a:r>
              <a:rPr lang="ru-RU" sz="1800" dirty="0" err="1">
                <a:effectLst/>
                <a:latin typeface="TimesNewRomanPSMT"/>
              </a:rPr>
              <a:t>Оскільки</a:t>
            </a:r>
            <a:r>
              <a:rPr lang="ru-RU" sz="1800" dirty="0">
                <a:effectLst/>
                <a:latin typeface="TimesNewRomanPSMT"/>
              </a:rPr>
              <a:t> струм </a:t>
            </a:r>
            <a:r>
              <a:rPr lang="ru-RU" sz="1800" dirty="0" err="1">
                <a:effectLst/>
                <a:latin typeface="TimesNewRomanPSMT"/>
              </a:rPr>
              <a:t>первинноі</a:t>
            </a:r>
            <a:r>
              <a:rPr lang="ru-RU" sz="1800" dirty="0">
                <a:effectLst/>
                <a:latin typeface="TimesNewRomanPSMT"/>
              </a:rPr>
              <a:t>̈ обмотки </a:t>
            </a:r>
            <a:r>
              <a:rPr lang="ru-RU" sz="1800" dirty="0" err="1">
                <a:effectLst/>
                <a:latin typeface="TimesNewRomanPSMT"/>
              </a:rPr>
              <a:t>задається</a:t>
            </a:r>
            <a:r>
              <a:rPr lang="ru-RU" sz="1800" dirty="0">
                <a:effectLst/>
                <a:latin typeface="TimesNewRomanPSMT"/>
              </a:rPr>
              <a:t> мережею, то </a:t>
            </a:r>
            <a:r>
              <a:rPr lang="ru-RU" sz="1800" dirty="0" err="1">
                <a:effectLst/>
                <a:latin typeface="TimesNewRomanPSMT"/>
              </a:rPr>
              <a:t>найбільшим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термічним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динамічним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впливам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підлягає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первинна</a:t>
            </a:r>
            <a:r>
              <a:rPr lang="ru-RU" sz="1800" dirty="0">
                <a:effectLst/>
                <a:latin typeface="TimesNewRomanPSMT"/>
              </a:rPr>
              <a:t> обмотка. </a:t>
            </a:r>
            <a:r>
              <a:rPr lang="ru-RU" sz="1800" dirty="0" err="1">
                <a:effectLst/>
                <a:latin typeface="TimesNewRomanPSMT"/>
              </a:rPr>
              <a:t>Вториннии</a:t>
            </a:r>
            <a:r>
              <a:rPr lang="ru-RU" sz="1800" dirty="0">
                <a:effectLst/>
                <a:latin typeface="TimesNewRomanPSMT"/>
              </a:rPr>
              <a:t>̆ струм часто </a:t>
            </a:r>
            <a:r>
              <a:rPr lang="ru-RU" sz="1800" dirty="0" err="1">
                <a:effectLst/>
                <a:latin typeface="TimesNewRomanPSMT"/>
              </a:rPr>
              <a:t>обмежується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насиченням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магнітопровода,і</a:t>
            </a:r>
            <a:r>
              <a:rPr lang="ru-RU" sz="1800" dirty="0">
                <a:effectLst/>
                <a:latin typeface="TimesNewRomanPSMT"/>
              </a:rPr>
              <a:t> тому </a:t>
            </a:r>
            <a:r>
              <a:rPr lang="ru-RU" sz="1800" dirty="0" err="1">
                <a:effectLst/>
                <a:latin typeface="TimesNewRomanPSMT"/>
              </a:rPr>
              <a:t>вторинна</a:t>
            </a:r>
            <a:r>
              <a:rPr lang="ru-RU" sz="1800" dirty="0">
                <a:effectLst/>
                <a:latin typeface="TimesNewRomanPSMT"/>
              </a:rPr>
              <a:t> обмотка </a:t>
            </a:r>
            <a:r>
              <a:rPr lang="ru-RU" sz="1800" dirty="0" err="1">
                <a:effectLst/>
                <a:latin typeface="TimesNewRomanPSMT"/>
              </a:rPr>
              <a:t>працює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полегшених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умовах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438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 dirty="0">
                <a:solidFill>
                  <a:schemeClr val="hlink"/>
                </a:solidFill>
              </a:rPr>
              <a:t>РЕЖИМИ РОБОТИ ТС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ru-RU" sz="1800" b="1" dirty="0">
                <a:effectLst/>
                <a:latin typeface="TimesNewRomanPSMT"/>
              </a:rPr>
              <a:t>Робота трансформатора при короткому </a:t>
            </a:r>
            <a:r>
              <a:rPr lang="ru-RU" sz="1800" b="1" dirty="0" err="1">
                <a:effectLst/>
                <a:latin typeface="TimesNewRomanPSMT"/>
              </a:rPr>
              <a:t>замиканні</a:t>
            </a:r>
            <a:r>
              <a:rPr lang="ru-RU" sz="1800" b="1" dirty="0">
                <a:effectLst/>
                <a:latin typeface="TimesNewRomanPSMT"/>
              </a:rPr>
              <a:t>. </a:t>
            </a:r>
            <a:endParaRPr lang="ru-RU" sz="1800" b="1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При КЗ </a:t>
            </a:r>
            <a:r>
              <a:rPr lang="ru-RU" sz="1800" dirty="0" err="1">
                <a:effectLst/>
                <a:latin typeface="TimesNewRomanPSMT"/>
              </a:rPr>
              <a:t>первиннии</a:t>
            </a:r>
            <a:r>
              <a:rPr lang="ru-RU" sz="1800" dirty="0">
                <a:effectLst/>
                <a:latin typeface="TimesNewRomanPSMT"/>
              </a:rPr>
              <a:t>̆ струм </a:t>
            </a:r>
            <a:r>
              <a:rPr lang="ru-RU" sz="1800" dirty="0" err="1">
                <a:effectLst/>
                <a:latin typeface="TimesNewRomanPSMT"/>
              </a:rPr>
              <a:t>зростає</a:t>
            </a:r>
            <a:r>
              <a:rPr lang="ru-RU" sz="1800" dirty="0">
                <a:effectLst/>
                <a:latin typeface="TimesNewRomanPSMT"/>
              </a:rPr>
              <a:t> у десятки </a:t>
            </a:r>
            <a:r>
              <a:rPr lang="ru-RU" sz="1800" dirty="0" err="1">
                <a:effectLst/>
                <a:latin typeface="TimesNewRomanPSMT"/>
              </a:rPr>
              <a:t>або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декілька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десятків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разів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Трансформатори</a:t>
            </a:r>
            <a:r>
              <a:rPr lang="ru-RU" sz="1800" dirty="0">
                <a:effectLst/>
                <a:latin typeface="TimesNewRomanPSMT"/>
              </a:rPr>
              <a:t> струму </a:t>
            </a:r>
            <a:r>
              <a:rPr lang="ru-RU" sz="1800" dirty="0" err="1">
                <a:effectLst/>
                <a:latin typeface="TimesNewRomanPSMT"/>
              </a:rPr>
              <a:t>є</a:t>
            </a:r>
            <a:r>
              <a:rPr lang="ru-RU" sz="1800" dirty="0">
                <a:effectLst/>
                <a:latin typeface="TimesNewRomanPSMT"/>
              </a:rPr>
              <a:t> одним з </a:t>
            </a:r>
            <a:r>
              <a:rPr lang="ru-RU" sz="1800" dirty="0" err="1">
                <a:effectLst/>
                <a:latin typeface="TimesNewRomanPSMT"/>
              </a:rPr>
              <a:t>основних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елементів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релейного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захисту</a:t>
            </a:r>
            <a:r>
              <a:rPr lang="ru-RU" sz="1800" dirty="0">
                <a:effectLst/>
                <a:latin typeface="TimesNewRomanPSMT"/>
              </a:rPr>
              <a:t>. Тому ТС не </a:t>
            </a:r>
            <a:r>
              <a:rPr lang="ru-RU" sz="1800" dirty="0" err="1">
                <a:effectLst/>
                <a:latin typeface="TimesNewRomanPSMT"/>
              </a:rPr>
              <a:t>тільки</a:t>
            </a:r>
            <a:r>
              <a:rPr lang="ru-RU" sz="1800" dirty="0">
                <a:effectLst/>
                <a:latin typeface="TimesNewRomanPSMT"/>
              </a:rPr>
              <a:t> повинен бути </a:t>
            </a:r>
            <a:r>
              <a:rPr lang="ru-RU" sz="1800" dirty="0" err="1">
                <a:effectLst/>
                <a:latin typeface="TimesNewRomanPSMT"/>
              </a:rPr>
              <a:t>термічно</a:t>
            </a:r>
            <a:r>
              <a:rPr lang="ru-RU" sz="1800" dirty="0">
                <a:effectLst/>
                <a:latin typeface="TimesNewRomanPSMT"/>
              </a:rPr>
              <a:t> та </a:t>
            </a:r>
            <a:r>
              <a:rPr lang="ru-RU" sz="1800" dirty="0" err="1">
                <a:effectLst/>
                <a:latin typeface="TimesNewRomanPSMT"/>
              </a:rPr>
              <a:t>динамічно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стійким</a:t>
            </a:r>
            <a:r>
              <a:rPr lang="ru-RU" sz="1800" dirty="0">
                <a:effectLst/>
                <a:latin typeface="TimesNewRomanPSMT"/>
              </a:rPr>
              <a:t>, але й </a:t>
            </a:r>
            <a:r>
              <a:rPr lang="ru-RU" sz="1800" dirty="0" err="1">
                <a:effectLst/>
                <a:latin typeface="TimesNewRomanPSMT"/>
              </a:rPr>
              <a:t>давати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вториннии</a:t>
            </a:r>
            <a:r>
              <a:rPr lang="ru-RU" sz="1800" dirty="0">
                <a:effectLst/>
                <a:latin typeface="TimesNewRomanPSMT"/>
              </a:rPr>
              <a:t>̆ струм з </a:t>
            </a:r>
            <a:r>
              <a:rPr lang="ru-RU" sz="1800" dirty="0" err="1">
                <a:effectLst/>
                <a:latin typeface="TimesNewRomanPSMT"/>
              </a:rPr>
              <a:t>похибкою</a:t>
            </a:r>
            <a:r>
              <a:rPr lang="ru-RU" sz="1800" dirty="0">
                <a:effectLst/>
                <a:latin typeface="TimesNewRomanPSMT"/>
              </a:rPr>
              <a:t>, яка </a:t>
            </a:r>
            <a:r>
              <a:rPr lang="ru-RU" sz="1800" dirty="0" err="1">
                <a:effectLst/>
                <a:latin typeface="TimesNewRomanPSMT"/>
              </a:rPr>
              <a:t>забезпечує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нормальну</a:t>
            </a:r>
            <a:r>
              <a:rPr lang="ru-RU" sz="1800" dirty="0">
                <a:effectLst/>
                <a:latin typeface="TimesNewRomanPSMT"/>
              </a:rPr>
              <a:t> роботу </a:t>
            </a:r>
            <a:r>
              <a:rPr lang="ru-RU" sz="1800" dirty="0" err="1">
                <a:effectLst/>
                <a:latin typeface="TimesNewRomanPSMT"/>
              </a:rPr>
              <a:t>системи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захисту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80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При </a:t>
            </a:r>
            <a:r>
              <a:rPr lang="ru-RU" sz="1800" dirty="0" err="1">
                <a:effectLst/>
                <a:latin typeface="TimesNewRomanPSMT"/>
              </a:rPr>
              <a:t>більших</a:t>
            </a:r>
            <a:r>
              <a:rPr lang="ru-RU" sz="1800" dirty="0">
                <a:effectLst/>
                <a:latin typeface="TimesNewRomanPSMT"/>
              </a:rPr>
              <a:t> кратностях </a:t>
            </a:r>
            <a:r>
              <a:rPr lang="ru-RU" sz="1800" dirty="0" err="1">
                <a:effectLst/>
                <a:latin typeface="TimesNewRomanPSMT"/>
              </a:rPr>
              <a:t>первинного</a:t>
            </a:r>
            <a:r>
              <a:rPr lang="ru-RU" sz="1800" dirty="0">
                <a:effectLst/>
                <a:latin typeface="TimesNewRomanPSMT"/>
              </a:rPr>
              <a:t> струму </a:t>
            </a:r>
            <a:r>
              <a:rPr lang="ru-RU" sz="1800" dirty="0" err="1">
                <a:effectLst/>
                <a:latin typeface="TimesNewRomanPSMT"/>
              </a:rPr>
              <a:t>магнітопровід</a:t>
            </a:r>
            <a:r>
              <a:rPr lang="ru-RU" sz="1800" dirty="0">
                <a:effectLst/>
                <a:latin typeface="TimesNewRomanPSMT"/>
              </a:rPr>
              <a:t> трансформатора </a:t>
            </a:r>
            <a:r>
              <a:rPr lang="ru-RU" sz="1800" dirty="0" err="1">
                <a:effectLst/>
                <a:latin typeface="TimesNewRomanPSMT"/>
              </a:rPr>
              <a:t>починає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працювати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зоні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еасичення</a:t>
            </a:r>
            <a:r>
              <a:rPr lang="ru-RU" sz="1800" dirty="0">
                <a:effectLst/>
                <a:latin typeface="TimesNewRomanPSMT"/>
              </a:rPr>
              <a:t>. При </a:t>
            </a:r>
            <a:r>
              <a:rPr lang="ru-RU" sz="1800" dirty="0" err="1">
                <a:effectLst/>
                <a:latin typeface="TimesNewRomanPSMT"/>
              </a:rPr>
              <a:t>цьому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різко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зростає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800" dirty="0"/>
          </a:p>
          <a:p>
            <a:pPr algn="just"/>
            <a:r>
              <a:rPr lang="ru-RU" sz="1800" dirty="0">
                <a:effectLst/>
                <a:latin typeface="TimesNewRomanPSMT"/>
              </a:rPr>
              <a:t>Практика показала, </a:t>
            </a:r>
            <a:r>
              <a:rPr lang="ru-RU" sz="1800" dirty="0" err="1">
                <a:effectLst/>
                <a:latin typeface="TimesNewRomanPSMT"/>
              </a:rPr>
              <a:t>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якщо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досягла</a:t>
            </a:r>
            <a:r>
              <a:rPr lang="ru-RU" sz="1800" dirty="0">
                <a:effectLst/>
                <a:latin typeface="TimesNewRomanPSMT"/>
              </a:rPr>
              <a:t> 10%, то при </a:t>
            </a:r>
            <a:r>
              <a:rPr lang="ru-RU" sz="1800" dirty="0" err="1">
                <a:effectLst/>
                <a:latin typeface="TimesNewRomanPSMT"/>
              </a:rPr>
              <a:t>подальшому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зростанні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первинного</a:t>
            </a:r>
            <a:r>
              <a:rPr lang="ru-RU" sz="1800" dirty="0">
                <a:effectLst/>
                <a:latin typeface="TimesNewRomanPSMT"/>
              </a:rPr>
              <a:t> струму </a:t>
            </a:r>
            <a:r>
              <a:rPr lang="ru-RU" sz="1800" dirty="0" err="1">
                <a:effectLst/>
                <a:latin typeface="TimesNewRomanPSMT"/>
              </a:rPr>
              <a:t>похибка</a:t>
            </a:r>
            <a:r>
              <a:rPr lang="ru-RU" sz="1800" dirty="0">
                <a:effectLst/>
                <a:latin typeface="TimesNewRomanPSMT"/>
              </a:rPr>
              <a:t> так </a:t>
            </a:r>
            <a:r>
              <a:rPr lang="ru-RU" sz="1800" dirty="0" err="1">
                <a:effectLst/>
                <a:latin typeface="TimesNewRomanPSMT"/>
              </a:rPr>
              <a:t>швидко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зростає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що</a:t>
            </a:r>
            <a:r>
              <a:rPr lang="ru-RU" sz="1800" dirty="0">
                <a:effectLst/>
                <a:latin typeface="TimesNewRomanPSMT"/>
              </a:rPr>
              <a:t> нормальна робота </a:t>
            </a:r>
            <a:r>
              <a:rPr lang="ru-RU" sz="1800" dirty="0" err="1">
                <a:effectLst/>
                <a:latin typeface="TimesNewRomanPSMT"/>
              </a:rPr>
              <a:t>релейного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захисту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стає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неможливою</a:t>
            </a:r>
            <a:r>
              <a:rPr lang="ru-RU" sz="1800" dirty="0">
                <a:effectLst/>
                <a:latin typeface="TimesNewRomanPSMT"/>
              </a:rPr>
              <a:t>. Тому для ТС, </a:t>
            </a:r>
            <a:r>
              <a:rPr lang="ru-RU" sz="1800" dirty="0" err="1">
                <a:effectLst/>
                <a:latin typeface="TimesNewRomanPSMT"/>
              </a:rPr>
              <a:t>які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працюють</a:t>
            </a:r>
            <a:r>
              <a:rPr lang="ru-RU" sz="1800" dirty="0">
                <a:effectLst/>
                <a:latin typeface="TimesNewRomanPSMT"/>
              </a:rPr>
              <a:t> в колах </a:t>
            </a:r>
            <a:r>
              <a:rPr lang="ru-RU" sz="1800" dirty="0" err="1">
                <a:effectLst/>
                <a:latin typeface="TimesNewRomanPSMT"/>
              </a:rPr>
              <a:t>захисту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потрібно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щоб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номінальна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гранична</a:t>
            </a:r>
            <a:r>
              <a:rPr lang="ru-RU" sz="1800" dirty="0">
                <a:effectLst/>
                <a:latin typeface="TimesNewRomanPSMT"/>
              </a:rPr>
              <a:t> (10%) </a:t>
            </a:r>
            <a:r>
              <a:rPr lang="ru-RU" sz="1800" dirty="0" err="1">
                <a:effectLst/>
                <a:latin typeface="TimesNewRomanPSMT"/>
              </a:rPr>
              <a:t>кратність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його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була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вищою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ніж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відношення</a:t>
            </a:r>
            <a:r>
              <a:rPr lang="ru-RU" sz="1800" dirty="0">
                <a:effectLst/>
                <a:latin typeface="TimesNewRomanPSMT"/>
              </a:rPr>
              <a:t> струму КЗ до </a:t>
            </a:r>
            <a:r>
              <a:rPr lang="ru-RU" sz="1800" dirty="0" err="1">
                <a:effectLst/>
                <a:latin typeface="TimesNewRomanPSMT"/>
              </a:rPr>
              <a:t>номінального</a:t>
            </a:r>
            <a:r>
              <a:rPr lang="ru-RU" sz="1800" dirty="0">
                <a:effectLst/>
                <a:latin typeface="TimesNewRomanPSMT"/>
              </a:rPr>
              <a:t> струму. </a:t>
            </a:r>
            <a:endParaRPr lang="ru-RU" sz="1800" dirty="0"/>
          </a:p>
          <a:p>
            <a:pPr algn="just"/>
            <a:endParaRPr lang="uk-UA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075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PSMT"/>
              </a:rPr>
              <a:t>Трансформатори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призначені</a:t>
            </a:r>
            <a:r>
              <a:rPr lang="ru-RU" sz="1800" dirty="0">
                <a:effectLst/>
                <a:latin typeface="TimesNewRomanPSMT"/>
              </a:rPr>
              <a:t> для </a:t>
            </a:r>
            <a:r>
              <a:rPr lang="ru-RU" sz="1800" dirty="0" err="1">
                <a:effectLst/>
                <a:latin typeface="TimesNewRomanPSMT"/>
              </a:rPr>
              <a:t>диференційного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захисту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вибираються</a:t>
            </a:r>
            <a:r>
              <a:rPr lang="ru-RU" sz="1800" dirty="0">
                <a:effectLst/>
                <a:latin typeface="TimesNewRomanPSMT"/>
              </a:rPr>
              <a:t> з </a:t>
            </a:r>
            <a:r>
              <a:rPr lang="ru-RU" sz="1800" dirty="0" err="1">
                <a:effectLst/>
                <a:latin typeface="TimesNewRomanPSMT"/>
              </a:rPr>
              <a:t>однаковою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номінальною</a:t>
            </a:r>
            <a:r>
              <a:rPr lang="ru-RU" sz="1800" dirty="0">
                <a:effectLst/>
                <a:latin typeface="TimesNewRomanPSMT"/>
              </a:rPr>
              <a:t> граничною </a:t>
            </a:r>
            <a:r>
              <a:rPr lang="ru-RU" sz="1800" dirty="0" err="1">
                <a:effectLst/>
                <a:latin typeface="TimesNewRomanPSMT"/>
              </a:rPr>
              <a:t>кратністю</a:t>
            </a:r>
            <a:r>
              <a:rPr lang="ru-RU" sz="1800" dirty="0">
                <a:effectLst/>
                <a:latin typeface="TimesNewRomanPSMT"/>
              </a:rPr>
              <a:t>. При </a:t>
            </a:r>
            <a:r>
              <a:rPr lang="ru-RU" sz="1800" dirty="0" err="1">
                <a:effectLst/>
                <a:latin typeface="TimesNewRomanPSMT"/>
              </a:rPr>
              <a:t>цьому</a:t>
            </a:r>
            <a:r>
              <a:rPr lang="ru-RU" sz="1800" dirty="0">
                <a:effectLst/>
                <a:latin typeface="TimesNewRomanPSMT"/>
              </a:rPr>
              <a:t> струм небалансу </a:t>
            </a:r>
            <a:r>
              <a:rPr lang="ru-RU" sz="1800" dirty="0" err="1">
                <a:effectLst/>
                <a:latin typeface="TimesNewRomanPSMT"/>
              </a:rPr>
              <a:t>захисту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рівнии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різниці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вторинних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струмів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трансформаторів</a:t>
            </a:r>
            <a:r>
              <a:rPr lang="ru-RU" sz="1800" dirty="0">
                <a:effectLst/>
                <a:latin typeface="TimesNewRomanPSMT"/>
              </a:rPr>
              <a:t> (при </a:t>
            </a:r>
            <a:r>
              <a:rPr lang="ru-RU" sz="1800" dirty="0" err="1">
                <a:effectLst/>
                <a:latin typeface="TimesNewRomanPSMT"/>
              </a:rPr>
              <a:t>однаковому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струмі</a:t>
            </a:r>
            <a:r>
              <a:rPr lang="ru-RU" sz="1800" dirty="0">
                <a:effectLst/>
                <a:latin typeface="TimesNewRomanPSMT"/>
              </a:rPr>
              <a:t>), </a:t>
            </a:r>
            <a:r>
              <a:rPr lang="ru-RU" sz="1800" dirty="0" err="1">
                <a:effectLst/>
                <a:latin typeface="TimesNewRomanPSMT"/>
              </a:rPr>
              <a:t>виходить</a:t>
            </a:r>
            <a:r>
              <a:rPr lang="ru-RU" sz="1800" dirty="0">
                <a:effectLst/>
                <a:latin typeface="TimesNewRomanPSMT"/>
              </a:rPr>
              <a:t> невеликим. </a:t>
            </a:r>
            <a:endParaRPr lang="ru-RU" sz="1050" dirty="0"/>
          </a:p>
          <a:p>
            <a:pPr algn="just"/>
            <a:r>
              <a:rPr lang="ru-RU" sz="1800" dirty="0" err="1">
                <a:effectLst/>
                <a:latin typeface="TimesNewRomanPSMT"/>
              </a:rPr>
              <a:t>Слід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відзначити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що</a:t>
            </a:r>
            <a:r>
              <a:rPr lang="ru-RU" sz="1800" dirty="0">
                <a:effectLst/>
                <a:latin typeface="TimesNewRomanPSMT"/>
              </a:rPr>
              <a:t> при </a:t>
            </a:r>
            <a:r>
              <a:rPr lang="ru-RU" sz="1800" dirty="0" err="1">
                <a:effectLst/>
                <a:latin typeface="TimesNewRomanPSMT"/>
              </a:rPr>
              <a:t>наявності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аперіодичноі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складовоі</a:t>
            </a:r>
            <a:r>
              <a:rPr lang="ru-RU" sz="1800" dirty="0">
                <a:effectLst/>
                <a:latin typeface="TimesNewRomanPSMT"/>
              </a:rPr>
              <a:t>̈ струму КЗ у </a:t>
            </a:r>
            <a:r>
              <a:rPr lang="ru-RU" sz="1800" dirty="0" err="1">
                <a:effectLst/>
                <a:latin typeface="TimesNewRomanPSMT"/>
              </a:rPr>
              <a:t>магнітопроводі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з’являється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аперіодична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складова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намагнічуючого</a:t>
            </a:r>
            <a:r>
              <a:rPr lang="ru-RU" sz="1800" dirty="0">
                <a:effectLst/>
                <a:latin typeface="TimesNewRomanPSMT"/>
              </a:rPr>
              <a:t> струму, яка в десятки </a:t>
            </a:r>
            <a:r>
              <a:rPr lang="ru-RU" sz="1800" dirty="0" err="1">
                <a:effectLst/>
                <a:latin typeface="TimesNewRomanPSMT"/>
              </a:rPr>
              <a:t>чи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декілька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десятків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разів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більша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ніж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періодична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складова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Магнітопровід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насичується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постійною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складовою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індукціі</a:t>
            </a:r>
            <a:r>
              <a:rPr lang="ru-RU" sz="1800" dirty="0">
                <a:effectLst/>
                <a:latin typeface="TimesNewRomanPSMT"/>
              </a:rPr>
              <a:t>̈. При </a:t>
            </a:r>
            <a:r>
              <a:rPr lang="ru-RU" sz="1800" dirty="0" err="1">
                <a:effectLst/>
                <a:latin typeface="TimesNewRomanPSMT"/>
              </a:rPr>
              <a:t>цьому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виникають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великі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похибки</a:t>
            </a:r>
            <a:r>
              <a:rPr lang="ru-RU" sz="1800" dirty="0">
                <a:effectLst/>
                <a:latin typeface="TimesNewRomanPSMT"/>
              </a:rPr>
              <a:t> за </a:t>
            </a:r>
            <a:r>
              <a:rPr lang="ru-RU" sz="1800" dirty="0" err="1">
                <a:effectLst/>
                <a:latin typeface="TimesNewRomanPSMT"/>
              </a:rPr>
              <a:t>струмом</a:t>
            </a:r>
            <a:r>
              <a:rPr lang="ru-RU" sz="1800" dirty="0">
                <a:effectLst/>
                <a:latin typeface="TimesNewRomanPSMT"/>
              </a:rPr>
              <a:t> та кутом. </a:t>
            </a:r>
            <a:r>
              <a:rPr lang="ru-RU" sz="1800" dirty="0" err="1">
                <a:effectLst/>
                <a:latin typeface="TimesNewRomanPSMT"/>
              </a:rPr>
              <a:t>Сучасні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трансформатори</a:t>
            </a:r>
            <a:r>
              <a:rPr lang="ru-RU" sz="1800" dirty="0">
                <a:effectLst/>
                <a:latin typeface="TimesNewRomanPSMT"/>
              </a:rPr>
              <a:t> не </a:t>
            </a:r>
            <a:r>
              <a:rPr lang="ru-RU" sz="1800" dirty="0" err="1">
                <a:effectLst/>
                <a:latin typeface="TimesNewRomanPSMT"/>
              </a:rPr>
              <a:t>можуть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досить</a:t>
            </a:r>
            <a:r>
              <a:rPr lang="ru-RU" sz="1800" dirty="0">
                <a:effectLst/>
                <a:latin typeface="TimesNewRomanPSMT"/>
              </a:rPr>
              <a:t> точно </a:t>
            </a:r>
            <a:r>
              <a:rPr lang="ru-RU" sz="1800" dirty="0" err="1">
                <a:effectLst/>
                <a:latin typeface="TimesNewRomanPSMT"/>
              </a:rPr>
              <a:t>передати</a:t>
            </a:r>
            <a:r>
              <a:rPr lang="ru-RU" sz="1800" dirty="0">
                <a:effectLst/>
                <a:latin typeface="TimesNewRomanPSMT"/>
              </a:rPr>
              <a:t> струм у </a:t>
            </a:r>
            <a:r>
              <a:rPr lang="ru-RU" sz="1800" dirty="0" err="1">
                <a:effectLst/>
                <a:latin typeface="TimesNewRomanPSMT"/>
              </a:rPr>
              <a:t>вториннии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ланцюг</a:t>
            </a:r>
            <a:r>
              <a:rPr lang="ru-RU" sz="1800" dirty="0">
                <a:effectLst/>
                <a:latin typeface="TimesNewRomanPSMT"/>
              </a:rPr>
              <a:t> на початку КЗ. Для </a:t>
            </a:r>
            <a:r>
              <a:rPr lang="ru-RU" sz="1800" dirty="0" err="1">
                <a:effectLst/>
                <a:latin typeface="TimesNewRomanPSMT"/>
              </a:rPr>
              <a:t>синхронізованого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вимикача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якии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вимагає</a:t>
            </a:r>
            <a:r>
              <a:rPr lang="ru-RU" sz="1800" dirty="0">
                <a:effectLst/>
                <a:latin typeface="TimesNewRomanPSMT"/>
              </a:rPr>
              <a:t> точного </a:t>
            </a:r>
            <a:r>
              <a:rPr lang="ru-RU" sz="1800" dirty="0" err="1">
                <a:effectLst/>
                <a:latin typeface="TimesNewRomanPSMT"/>
              </a:rPr>
              <a:t>вимірювання</a:t>
            </a:r>
            <a:r>
              <a:rPr lang="ru-RU" sz="1800" dirty="0">
                <a:effectLst/>
                <a:latin typeface="TimesNewRomanPSMT"/>
              </a:rPr>
              <a:t> струму, </a:t>
            </a:r>
            <a:r>
              <a:rPr lang="ru-RU" sz="1800" dirty="0" err="1">
                <a:effectLst/>
                <a:latin typeface="TimesNewRomanPSMT"/>
              </a:rPr>
              <a:t>потрібно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створювати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спеціальні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трансформатори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050" dirty="0"/>
          </a:p>
          <a:p>
            <a:pPr algn="just"/>
            <a:r>
              <a:rPr lang="ru-RU" sz="1800" dirty="0" err="1">
                <a:effectLst/>
                <a:latin typeface="TimesNewRomanPSMT"/>
              </a:rPr>
              <a:t>Трансформатори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які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мають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багатовиткову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первинну</a:t>
            </a:r>
            <a:r>
              <a:rPr lang="ru-RU" sz="1800" dirty="0">
                <a:effectLst/>
                <a:latin typeface="TimesNewRomanPSMT"/>
              </a:rPr>
              <a:t> обмотку, при КЗ </a:t>
            </a:r>
            <a:r>
              <a:rPr lang="ru-RU" sz="1800" dirty="0" err="1">
                <a:effectLst/>
                <a:latin typeface="TimesNewRomanPSMT"/>
              </a:rPr>
              <a:t>підлягають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також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підвищеному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електричному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навантаженню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внаслідок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чого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можливии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пробіи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міжвитковоі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ізоляціі</a:t>
            </a:r>
            <a:r>
              <a:rPr lang="ru-RU" sz="1800" dirty="0">
                <a:effectLst/>
                <a:latin typeface="TimesNewRomanPSMT"/>
              </a:rPr>
              <a:t>̈.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992524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dcabc328801e740dd8e1d47584cb96d256c97"/>
</p:tagLst>
</file>

<file path=ppt/theme/theme1.xml><?xml version="1.0" encoding="utf-8"?>
<a:theme xmlns:a="http://schemas.openxmlformats.org/drawingml/2006/main" name="zavodi">
  <a:themeElements>
    <a:clrScheme name="Пользовательские 5">
      <a:dk1>
        <a:srgbClr val="000000"/>
      </a:dk1>
      <a:lt1>
        <a:srgbClr val="000000"/>
      </a:lt1>
      <a:dk2>
        <a:srgbClr val="000000"/>
      </a:dk2>
      <a:lt2>
        <a:srgbClr val="FF630A"/>
      </a:lt2>
      <a:accent1>
        <a:srgbClr val="FF700A"/>
      </a:accent1>
      <a:accent2>
        <a:srgbClr val="FF7B04"/>
      </a:accent2>
      <a:accent3>
        <a:srgbClr val="FFFFFF"/>
      </a:accent3>
      <a:accent4>
        <a:srgbClr val="404040"/>
      </a:accent4>
      <a:accent5>
        <a:srgbClr val="FFBBAA"/>
      </a:accent5>
      <a:accent6>
        <a:srgbClr val="E76F03"/>
      </a:accent6>
      <a:hlink>
        <a:srgbClr val="C70F1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3401"/>
        </a:lt2>
        <a:accent1>
          <a:srgbClr val="FE6700"/>
        </a:accent1>
        <a:accent2>
          <a:srgbClr val="FFCF47"/>
        </a:accent2>
        <a:accent3>
          <a:srgbClr val="FFFFFF"/>
        </a:accent3>
        <a:accent4>
          <a:srgbClr val="404040"/>
        </a:accent4>
        <a:accent5>
          <a:srgbClr val="FEB8AA"/>
        </a:accent5>
        <a:accent6>
          <a:srgbClr val="E7BB3F"/>
        </a:accent6>
        <a:hlink>
          <a:srgbClr val="7DCD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FF9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FFBF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C70F1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3062</Words>
  <Application>Microsoft Macintosh PowerPoint</Application>
  <PresentationFormat>Экран (4:3)</PresentationFormat>
  <Paragraphs>176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Microsoft Sans Serif</vt:lpstr>
      <vt:lpstr>TimesNewRomanPS</vt:lpstr>
      <vt:lpstr>TimesNewRomanPSMT</vt:lpstr>
      <vt:lpstr>Verdana</vt:lpstr>
      <vt:lpstr>zavodi</vt:lpstr>
      <vt:lpstr>Національний авіаційний університет</vt:lpstr>
      <vt:lpstr>ТРАНСФОРМАТОРИ СТРУМУ ПРИЗНАЧЕННЯ, ОСНОВНІ ПАРАМЕТРИ ТРАНСФОРМАТОРІВ СТРУМУ (ТС).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РЕЖИМИ РОБОТИ ТС</vt:lpstr>
      <vt:lpstr>Презентация PowerPoint</vt:lpstr>
      <vt:lpstr>Презентация PowerPoint</vt:lpstr>
      <vt:lpstr>КОМПЕНСАЦІЯ ПОХИБКИ ТРАНСФОРМАТОРІВ СТРУМУ </vt:lpstr>
      <vt:lpstr>Презентация PowerPoint</vt:lpstr>
      <vt:lpstr>Презентация PowerPoint</vt:lpstr>
      <vt:lpstr>ТИПИ ТРАНСФОРМАТОРІВ СТРУМУ</vt:lpstr>
      <vt:lpstr>ТРАНСФОРМАТОРИ НАПРУГИ. ПРИЗНАЧЕННЯ, СХЕМА ЗАМІЩЕННЯ ТРАНСФОРМАТОРІВ НАПРУГИ (ТН). ОСНОВНІ ПАРАМЕТРИ ТРАНСФОРМАТОРІВ НАПРУГИ.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СХЕМИ ВКЛЮЧЕННЯ В ТРИФАЗНУ МЕРЕЖУ ОДНОФАЗНИХ, ТРИФАЗНИХ ТН.</vt:lpstr>
      <vt:lpstr>Презентация PowerPoint</vt:lpstr>
      <vt:lpstr>ТИПИ ТРАНСФОРМАТОРІВ НАПРУГИ</vt:lpstr>
      <vt:lpstr>ЄМНІСНІ ДІЛЬНИКИ НАПРУГИ. ПРИЗНАЧЕННЯ, ПРИЧИНИ СТВОРЕННЯ, ПРИНЦИПОВА СХЕМА ЄМНІСНОГО ДІЛЬНИКА НАПРУГИ (ЄДН).</vt:lpstr>
      <vt:lpstr>Презентация PowerPoint</vt:lpstr>
      <vt:lpstr>Презентация PowerPoint</vt:lpstr>
      <vt:lpstr>Дякую за увагу!</vt:lpstr>
      <vt:lpstr>Презентация PowerPoint</vt:lpstr>
      <vt:lpstr>Заголовок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Юра</dc:creator>
  <cp:lastModifiedBy>Microsoft Office User</cp:lastModifiedBy>
  <cp:revision>57</cp:revision>
  <dcterms:created xsi:type="dcterms:W3CDTF">2016-08-26T18:27:41Z</dcterms:created>
  <dcterms:modified xsi:type="dcterms:W3CDTF">2023-05-04T21:35:53Z</dcterms:modified>
</cp:coreProperties>
</file>