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11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81" r:id="rId9"/>
    <p:sldId id="265" r:id="rId10"/>
    <p:sldId id="266" r:id="rId11"/>
    <p:sldId id="282" r:id="rId12"/>
    <p:sldId id="283" r:id="rId13"/>
    <p:sldId id="267" r:id="rId14"/>
    <p:sldId id="268" r:id="rId15"/>
    <p:sldId id="269" r:id="rId16"/>
    <p:sldId id="272" r:id="rId17"/>
    <p:sldId id="270" r:id="rId18"/>
    <p:sldId id="284" r:id="rId19"/>
    <p:sldId id="273" r:id="rId20"/>
    <p:sldId id="285" r:id="rId21"/>
    <p:sldId id="286" r:id="rId22"/>
    <p:sldId id="287" r:id="rId23"/>
    <p:sldId id="291" r:id="rId24"/>
    <p:sldId id="292" r:id="rId25"/>
    <p:sldId id="288" r:id="rId26"/>
    <p:sldId id="289" r:id="rId27"/>
    <p:sldId id="290" r:id="rId28"/>
    <p:sldId id="293" r:id="rId29"/>
    <p:sldId id="277" r:id="rId30"/>
    <p:sldId id="280" r:id="rId31"/>
    <p:sldId id="275" r:id="rId32"/>
    <p:sldId id="276" r:id="rId33"/>
    <p:sldId id="27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FF5050"/>
    <a:srgbClr val="FF7C80"/>
    <a:srgbClr val="003399"/>
    <a:srgbClr val="336699"/>
    <a:srgbClr val="008080"/>
    <a:srgbClr val="0099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4286" autoAdjust="0"/>
  </p:normalViewPr>
  <p:slideViewPr>
    <p:cSldViewPr>
      <p:cViewPr varScale="1">
        <p:scale>
          <a:sx n="93" d="100"/>
          <a:sy n="93" d="100"/>
        </p:scale>
        <p:origin x="12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CF1298-4E12-4A2C-955D-5B8C61532F43}" type="doc">
      <dgm:prSet loTypeId="urn:microsoft.com/office/officeart/2005/8/layout/process4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A1C29C0E-9245-40D4-B9A1-371CDDDAA846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Займають значні територій в міському середовищі</a:t>
          </a:r>
          <a:endParaRPr lang="uk-UA" sz="2000" b="1" dirty="0"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0F93A9C-37F7-482A-8221-EC5EED9BBC80}" type="parTrans" cxnId="{22D18E29-A4C3-4D9F-9197-12BF0E65E3F4}">
      <dgm:prSet/>
      <dgm:spPr/>
      <dgm:t>
        <a:bodyPr/>
        <a:lstStyle/>
        <a:p>
          <a:endParaRPr lang="uk-UA"/>
        </a:p>
      </dgm:t>
    </dgm:pt>
    <dgm:pt modelId="{6C262A6A-C2E6-4EBA-B01A-EF27AAF35936}" type="sibTrans" cxnId="{22D18E29-A4C3-4D9F-9197-12BF0E65E3F4}">
      <dgm:prSet/>
      <dgm:spPr/>
      <dgm:t>
        <a:bodyPr/>
        <a:lstStyle/>
        <a:p>
          <a:endParaRPr lang="uk-UA"/>
        </a:p>
      </dgm:t>
    </dgm:pt>
    <dgm:pt modelId="{B0C2B483-5A24-450B-A399-D8E6915D8376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Мають функціонально-незазначений характер</a:t>
          </a:r>
          <a:endParaRPr lang="uk-UA" sz="2000" b="1" dirty="0"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8AD9970-1014-45F2-8C61-01138AB71D2D}" type="parTrans" cxnId="{ADC31E84-D9F7-4E5C-A4AD-C797D9790EFE}">
      <dgm:prSet/>
      <dgm:spPr/>
      <dgm:t>
        <a:bodyPr/>
        <a:lstStyle/>
        <a:p>
          <a:endParaRPr lang="uk-UA"/>
        </a:p>
      </dgm:t>
    </dgm:pt>
    <dgm:pt modelId="{8709C402-8171-4637-AB81-230B0F96CA4C}" type="sibTrans" cxnId="{ADC31E84-D9F7-4E5C-A4AD-C797D9790EFE}">
      <dgm:prSet/>
      <dgm:spPr/>
      <dgm:t>
        <a:bodyPr/>
        <a:lstStyle/>
        <a:p>
          <a:endParaRPr lang="uk-UA"/>
        </a:p>
      </dgm:t>
    </dgm:pt>
    <dgm:pt modelId="{17644F09-24ED-44FE-A344-A297AC3F1D8F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використовуються в містобудівних цілях</a:t>
          </a:r>
          <a:endParaRPr lang="uk-UA" sz="2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F1BB44-1293-46F1-9DD9-F3007ECF0921}" type="parTrans" cxnId="{F7D81B34-4FC7-43A0-968B-EBF3E2C77AD9}">
      <dgm:prSet/>
      <dgm:spPr/>
      <dgm:t>
        <a:bodyPr/>
        <a:lstStyle/>
        <a:p>
          <a:endParaRPr lang="uk-UA"/>
        </a:p>
      </dgm:t>
    </dgm:pt>
    <dgm:pt modelId="{867AB2A6-7B0B-46C1-8731-F68494F33828}" type="sibTrans" cxnId="{F7D81B34-4FC7-43A0-968B-EBF3E2C77AD9}">
      <dgm:prSet/>
      <dgm:spPr/>
      <dgm:t>
        <a:bodyPr/>
        <a:lstStyle/>
        <a:p>
          <a:endParaRPr lang="uk-UA"/>
        </a:p>
      </dgm:t>
    </dgm:pt>
    <dgm:pt modelId="{C3711915-7F37-4E5C-B195-897F282CC9F6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Ускладнюють: функціональне планування території, </a:t>
          </a:r>
        </a:p>
        <a:p>
          <a:pPr rtl="0"/>
          <a:r>
            <a:rPr lang="uk-UA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дорожньо-транспортну мережу міста</a:t>
          </a:r>
          <a:endParaRPr lang="uk-UA" sz="2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10F468-ADDD-40DE-BD67-AF82FE34E481}" type="parTrans" cxnId="{377AF79D-8EC5-4EE5-A43A-33EF15C9B1AA}">
      <dgm:prSet/>
      <dgm:spPr/>
      <dgm:t>
        <a:bodyPr/>
        <a:lstStyle/>
        <a:p>
          <a:endParaRPr lang="uk-UA"/>
        </a:p>
      </dgm:t>
    </dgm:pt>
    <dgm:pt modelId="{0F8DC79C-D391-4BB7-B07A-C039999A5F1B}" type="sibTrans" cxnId="{377AF79D-8EC5-4EE5-A43A-33EF15C9B1AA}">
      <dgm:prSet/>
      <dgm:spPr/>
      <dgm:t>
        <a:bodyPr/>
        <a:lstStyle/>
        <a:p>
          <a:endParaRPr lang="uk-UA"/>
        </a:p>
      </dgm:t>
    </dgm:pt>
    <dgm:pt modelId="{97916F00-4F94-4CBC-8641-7695CFB656CF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Є джерелом екологічного забруднення</a:t>
          </a:r>
          <a:endParaRPr lang="uk-UA" sz="2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853CF6-A39F-4DAD-BD26-343C9F476EE6}" type="parTrans" cxnId="{844B34CA-F9D3-4D09-84A4-C9E4B5F525FA}">
      <dgm:prSet/>
      <dgm:spPr/>
      <dgm:t>
        <a:bodyPr/>
        <a:lstStyle/>
        <a:p>
          <a:endParaRPr lang="uk-UA"/>
        </a:p>
      </dgm:t>
    </dgm:pt>
    <dgm:pt modelId="{5122BD30-E68F-463A-872D-FB44A1050E14}" type="sibTrans" cxnId="{844B34CA-F9D3-4D09-84A4-C9E4B5F525FA}">
      <dgm:prSet/>
      <dgm:spPr/>
      <dgm:t>
        <a:bodyPr/>
        <a:lstStyle/>
        <a:p>
          <a:endParaRPr lang="uk-UA"/>
        </a:p>
      </dgm:t>
    </dgm:pt>
    <dgm:pt modelId="{23C0AC85-27CE-42F9-BF7B-7FD6EC0132E5}" type="pres">
      <dgm:prSet presAssocID="{9ACF1298-4E12-4A2C-955D-5B8C61532F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087A6F9-A531-46DF-BA71-6C9CFA37129B}" type="pres">
      <dgm:prSet presAssocID="{97916F00-4F94-4CBC-8641-7695CFB656CF}" presName="boxAndChildren" presStyleCnt="0"/>
      <dgm:spPr/>
    </dgm:pt>
    <dgm:pt modelId="{9A51C0F1-88A0-4711-A025-1ECEABAC8C33}" type="pres">
      <dgm:prSet presAssocID="{97916F00-4F94-4CBC-8641-7695CFB656CF}" presName="parentTextBox" presStyleLbl="node1" presStyleIdx="0" presStyleCnt="5" custLinFactNeighborY="680"/>
      <dgm:spPr/>
      <dgm:t>
        <a:bodyPr/>
        <a:lstStyle/>
        <a:p>
          <a:endParaRPr lang="uk-UA"/>
        </a:p>
      </dgm:t>
    </dgm:pt>
    <dgm:pt modelId="{613BEE1A-433D-4C3C-ACFD-5170E1B8D1E9}" type="pres">
      <dgm:prSet presAssocID="{0F8DC79C-D391-4BB7-B07A-C039999A5F1B}" presName="sp" presStyleCnt="0"/>
      <dgm:spPr/>
    </dgm:pt>
    <dgm:pt modelId="{4BA0F83C-1279-4E3F-81AF-D33E99B1D1A1}" type="pres">
      <dgm:prSet presAssocID="{C3711915-7F37-4E5C-B195-897F282CC9F6}" presName="arrowAndChildren" presStyleCnt="0"/>
      <dgm:spPr/>
    </dgm:pt>
    <dgm:pt modelId="{0B30D2FB-5685-4E3B-902C-AE43119C40AE}" type="pres">
      <dgm:prSet presAssocID="{C3711915-7F37-4E5C-B195-897F282CC9F6}" presName="parentTextArrow" presStyleLbl="node1" presStyleIdx="1" presStyleCnt="5"/>
      <dgm:spPr/>
      <dgm:t>
        <a:bodyPr/>
        <a:lstStyle/>
        <a:p>
          <a:endParaRPr lang="uk-UA"/>
        </a:p>
      </dgm:t>
    </dgm:pt>
    <dgm:pt modelId="{E4051D3B-5752-4B57-9D88-7AC26980371E}" type="pres">
      <dgm:prSet presAssocID="{867AB2A6-7B0B-46C1-8731-F68494F33828}" presName="sp" presStyleCnt="0"/>
      <dgm:spPr/>
    </dgm:pt>
    <dgm:pt modelId="{268F5A8B-F173-473C-AAEC-4DDAA9687085}" type="pres">
      <dgm:prSet presAssocID="{17644F09-24ED-44FE-A344-A297AC3F1D8F}" presName="arrowAndChildren" presStyleCnt="0"/>
      <dgm:spPr/>
    </dgm:pt>
    <dgm:pt modelId="{4D75248A-478A-42F4-8E17-E0F11A49A183}" type="pres">
      <dgm:prSet presAssocID="{17644F09-24ED-44FE-A344-A297AC3F1D8F}" presName="parentTextArrow" presStyleLbl="node1" presStyleIdx="2" presStyleCnt="5"/>
      <dgm:spPr/>
      <dgm:t>
        <a:bodyPr/>
        <a:lstStyle/>
        <a:p>
          <a:endParaRPr lang="uk-UA"/>
        </a:p>
      </dgm:t>
    </dgm:pt>
    <dgm:pt modelId="{BE51C312-20F9-4A60-B289-B79C77336AB0}" type="pres">
      <dgm:prSet presAssocID="{8709C402-8171-4637-AB81-230B0F96CA4C}" presName="sp" presStyleCnt="0"/>
      <dgm:spPr/>
    </dgm:pt>
    <dgm:pt modelId="{A92ADFAA-7484-42C8-8EAD-761385EAD1F4}" type="pres">
      <dgm:prSet presAssocID="{B0C2B483-5A24-450B-A399-D8E6915D8376}" presName="arrowAndChildren" presStyleCnt="0"/>
      <dgm:spPr/>
    </dgm:pt>
    <dgm:pt modelId="{6E41E37D-6342-4C12-86C0-09135A3F3424}" type="pres">
      <dgm:prSet presAssocID="{B0C2B483-5A24-450B-A399-D8E6915D8376}" presName="parentTextArrow" presStyleLbl="node1" presStyleIdx="3" presStyleCnt="5"/>
      <dgm:spPr/>
      <dgm:t>
        <a:bodyPr/>
        <a:lstStyle/>
        <a:p>
          <a:endParaRPr lang="uk-UA"/>
        </a:p>
      </dgm:t>
    </dgm:pt>
    <dgm:pt modelId="{4C8A7A06-08BE-47E0-BFD2-A2613DAA0048}" type="pres">
      <dgm:prSet presAssocID="{6C262A6A-C2E6-4EBA-B01A-EF27AAF35936}" presName="sp" presStyleCnt="0"/>
      <dgm:spPr/>
    </dgm:pt>
    <dgm:pt modelId="{B851AAEA-6B53-48F8-81AE-8E4B7251D145}" type="pres">
      <dgm:prSet presAssocID="{A1C29C0E-9245-40D4-B9A1-371CDDDAA846}" presName="arrowAndChildren" presStyleCnt="0"/>
      <dgm:spPr/>
    </dgm:pt>
    <dgm:pt modelId="{7EF42183-FCB9-4604-B72A-BD250D153921}" type="pres">
      <dgm:prSet presAssocID="{A1C29C0E-9245-40D4-B9A1-371CDDDAA846}" presName="parentTextArrow" presStyleLbl="node1" presStyleIdx="4" presStyleCnt="5"/>
      <dgm:spPr/>
      <dgm:t>
        <a:bodyPr/>
        <a:lstStyle/>
        <a:p>
          <a:endParaRPr lang="uk-UA"/>
        </a:p>
      </dgm:t>
    </dgm:pt>
  </dgm:ptLst>
  <dgm:cxnLst>
    <dgm:cxn modelId="{033A09F3-483E-4042-9EFE-1B13D8C00A34}" type="presOf" srcId="{A1C29C0E-9245-40D4-B9A1-371CDDDAA846}" destId="{7EF42183-FCB9-4604-B72A-BD250D153921}" srcOrd="0" destOrd="0" presId="urn:microsoft.com/office/officeart/2005/8/layout/process4"/>
    <dgm:cxn modelId="{F7D81B34-4FC7-43A0-968B-EBF3E2C77AD9}" srcId="{9ACF1298-4E12-4A2C-955D-5B8C61532F43}" destId="{17644F09-24ED-44FE-A344-A297AC3F1D8F}" srcOrd="2" destOrd="0" parTransId="{43F1BB44-1293-46F1-9DD9-F3007ECF0921}" sibTransId="{867AB2A6-7B0B-46C1-8731-F68494F33828}"/>
    <dgm:cxn modelId="{24CC4685-1615-4717-999D-2AED73E28E2F}" type="presOf" srcId="{C3711915-7F37-4E5C-B195-897F282CC9F6}" destId="{0B30D2FB-5685-4E3B-902C-AE43119C40AE}" srcOrd="0" destOrd="0" presId="urn:microsoft.com/office/officeart/2005/8/layout/process4"/>
    <dgm:cxn modelId="{377AF79D-8EC5-4EE5-A43A-33EF15C9B1AA}" srcId="{9ACF1298-4E12-4A2C-955D-5B8C61532F43}" destId="{C3711915-7F37-4E5C-B195-897F282CC9F6}" srcOrd="3" destOrd="0" parTransId="{F810F468-ADDD-40DE-BD67-AF82FE34E481}" sibTransId="{0F8DC79C-D391-4BB7-B07A-C039999A5F1B}"/>
    <dgm:cxn modelId="{FFD476ED-61C2-4931-945D-D98916DF0483}" type="presOf" srcId="{17644F09-24ED-44FE-A344-A297AC3F1D8F}" destId="{4D75248A-478A-42F4-8E17-E0F11A49A183}" srcOrd="0" destOrd="0" presId="urn:microsoft.com/office/officeart/2005/8/layout/process4"/>
    <dgm:cxn modelId="{81E9C780-2D30-4029-8C7A-0724BA813531}" type="presOf" srcId="{B0C2B483-5A24-450B-A399-D8E6915D8376}" destId="{6E41E37D-6342-4C12-86C0-09135A3F3424}" srcOrd="0" destOrd="0" presId="urn:microsoft.com/office/officeart/2005/8/layout/process4"/>
    <dgm:cxn modelId="{22D18E29-A4C3-4D9F-9197-12BF0E65E3F4}" srcId="{9ACF1298-4E12-4A2C-955D-5B8C61532F43}" destId="{A1C29C0E-9245-40D4-B9A1-371CDDDAA846}" srcOrd="0" destOrd="0" parTransId="{E0F93A9C-37F7-482A-8221-EC5EED9BBC80}" sibTransId="{6C262A6A-C2E6-4EBA-B01A-EF27AAF35936}"/>
    <dgm:cxn modelId="{6DDD42BB-8374-4133-9D31-6655A8DF01A3}" type="presOf" srcId="{97916F00-4F94-4CBC-8641-7695CFB656CF}" destId="{9A51C0F1-88A0-4711-A025-1ECEABAC8C33}" srcOrd="0" destOrd="0" presId="urn:microsoft.com/office/officeart/2005/8/layout/process4"/>
    <dgm:cxn modelId="{ADC31E84-D9F7-4E5C-A4AD-C797D9790EFE}" srcId="{9ACF1298-4E12-4A2C-955D-5B8C61532F43}" destId="{B0C2B483-5A24-450B-A399-D8E6915D8376}" srcOrd="1" destOrd="0" parTransId="{18AD9970-1014-45F2-8C61-01138AB71D2D}" sibTransId="{8709C402-8171-4637-AB81-230B0F96CA4C}"/>
    <dgm:cxn modelId="{844B34CA-F9D3-4D09-84A4-C9E4B5F525FA}" srcId="{9ACF1298-4E12-4A2C-955D-5B8C61532F43}" destId="{97916F00-4F94-4CBC-8641-7695CFB656CF}" srcOrd="4" destOrd="0" parTransId="{E2853CF6-A39F-4DAD-BD26-343C9F476EE6}" sibTransId="{5122BD30-E68F-463A-872D-FB44A1050E14}"/>
    <dgm:cxn modelId="{EB593246-D933-4A01-A59C-D96166F04C0C}" type="presOf" srcId="{9ACF1298-4E12-4A2C-955D-5B8C61532F43}" destId="{23C0AC85-27CE-42F9-BF7B-7FD6EC0132E5}" srcOrd="0" destOrd="0" presId="urn:microsoft.com/office/officeart/2005/8/layout/process4"/>
    <dgm:cxn modelId="{37E0D18C-DCC7-4E57-9304-0E079484D2E6}" type="presParOf" srcId="{23C0AC85-27CE-42F9-BF7B-7FD6EC0132E5}" destId="{A087A6F9-A531-46DF-BA71-6C9CFA37129B}" srcOrd="0" destOrd="0" presId="urn:microsoft.com/office/officeart/2005/8/layout/process4"/>
    <dgm:cxn modelId="{CA7321D4-E888-47C2-8154-EAEDDA4FF381}" type="presParOf" srcId="{A087A6F9-A531-46DF-BA71-6C9CFA37129B}" destId="{9A51C0F1-88A0-4711-A025-1ECEABAC8C33}" srcOrd="0" destOrd="0" presId="urn:microsoft.com/office/officeart/2005/8/layout/process4"/>
    <dgm:cxn modelId="{E98533FE-E4D5-4E11-AD3D-1B0F4C9E8EED}" type="presParOf" srcId="{23C0AC85-27CE-42F9-BF7B-7FD6EC0132E5}" destId="{613BEE1A-433D-4C3C-ACFD-5170E1B8D1E9}" srcOrd="1" destOrd="0" presId="urn:microsoft.com/office/officeart/2005/8/layout/process4"/>
    <dgm:cxn modelId="{F5DEBB1B-31B2-4F01-AF2D-CD2B631BD633}" type="presParOf" srcId="{23C0AC85-27CE-42F9-BF7B-7FD6EC0132E5}" destId="{4BA0F83C-1279-4E3F-81AF-D33E99B1D1A1}" srcOrd="2" destOrd="0" presId="urn:microsoft.com/office/officeart/2005/8/layout/process4"/>
    <dgm:cxn modelId="{CCD684B4-1A42-4057-B8B7-4F64D2E061B6}" type="presParOf" srcId="{4BA0F83C-1279-4E3F-81AF-D33E99B1D1A1}" destId="{0B30D2FB-5685-4E3B-902C-AE43119C40AE}" srcOrd="0" destOrd="0" presId="urn:microsoft.com/office/officeart/2005/8/layout/process4"/>
    <dgm:cxn modelId="{D8CC3E5D-5B51-4503-8729-473A71EACFC1}" type="presParOf" srcId="{23C0AC85-27CE-42F9-BF7B-7FD6EC0132E5}" destId="{E4051D3B-5752-4B57-9D88-7AC26980371E}" srcOrd="3" destOrd="0" presId="urn:microsoft.com/office/officeart/2005/8/layout/process4"/>
    <dgm:cxn modelId="{3D67E3B6-747F-4414-B3C7-8D664965BB4E}" type="presParOf" srcId="{23C0AC85-27CE-42F9-BF7B-7FD6EC0132E5}" destId="{268F5A8B-F173-473C-AAEC-4DDAA9687085}" srcOrd="4" destOrd="0" presId="urn:microsoft.com/office/officeart/2005/8/layout/process4"/>
    <dgm:cxn modelId="{583C0C1B-F263-4A14-9130-DEE86686637E}" type="presParOf" srcId="{268F5A8B-F173-473C-AAEC-4DDAA9687085}" destId="{4D75248A-478A-42F4-8E17-E0F11A49A183}" srcOrd="0" destOrd="0" presId="urn:microsoft.com/office/officeart/2005/8/layout/process4"/>
    <dgm:cxn modelId="{10078701-B31C-4BBC-B535-68CFF559317C}" type="presParOf" srcId="{23C0AC85-27CE-42F9-BF7B-7FD6EC0132E5}" destId="{BE51C312-20F9-4A60-B289-B79C77336AB0}" srcOrd="5" destOrd="0" presId="urn:microsoft.com/office/officeart/2005/8/layout/process4"/>
    <dgm:cxn modelId="{1AB6B5C9-606D-418A-BF25-EA68F3F05ADF}" type="presParOf" srcId="{23C0AC85-27CE-42F9-BF7B-7FD6EC0132E5}" destId="{A92ADFAA-7484-42C8-8EAD-761385EAD1F4}" srcOrd="6" destOrd="0" presId="urn:microsoft.com/office/officeart/2005/8/layout/process4"/>
    <dgm:cxn modelId="{6DD09547-66D1-474E-97EE-9374BDCECB3F}" type="presParOf" srcId="{A92ADFAA-7484-42C8-8EAD-761385EAD1F4}" destId="{6E41E37D-6342-4C12-86C0-09135A3F3424}" srcOrd="0" destOrd="0" presId="urn:microsoft.com/office/officeart/2005/8/layout/process4"/>
    <dgm:cxn modelId="{F36E6642-9508-4274-9D31-7512C59ED87C}" type="presParOf" srcId="{23C0AC85-27CE-42F9-BF7B-7FD6EC0132E5}" destId="{4C8A7A06-08BE-47E0-BFD2-A2613DAA0048}" srcOrd="7" destOrd="0" presId="urn:microsoft.com/office/officeart/2005/8/layout/process4"/>
    <dgm:cxn modelId="{F75F7970-89BD-4B48-A90C-401F0AE216C2}" type="presParOf" srcId="{23C0AC85-27CE-42F9-BF7B-7FD6EC0132E5}" destId="{B851AAEA-6B53-48F8-81AE-8E4B7251D145}" srcOrd="8" destOrd="0" presId="urn:microsoft.com/office/officeart/2005/8/layout/process4"/>
    <dgm:cxn modelId="{DFC4B669-E64E-4FBC-B51E-F427AEF0F920}" type="presParOf" srcId="{B851AAEA-6B53-48F8-81AE-8E4B7251D145}" destId="{7EF42183-FCB9-4604-B72A-BD250D15392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4BA646-BA4A-47DC-A9E2-A686EEFB5B26}" type="doc">
      <dgm:prSet loTypeId="urn:microsoft.com/office/officeart/2005/8/layout/process4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F7B7E348-DE70-4E74-A980-35CEB3FCBD3A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uk-UA" sz="12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Визначено 3-етапи розвитку міста які зумовлюють трансформацію планувальної схеми з компактного, лінійного до комбінованого типу планування.</a:t>
          </a:r>
          <a:endParaRPr lang="uk-UA" sz="1200" dirty="0">
            <a:solidFill>
              <a:schemeClr val="accent6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C1E1FEE-92F7-4B8F-BAFB-11B844487BCA}" type="parTrans" cxnId="{2F1C19FF-330E-483A-971E-E0E865D3C6F1}">
      <dgm:prSet/>
      <dgm:spPr/>
      <dgm:t>
        <a:bodyPr/>
        <a:lstStyle/>
        <a:p>
          <a:endParaRPr lang="uk-UA"/>
        </a:p>
      </dgm:t>
    </dgm:pt>
    <dgm:pt modelId="{D14DC2FF-1372-4E34-B253-06C1C5DC54D9}" type="sibTrans" cxnId="{2F1C19FF-330E-483A-971E-E0E865D3C6F1}">
      <dgm:prSet/>
      <dgm:spPr/>
      <dgm:t>
        <a:bodyPr/>
        <a:lstStyle/>
        <a:p>
          <a:endParaRPr lang="uk-UA"/>
        </a:p>
      </dgm:t>
    </dgm:pt>
    <dgm:pt modelId="{3D841AD4-0797-44A7-A3BB-5F0548611DCC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uk-UA" sz="1200" b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Такий розвиток сприяв нерівномірному функціональному плануванню та освоєнню території яка складалась з сельбищно-промислових угрупувань.</a:t>
          </a:r>
          <a:endParaRPr lang="uk-UA" sz="1200" b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13A01D-5095-48E3-9C1A-6C075BFFF7C6}" type="parTrans" cxnId="{BCDF17CC-0B15-466F-92BA-FFCAED8E6E67}">
      <dgm:prSet/>
      <dgm:spPr/>
      <dgm:t>
        <a:bodyPr/>
        <a:lstStyle/>
        <a:p>
          <a:endParaRPr lang="uk-UA"/>
        </a:p>
      </dgm:t>
    </dgm:pt>
    <dgm:pt modelId="{2278DCED-3AB1-4A37-936E-AEBF5980B021}" type="sibTrans" cxnId="{BCDF17CC-0B15-466F-92BA-FFCAED8E6E67}">
      <dgm:prSet/>
      <dgm:spPr/>
      <dgm:t>
        <a:bodyPr/>
        <a:lstStyle/>
        <a:p>
          <a:endParaRPr lang="uk-UA"/>
        </a:p>
      </dgm:t>
    </dgm:pt>
    <dgm:pt modelId="{1A7E94C1-3029-4A17-B9FD-956ED33BB267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uk-UA" sz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Нерівномірний характер розселення сприяв хаотичному розміщенню ПТ в структурі міста.</a:t>
          </a:r>
          <a:endParaRPr lang="uk-UA" sz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40806D-97AF-497D-8F1A-576422FEC8AD}" type="parTrans" cxnId="{4130A528-96A9-4DE7-81D4-B61F45E53F3B}">
      <dgm:prSet/>
      <dgm:spPr/>
      <dgm:t>
        <a:bodyPr/>
        <a:lstStyle/>
        <a:p>
          <a:endParaRPr lang="uk-UA"/>
        </a:p>
      </dgm:t>
    </dgm:pt>
    <dgm:pt modelId="{5D849BEB-2876-43BA-A60B-0FBF8D767412}" type="sibTrans" cxnId="{4130A528-96A9-4DE7-81D4-B61F45E53F3B}">
      <dgm:prSet/>
      <dgm:spPr/>
      <dgm:t>
        <a:bodyPr/>
        <a:lstStyle/>
        <a:p>
          <a:endParaRPr lang="uk-UA"/>
        </a:p>
      </dgm:t>
    </dgm:pt>
    <dgm:pt modelId="{48717BDB-DDE3-4E87-A7B1-18EA14E4AA0B}" type="pres">
      <dgm:prSet presAssocID="{174BA646-BA4A-47DC-A9E2-A686EEFB5B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FD7BBCA-7296-4422-A362-D9A9BE7A29AC}" type="pres">
      <dgm:prSet presAssocID="{1A7E94C1-3029-4A17-B9FD-956ED33BB267}" presName="boxAndChildren" presStyleCnt="0"/>
      <dgm:spPr/>
    </dgm:pt>
    <dgm:pt modelId="{8DDF31BE-9403-42B8-BAD2-78E9539DB914}" type="pres">
      <dgm:prSet presAssocID="{1A7E94C1-3029-4A17-B9FD-956ED33BB267}" presName="parentTextBox" presStyleLbl="node1" presStyleIdx="0" presStyleCnt="3" custScaleY="71766"/>
      <dgm:spPr/>
      <dgm:t>
        <a:bodyPr/>
        <a:lstStyle/>
        <a:p>
          <a:endParaRPr lang="uk-UA"/>
        </a:p>
      </dgm:t>
    </dgm:pt>
    <dgm:pt modelId="{019D54A0-5257-4D40-B6CE-D69A7C5A87F2}" type="pres">
      <dgm:prSet presAssocID="{2278DCED-3AB1-4A37-936E-AEBF5980B021}" presName="sp" presStyleCnt="0"/>
      <dgm:spPr/>
    </dgm:pt>
    <dgm:pt modelId="{C52AE482-2378-42E8-BC42-27F8290B1494}" type="pres">
      <dgm:prSet presAssocID="{3D841AD4-0797-44A7-A3BB-5F0548611DCC}" presName="arrowAndChildren" presStyleCnt="0"/>
      <dgm:spPr/>
    </dgm:pt>
    <dgm:pt modelId="{3CC21C50-FCE1-41DF-B235-9F2183A89151}" type="pres">
      <dgm:prSet presAssocID="{3D841AD4-0797-44A7-A3BB-5F0548611DCC}" presName="parentTextArrow" presStyleLbl="node1" presStyleIdx="1" presStyleCnt="3" custScaleY="83647"/>
      <dgm:spPr/>
      <dgm:t>
        <a:bodyPr/>
        <a:lstStyle/>
        <a:p>
          <a:endParaRPr lang="uk-UA"/>
        </a:p>
      </dgm:t>
    </dgm:pt>
    <dgm:pt modelId="{D1B655C5-27B7-48EF-A68A-BC54C0BCD4E5}" type="pres">
      <dgm:prSet presAssocID="{D14DC2FF-1372-4E34-B253-06C1C5DC54D9}" presName="sp" presStyleCnt="0"/>
      <dgm:spPr/>
    </dgm:pt>
    <dgm:pt modelId="{A39728B2-9537-4E1E-9107-8DFC25AEE606}" type="pres">
      <dgm:prSet presAssocID="{F7B7E348-DE70-4E74-A980-35CEB3FCBD3A}" presName="arrowAndChildren" presStyleCnt="0"/>
      <dgm:spPr/>
    </dgm:pt>
    <dgm:pt modelId="{079204EA-3C59-4038-BCD6-D32A9FB1CEF9}" type="pres">
      <dgm:prSet presAssocID="{F7B7E348-DE70-4E74-A980-35CEB3FCBD3A}" presName="parentTextArrow" presStyleLbl="node1" presStyleIdx="2" presStyleCnt="3" custScaleY="89822"/>
      <dgm:spPr/>
      <dgm:t>
        <a:bodyPr/>
        <a:lstStyle/>
        <a:p>
          <a:endParaRPr lang="uk-UA"/>
        </a:p>
      </dgm:t>
    </dgm:pt>
  </dgm:ptLst>
  <dgm:cxnLst>
    <dgm:cxn modelId="{2F1C19FF-330E-483A-971E-E0E865D3C6F1}" srcId="{174BA646-BA4A-47DC-A9E2-A686EEFB5B26}" destId="{F7B7E348-DE70-4E74-A980-35CEB3FCBD3A}" srcOrd="0" destOrd="0" parTransId="{EC1E1FEE-92F7-4B8F-BAFB-11B844487BCA}" sibTransId="{D14DC2FF-1372-4E34-B253-06C1C5DC54D9}"/>
    <dgm:cxn modelId="{4130A528-96A9-4DE7-81D4-B61F45E53F3B}" srcId="{174BA646-BA4A-47DC-A9E2-A686EEFB5B26}" destId="{1A7E94C1-3029-4A17-B9FD-956ED33BB267}" srcOrd="2" destOrd="0" parTransId="{2440806D-97AF-497D-8F1A-576422FEC8AD}" sibTransId="{5D849BEB-2876-43BA-A60B-0FBF8D767412}"/>
    <dgm:cxn modelId="{001733BA-9F4D-4ED3-AE94-569FEC032A5D}" type="presOf" srcId="{174BA646-BA4A-47DC-A9E2-A686EEFB5B26}" destId="{48717BDB-DDE3-4E87-A7B1-18EA14E4AA0B}" srcOrd="0" destOrd="0" presId="urn:microsoft.com/office/officeart/2005/8/layout/process4"/>
    <dgm:cxn modelId="{BF225A3C-E307-491F-A67E-0A47A5D21887}" type="presOf" srcId="{3D841AD4-0797-44A7-A3BB-5F0548611DCC}" destId="{3CC21C50-FCE1-41DF-B235-9F2183A89151}" srcOrd="0" destOrd="0" presId="urn:microsoft.com/office/officeart/2005/8/layout/process4"/>
    <dgm:cxn modelId="{4A09E218-041B-48C4-8FE4-2180879934A7}" type="presOf" srcId="{1A7E94C1-3029-4A17-B9FD-956ED33BB267}" destId="{8DDF31BE-9403-42B8-BAD2-78E9539DB914}" srcOrd="0" destOrd="0" presId="urn:microsoft.com/office/officeart/2005/8/layout/process4"/>
    <dgm:cxn modelId="{B78A57C5-6F47-437D-B806-093EB13D3246}" type="presOf" srcId="{F7B7E348-DE70-4E74-A980-35CEB3FCBD3A}" destId="{079204EA-3C59-4038-BCD6-D32A9FB1CEF9}" srcOrd="0" destOrd="0" presId="urn:microsoft.com/office/officeart/2005/8/layout/process4"/>
    <dgm:cxn modelId="{BCDF17CC-0B15-466F-92BA-FFCAED8E6E67}" srcId="{174BA646-BA4A-47DC-A9E2-A686EEFB5B26}" destId="{3D841AD4-0797-44A7-A3BB-5F0548611DCC}" srcOrd="1" destOrd="0" parTransId="{4113A01D-5095-48E3-9C1A-6C075BFFF7C6}" sibTransId="{2278DCED-3AB1-4A37-936E-AEBF5980B021}"/>
    <dgm:cxn modelId="{42D31414-7826-4532-88BE-8F99169D7F64}" type="presParOf" srcId="{48717BDB-DDE3-4E87-A7B1-18EA14E4AA0B}" destId="{1FD7BBCA-7296-4422-A362-D9A9BE7A29AC}" srcOrd="0" destOrd="0" presId="urn:microsoft.com/office/officeart/2005/8/layout/process4"/>
    <dgm:cxn modelId="{A122BF5E-E3F8-437C-BE2C-D636B65E5E8F}" type="presParOf" srcId="{1FD7BBCA-7296-4422-A362-D9A9BE7A29AC}" destId="{8DDF31BE-9403-42B8-BAD2-78E9539DB914}" srcOrd="0" destOrd="0" presId="urn:microsoft.com/office/officeart/2005/8/layout/process4"/>
    <dgm:cxn modelId="{638EE5E8-12F2-40D7-AF9D-86F1B0DDF343}" type="presParOf" srcId="{48717BDB-DDE3-4E87-A7B1-18EA14E4AA0B}" destId="{019D54A0-5257-4D40-B6CE-D69A7C5A87F2}" srcOrd="1" destOrd="0" presId="urn:microsoft.com/office/officeart/2005/8/layout/process4"/>
    <dgm:cxn modelId="{B97F986A-2360-4CB7-87EC-02D943714B1B}" type="presParOf" srcId="{48717BDB-DDE3-4E87-A7B1-18EA14E4AA0B}" destId="{C52AE482-2378-42E8-BC42-27F8290B1494}" srcOrd="2" destOrd="0" presId="urn:microsoft.com/office/officeart/2005/8/layout/process4"/>
    <dgm:cxn modelId="{E4F31CE4-BDAD-464F-9EF8-452AF825FAB7}" type="presParOf" srcId="{C52AE482-2378-42E8-BC42-27F8290B1494}" destId="{3CC21C50-FCE1-41DF-B235-9F2183A89151}" srcOrd="0" destOrd="0" presId="urn:microsoft.com/office/officeart/2005/8/layout/process4"/>
    <dgm:cxn modelId="{A1D01A3B-8EEE-4589-84F7-1CACC24AD7C1}" type="presParOf" srcId="{48717BDB-DDE3-4E87-A7B1-18EA14E4AA0B}" destId="{D1B655C5-27B7-48EF-A68A-BC54C0BCD4E5}" srcOrd="3" destOrd="0" presId="urn:microsoft.com/office/officeart/2005/8/layout/process4"/>
    <dgm:cxn modelId="{6B23AC6A-426B-4798-B54C-6D4542781B44}" type="presParOf" srcId="{48717BDB-DDE3-4E87-A7B1-18EA14E4AA0B}" destId="{A39728B2-9537-4E1E-9107-8DFC25AEE606}" srcOrd="4" destOrd="0" presId="urn:microsoft.com/office/officeart/2005/8/layout/process4"/>
    <dgm:cxn modelId="{A97C1A39-6FAE-43A0-AF6C-E96174326438}" type="presParOf" srcId="{A39728B2-9537-4E1E-9107-8DFC25AEE606}" destId="{079204EA-3C59-4038-BCD6-D32A9FB1CEF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1C0F1-88A0-4711-A025-1ECEABAC8C33}">
      <dsp:nvSpPr>
        <dsp:cNvPr id="0" name=""/>
        <dsp:cNvSpPr/>
      </dsp:nvSpPr>
      <dsp:spPr>
        <a:xfrm>
          <a:off x="0" y="3929429"/>
          <a:ext cx="6858000" cy="644296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Є джерелом екологічного забруднення</a:t>
          </a:r>
          <a:endParaRPr lang="uk-UA" sz="2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929429"/>
        <a:ext cx="6858000" cy="644296"/>
      </dsp:txXfrm>
    </dsp:sp>
    <dsp:sp modelId="{0B30D2FB-5685-4E3B-902C-AE43119C40AE}">
      <dsp:nvSpPr>
        <dsp:cNvPr id="0" name=""/>
        <dsp:cNvSpPr/>
      </dsp:nvSpPr>
      <dsp:spPr>
        <a:xfrm rot="10800000">
          <a:off x="0" y="2945978"/>
          <a:ext cx="6858000" cy="990928"/>
        </a:xfrm>
        <a:prstGeom prst="upArrowCallout">
          <a:avLst/>
        </a:prstGeom>
        <a:solidFill>
          <a:schemeClr val="accent1">
            <a:shade val="50000"/>
            <a:hueOff val="11467"/>
            <a:satOff val="2038"/>
            <a:lumOff val="1323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Ускладнюють: функціональне планування території,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дорожньо-транспортну мережу міста</a:t>
          </a:r>
          <a:endParaRPr lang="uk-UA" sz="2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2945978"/>
        <a:ext cx="6858000" cy="643875"/>
      </dsp:txXfrm>
    </dsp:sp>
    <dsp:sp modelId="{4D75248A-478A-42F4-8E17-E0F11A49A183}">
      <dsp:nvSpPr>
        <dsp:cNvPr id="0" name=""/>
        <dsp:cNvSpPr/>
      </dsp:nvSpPr>
      <dsp:spPr>
        <a:xfrm rot="10800000">
          <a:off x="0" y="1964714"/>
          <a:ext cx="6858000" cy="990928"/>
        </a:xfrm>
        <a:prstGeom prst="upArrowCallout">
          <a:avLst/>
        </a:prstGeom>
        <a:solidFill>
          <a:schemeClr val="accent1">
            <a:shade val="50000"/>
            <a:hueOff val="22934"/>
            <a:satOff val="4076"/>
            <a:lumOff val="2646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Не використовуються в містобудівних цілях</a:t>
          </a:r>
          <a:endParaRPr lang="uk-UA" sz="2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964714"/>
        <a:ext cx="6858000" cy="643875"/>
      </dsp:txXfrm>
    </dsp:sp>
    <dsp:sp modelId="{6E41E37D-6342-4C12-86C0-09135A3F3424}">
      <dsp:nvSpPr>
        <dsp:cNvPr id="0" name=""/>
        <dsp:cNvSpPr/>
      </dsp:nvSpPr>
      <dsp:spPr>
        <a:xfrm rot="10800000">
          <a:off x="0" y="983450"/>
          <a:ext cx="6858000" cy="990928"/>
        </a:xfrm>
        <a:prstGeom prst="upArrowCallout">
          <a:avLst/>
        </a:prstGeom>
        <a:solidFill>
          <a:schemeClr val="accent1">
            <a:shade val="50000"/>
            <a:hueOff val="22934"/>
            <a:satOff val="4076"/>
            <a:lumOff val="2646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Мають функціонально-незазначений характер</a:t>
          </a:r>
          <a:endParaRPr lang="uk-UA" sz="2000" b="1" kern="1200" dirty="0"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0" y="983450"/>
        <a:ext cx="6858000" cy="643875"/>
      </dsp:txXfrm>
    </dsp:sp>
    <dsp:sp modelId="{7EF42183-FCB9-4604-B72A-BD250D153921}">
      <dsp:nvSpPr>
        <dsp:cNvPr id="0" name=""/>
        <dsp:cNvSpPr/>
      </dsp:nvSpPr>
      <dsp:spPr>
        <a:xfrm rot="10800000">
          <a:off x="0" y="2186"/>
          <a:ext cx="6858000" cy="990928"/>
        </a:xfrm>
        <a:prstGeom prst="upArrowCallout">
          <a:avLst/>
        </a:prstGeom>
        <a:solidFill>
          <a:schemeClr val="accent1">
            <a:shade val="50000"/>
            <a:hueOff val="11467"/>
            <a:satOff val="2038"/>
            <a:lumOff val="1323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Займають значні територій в міському середовищі</a:t>
          </a:r>
          <a:endParaRPr lang="uk-UA" sz="2000" b="1" kern="1200" dirty="0"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0" y="2186"/>
        <a:ext cx="6858000" cy="643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F31BE-9403-42B8-BAD2-78E9539DB914}">
      <dsp:nvSpPr>
        <dsp:cNvPr id="0" name=""/>
        <dsp:cNvSpPr/>
      </dsp:nvSpPr>
      <dsp:spPr>
        <a:xfrm>
          <a:off x="0" y="3640726"/>
          <a:ext cx="2455937" cy="99013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Нерівномірний характер розселення сприяв хаотичному розміщенню ПТ в структурі міста.</a:t>
          </a:r>
          <a:endParaRPr lang="uk-UA" sz="12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640726"/>
        <a:ext cx="2455937" cy="990135"/>
      </dsp:txXfrm>
    </dsp:sp>
    <dsp:sp modelId="{3CC21C50-FCE1-41DF-B235-9F2183A89151}">
      <dsp:nvSpPr>
        <dsp:cNvPr id="0" name=""/>
        <dsp:cNvSpPr/>
      </dsp:nvSpPr>
      <dsp:spPr>
        <a:xfrm rot="10800000">
          <a:off x="0" y="1886486"/>
          <a:ext cx="2455937" cy="1774935"/>
        </a:xfrm>
        <a:prstGeom prst="upArrowCallout">
          <a:avLst/>
        </a:prstGeom>
        <a:solidFill>
          <a:schemeClr val="accent1">
            <a:shade val="50000"/>
            <a:hueOff val="19112"/>
            <a:satOff val="3397"/>
            <a:lumOff val="2205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Такий розвиток сприяв нерівномірному функціональному плануванню та освоєнню території яка складалась з сельбищно-промислових угрупувань.</a:t>
          </a:r>
          <a:endParaRPr lang="uk-UA" sz="1200" b="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886486"/>
        <a:ext cx="2455937" cy="1153300"/>
      </dsp:txXfrm>
    </dsp:sp>
    <dsp:sp modelId="{079204EA-3C59-4038-BCD6-D32A9FB1CEF9}">
      <dsp:nvSpPr>
        <dsp:cNvPr id="0" name=""/>
        <dsp:cNvSpPr/>
      </dsp:nvSpPr>
      <dsp:spPr>
        <a:xfrm rot="10800000">
          <a:off x="0" y="1216"/>
          <a:ext cx="2455937" cy="1905964"/>
        </a:xfrm>
        <a:prstGeom prst="upArrowCallout">
          <a:avLst/>
        </a:prstGeom>
        <a:solidFill>
          <a:schemeClr val="accent1">
            <a:shade val="50000"/>
            <a:hueOff val="19112"/>
            <a:satOff val="3397"/>
            <a:lumOff val="22055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Визначено 3-етапи розвитку міста які зумовлюють трансформацію планувальної схеми з компактного, лінійного до комбінованого типу планування.</a:t>
          </a:r>
          <a:endParaRPr lang="uk-UA" sz="1200" kern="1200" dirty="0">
            <a:solidFill>
              <a:schemeClr val="accent6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0" y="1216"/>
        <a:ext cx="2455937" cy="1238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9C7F020-912E-4B9B-8775-33DA8F919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2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01E91F6-A64A-4557-81C1-986CCF2F7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32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EB87236-6572-43D1-9AFE-96BDA4DEFA85}" type="slidenum">
              <a:rPr lang="ru-RU" smtClean="0">
                <a:latin typeface="Times New Roman" pitchFamily="18" charset="0"/>
              </a:rPr>
              <a:pPr/>
              <a:t>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7216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E9A6EB-B0F1-4D33-9534-CDD4515C659B}" type="slidenum">
              <a:rPr lang="ru-RU" smtClean="0">
                <a:latin typeface="Times New Roman" pitchFamily="18" charset="0"/>
              </a:rPr>
              <a:pPr/>
              <a:t>2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1202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E9A6EB-B0F1-4D33-9534-CDD4515C659B}" type="slidenum">
              <a:rPr lang="ru-RU" smtClean="0">
                <a:latin typeface="Times New Roman" pitchFamily="18" charset="0"/>
              </a:rPr>
              <a:pPr/>
              <a:t>10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669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E9A6EB-B0F1-4D33-9534-CDD4515C659B}" type="slidenum">
              <a:rPr lang="ru-RU" smtClean="0">
                <a:latin typeface="Times New Roman" pitchFamily="18" charset="0"/>
              </a:rPr>
              <a:pPr/>
              <a:t>11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0210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E9A6EB-B0F1-4D33-9534-CDD4515C659B}" type="slidenum">
              <a:rPr lang="ru-RU" smtClean="0">
                <a:latin typeface="Times New Roman" pitchFamily="18" charset="0"/>
              </a:rPr>
              <a:pPr/>
              <a:t>12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6552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кут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7855BE-9727-4618-8EF8-0C43ACB1D2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ECB2E-9834-4B1B-8160-F0B1A048DE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7" name="Прямокут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кут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AA168A06-157F-4E1A-AEE5-1A4B568280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4EC8E81-D8F7-44CC-831F-6AB37290B5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7" name="Прямокут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кут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Місце для номера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8EF1172-876E-4910-8F8A-67787C7E90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Місце для нижнього колонтитула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0" name="Місце для номера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F0408343-047F-42E3-845A-FFCEE24E52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Місце для нижнього колонтитула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2" name="Місце для номера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B64563A6-D8BB-4DB1-9D4D-215036CD4D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Місце для нижнього колонтитула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5" name="Місце для тексту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F0B26EA-12AD-4856-9FE6-213F5CE280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C68E6D-DD08-412D-A978-4295057D40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3C45D09-7B42-4C4D-B359-807ADD04E8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Прямокут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3" name="Місце для номера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7B4E268-14F1-4623-B8BA-6265938D75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Місце для нижнього колонтитула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Дзюбан Тетяна Петрівна</a:t>
            </a:r>
            <a:endParaRPr lang="ru-RU"/>
          </a:p>
        </p:txBody>
      </p:sp>
      <p:sp>
        <p:nvSpPr>
          <p:cNvPr id="7" name="Прямокут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кут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EEB70B-5546-471B-A64C-98B4EE6B80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" y="1447800"/>
            <a:ext cx="9067800" cy="19812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«РЕАБІЛІТАЦІЯ ПОРУШЕНИХ ТЕРИТОРІЙ</a:t>
            </a:r>
            <a:r>
              <a:rPr lang="uk-UA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ВІЗУАЛЬНОГО КОМПОНЕНТУ </a:t>
            </a:r>
            <a:br>
              <a:rPr lang="uk-UA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МІСТОБУДІВНОГО </a:t>
            </a:r>
            <a:r>
              <a:rPr lang="uk-UA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АНСАМБЛЮ»</a:t>
            </a:r>
            <a:r>
              <a:rPr lang="uk-UA" sz="2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2052"/>
          <p:cNvSpPr>
            <a:spLocks noChangeArrowheads="1"/>
          </p:cNvSpPr>
          <p:nvPr/>
        </p:nvSpPr>
        <p:spPr bwMode="auto">
          <a:xfrm>
            <a:off x="533400" y="85725"/>
            <a:ext cx="800893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algn="ctr" eaLnBrk="0" hangingPunct="0">
              <a:defRPr/>
            </a:pPr>
            <a:r>
              <a:rPr kumimoji="1" lang="uk-UA" sz="20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Міністерство освіти і науки, молоді та спорту України</a:t>
            </a:r>
          </a:p>
          <a:p>
            <a:pPr algn="ctr" eaLnBrk="0" hangingPunct="0">
              <a:defRPr/>
            </a:pPr>
            <a:r>
              <a:rPr kumimoji="1" lang="uk-UA" sz="20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Національний авіаційний університет</a:t>
            </a:r>
          </a:p>
          <a:p>
            <a:pPr algn="ctr" eaLnBrk="0" hangingPunct="0">
              <a:defRPr/>
            </a:pPr>
            <a:r>
              <a:rPr kumimoji="1" lang="uk-UA" sz="20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Інститут аеропортів</a:t>
            </a:r>
          </a:p>
          <a:p>
            <a:pPr algn="ctr" eaLnBrk="0" hangingPunct="0">
              <a:defRPr/>
            </a:pPr>
            <a:r>
              <a:rPr kumimoji="1" lang="uk-UA" sz="20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1" lang="ru-RU" sz="20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052"/>
          <p:cNvSpPr>
            <a:spLocks noChangeArrowheads="1"/>
          </p:cNvSpPr>
          <p:nvPr/>
        </p:nvSpPr>
        <p:spPr bwMode="auto">
          <a:xfrm>
            <a:off x="152400" y="6038850"/>
            <a:ext cx="2209800" cy="7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0" hangingPunct="0">
              <a:defRPr/>
            </a:pPr>
            <a:r>
              <a:rPr kumimoji="1" lang="uk-UA" sz="20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Виконав:</a:t>
            </a:r>
          </a:p>
          <a:p>
            <a:pPr eaLnBrk="0" hangingPunct="0">
              <a:defRPr/>
            </a:pPr>
            <a:r>
              <a:rPr kumimoji="1" lang="uk-UA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Погоріла </a:t>
            </a:r>
            <a:r>
              <a:rPr kumimoji="1" lang="uk-UA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О.М.</a:t>
            </a:r>
          </a:p>
          <a:p>
            <a:pPr eaLnBrk="0" hangingPunct="0">
              <a:defRPr/>
            </a:pPr>
            <a:endParaRPr kumimoji="1" lang="uk-UA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kumimoji="1" lang="uk-UA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1" lang="ru-RU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052"/>
          <p:cNvSpPr>
            <a:spLocks noChangeArrowheads="1"/>
          </p:cNvSpPr>
          <p:nvPr/>
        </p:nvSpPr>
        <p:spPr bwMode="auto">
          <a:xfrm>
            <a:off x="3886200" y="5410200"/>
            <a:ext cx="152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algn="ctr" eaLnBrk="0" hangingPunct="0">
              <a:defRPr/>
            </a:pPr>
            <a:r>
              <a:rPr kumimoji="1" lang="uk-UA" sz="20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Київ </a:t>
            </a:r>
            <a:r>
              <a:rPr kumimoji="1" lang="uk-UA" sz="20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</a:t>
            </a:r>
            <a:endParaRPr kumimoji="1" lang="uk-UA" sz="20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kumimoji="1" lang="uk-UA" sz="20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1" lang="ru-RU" sz="20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052"/>
          <p:cNvSpPr>
            <a:spLocks noChangeArrowheads="1"/>
          </p:cNvSpPr>
          <p:nvPr/>
        </p:nvSpPr>
        <p:spPr bwMode="auto">
          <a:xfrm>
            <a:off x="2552700" y="6038850"/>
            <a:ext cx="6362700" cy="7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kumimoji="1" lang="uk-UA" sz="20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Науковий керівник: </a:t>
            </a:r>
            <a:r>
              <a:rPr lang="uk-UA" sz="20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uk-UA" sz="20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архітектури, </a:t>
            </a:r>
            <a:r>
              <a:rPr lang="uk-UA" sz="20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доцент, </a:t>
            </a:r>
            <a:r>
              <a:rPr lang="uk-UA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Чемакіна О.В.</a:t>
            </a:r>
            <a:endParaRPr kumimoji="1" lang="uk-UA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kumimoji="1" lang="uk-UA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1" lang="ru-RU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370525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Спеціальність 8.06010203 «Дизайн архітектурного середовища</a:t>
            </a:r>
            <a:r>
              <a:rPr lang="uk-UA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uk-UA" sz="2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95" y="2193599"/>
            <a:ext cx="6698475" cy="462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" y="1524000"/>
            <a:ext cx="231462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96" y="1524000"/>
            <a:ext cx="6694919" cy="66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67748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1.1. Особливості формування порушеного міського середовища в Донецьку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8"/>
          <a:stretch/>
        </p:blipFill>
        <p:spPr bwMode="auto">
          <a:xfrm>
            <a:off x="138222" y="3848767"/>
            <a:ext cx="2231618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0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ЯЧВС\Desktop\Без имени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/>
          <a:stretch/>
        </p:blipFill>
        <p:spPr bwMode="auto">
          <a:xfrm>
            <a:off x="1104902" y="1295402"/>
            <a:ext cx="2234305" cy="54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1.2. Поняття реабілітації міського </a:t>
            </a:r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середовища </a:t>
            </a:r>
            <a:r>
              <a:rPr lang="uk-UA" sz="2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складу якого входять порушені території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6200000">
            <a:off x="-2315759" y="3677258"/>
            <a:ext cx="5459620" cy="695907"/>
          </a:xfrm>
          <a:prstGeom prst="rect">
            <a:avLst/>
          </a:prstGeom>
          <a:ln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Аналіз досвіду реабілітації ПТ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 зі стрілкою 7"/>
          <p:cNvCxnSpPr/>
          <p:nvPr/>
        </p:nvCxnSpPr>
        <p:spPr>
          <a:xfrm>
            <a:off x="762004" y="3124200"/>
            <a:ext cx="34289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 зі стрілкою 20"/>
          <p:cNvCxnSpPr/>
          <p:nvPr/>
        </p:nvCxnSpPr>
        <p:spPr>
          <a:xfrm>
            <a:off x="762004" y="5257800"/>
            <a:ext cx="34289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 зі стрілкою 21"/>
          <p:cNvCxnSpPr/>
          <p:nvPr/>
        </p:nvCxnSpPr>
        <p:spPr>
          <a:xfrm>
            <a:off x="762004" y="2057400"/>
            <a:ext cx="34289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 зі стрілкою 22"/>
          <p:cNvCxnSpPr/>
          <p:nvPr/>
        </p:nvCxnSpPr>
        <p:spPr>
          <a:xfrm>
            <a:off x="762004" y="4191000"/>
            <a:ext cx="34289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 зі стрілкою 23"/>
          <p:cNvCxnSpPr/>
          <p:nvPr/>
        </p:nvCxnSpPr>
        <p:spPr>
          <a:xfrm>
            <a:off x="762004" y="6248400"/>
            <a:ext cx="34289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3597939" y="1295403"/>
            <a:ext cx="5459622" cy="4571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Аспекти реабілітації ПТ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 rot="16200000">
            <a:off x="3048071" y="5364162"/>
            <a:ext cx="1854713" cy="848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Реабілітація</a:t>
            </a:r>
          </a:p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</a:t>
            </a:r>
          </a:p>
        </p:txBody>
      </p:sp>
      <p:sp>
        <p:nvSpPr>
          <p:cNvPr id="28" name="Прямокутник 27"/>
          <p:cNvSpPr/>
          <p:nvPr/>
        </p:nvSpPr>
        <p:spPr>
          <a:xfrm>
            <a:off x="4399438" y="4850886"/>
            <a:ext cx="465812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Складний, багатоаспектний процес, що склада-    </a:t>
            </a:r>
          </a:p>
          <a:p>
            <a:pPr lvl="0"/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ється з комплексу заходів із відновлення дегра-</a:t>
            </a:r>
          </a:p>
          <a:p>
            <a:pPr lvl="0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дованої земельної ділянки, покращення еколо-</a:t>
            </a:r>
          </a:p>
          <a:p>
            <a:pPr lvl="0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гічних, естетичних, соціально-економічних</a:t>
            </a:r>
          </a:p>
          <a:p>
            <a:pPr lvl="0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якостей оточуючого міського середовища з </a:t>
            </a:r>
          </a:p>
          <a:p>
            <a:pPr lvl="0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метою підвищення її конкурентоспроможності </a:t>
            </a:r>
          </a:p>
          <a:p>
            <a:pPr lvl="0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для ефективного використання в умовах ринку.</a:t>
            </a:r>
            <a:endParaRPr lang="uk-UA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Групувати 29"/>
          <p:cNvGrpSpPr/>
          <p:nvPr/>
        </p:nvGrpSpPr>
        <p:grpSpPr>
          <a:xfrm>
            <a:off x="4053760" y="4851465"/>
            <a:ext cx="691358" cy="1864066"/>
            <a:chOff x="119041" y="133238"/>
            <a:chExt cx="549973" cy="696454"/>
          </a:xfrm>
        </p:grpSpPr>
        <p:sp>
          <p:nvSpPr>
            <p:cNvPr id="31" name="Нашивка 30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pic>
        <p:nvPicPr>
          <p:cNvPr id="2054" name="Picture 6" descr="C:\Users\ЯЧВС\Desktop\Без имени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3" r="12218" b="19593"/>
          <a:stretch/>
        </p:blipFill>
        <p:spPr bwMode="auto">
          <a:xfrm>
            <a:off x="4114800" y="1782418"/>
            <a:ext cx="4425901" cy="30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67748" y="76199"/>
            <a:ext cx="1608652" cy="66659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Аналіз практичного досвіду реабілітації ПТ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ЯЧВС\Desktop\Без 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2641"/>
            <a:ext cx="3367776" cy="66659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1" name="Picture 3" descr="C:\Users\ЯЧВС\Desktop\Без имени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73" y="106015"/>
            <a:ext cx="3773868" cy="66659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238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РОЗДІЛ ІІ. Фактори та умови реабілітації порушених територій як візуального компоненту містобудівного ансамблю 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 bwMode="auto">
          <a:xfrm>
            <a:off x="33046" y="1600200"/>
            <a:ext cx="906426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86656" r="236"/>
          <a:stretch/>
        </p:blipFill>
        <p:spPr bwMode="auto">
          <a:xfrm>
            <a:off x="42571" y="6040362"/>
            <a:ext cx="9064260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6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2.2.1. Систематизація порушених територій за містобудівним фактором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D:\Диплом Погоріла О.М\Схеми та зображення\висновки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71" y="1600200"/>
            <a:ext cx="7777989" cy="51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 rot="16200000">
            <a:off x="-1909931" y="3662529"/>
            <a:ext cx="5115261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Кількісні показники систематизації порушених територій </a:t>
            </a:r>
          </a:p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за містобудівним фактором</a:t>
            </a:r>
            <a:endParaRPr lang="uk-UA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158389" y="134021"/>
            <a:ext cx="8860192" cy="5284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2.2.2. Систематизація порушених територій за візуально-естетичним фактором</a:t>
            </a:r>
            <a:endParaRPr lang="uk-UA" sz="2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6" y="2286000"/>
            <a:ext cx="894941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8389" y="690837"/>
            <a:ext cx="8860192" cy="2642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Геометричні форми порушених територій</a:t>
            </a:r>
            <a:endParaRPr lang="uk-UA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8" y="955071"/>
            <a:ext cx="8860193" cy="136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6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158389" y="134021"/>
            <a:ext cx="3118211" cy="66484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2.3. Фактори та вимоги до реабілітації порушених територій в міському середовищі</a:t>
            </a:r>
            <a:endParaRPr lang="uk-UA" sz="2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992" y="134021"/>
            <a:ext cx="5600384" cy="664845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281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133328" y="76199"/>
            <a:ext cx="3058107" cy="66294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РОЗДІЛ ІІІ. Принципи </a:t>
            </a:r>
          </a:p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методика реабілітації порушених територій як візуального компоненту містобудівного ансамблю</a:t>
            </a:r>
            <a:endParaRPr lang="uk-UA" sz="2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/>
          <a:stretch/>
        </p:blipFill>
        <p:spPr bwMode="auto">
          <a:xfrm>
            <a:off x="3352800" y="57919"/>
            <a:ext cx="5616388" cy="666596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745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ЧВС\Desktop\Без имени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18" b="50000"/>
          <a:stretch/>
        </p:blipFill>
        <p:spPr bwMode="auto">
          <a:xfrm>
            <a:off x="94546" y="46922"/>
            <a:ext cx="4286272" cy="66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ЯЧВС\Desktop\Без имени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0" t="49738" r="850" b="-2060"/>
          <a:stretch/>
        </p:blipFill>
        <p:spPr bwMode="auto">
          <a:xfrm>
            <a:off x="4406185" y="53548"/>
            <a:ext cx="4596752" cy="55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ЯЧВС\Desktop\Без имени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580659"/>
            <a:ext cx="4523702" cy="10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6093" y="76200"/>
            <a:ext cx="4314725" cy="1524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3.2. Методика реабілітації порушених територій як візуального компоненту містобудівного ансамблю</a:t>
            </a:r>
            <a:endParaRPr lang="uk-UA" sz="2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1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399"/>
            <a:ext cx="4724400" cy="6613094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3328" y="76199"/>
            <a:ext cx="3905272" cy="66294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РЕКОМЕНДАЦІЇ </a:t>
            </a:r>
          </a:p>
          <a:p>
            <a:pPr algn="ctr"/>
            <a:r>
              <a:rPr lang="uk-UA" sz="2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одо реабілітації ПТ</a:t>
            </a:r>
          </a:p>
          <a:p>
            <a:pPr algn="ctr"/>
            <a:r>
              <a:rPr lang="uk-UA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візуального компоненту містобудівного ансамблю</a:t>
            </a:r>
            <a:endParaRPr lang="uk-UA" sz="2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0642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Актуальність теми дослідження</a:t>
            </a:r>
            <a:endParaRPr lang="uk-UA" sz="4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641" t="-1104" r="696" b="1104"/>
          <a:stretch/>
        </p:blipFill>
        <p:spPr>
          <a:xfrm>
            <a:off x="70642" y="1548398"/>
            <a:ext cx="9002716" cy="17251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Кільце 4"/>
          <p:cNvSpPr/>
          <p:nvPr/>
        </p:nvSpPr>
        <p:spPr>
          <a:xfrm>
            <a:off x="5166360" y="1956206"/>
            <a:ext cx="710794" cy="710794"/>
          </a:xfrm>
          <a:prstGeom prst="donut">
            <a:avLst>
              <a:gd name="adj" fmla="val 34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Кільце 11"/>
          <p:cNvSpPr/>
          <p:nvPr/>
        </p:nvSpPr>
        <p:spPr>
          <a:xfrm>
            <a:off x="6324600" y="1956206"/>
            <a:ext cx="710794" cy="710794"/>
          </a:xfrm>
          <a:prstGeom prst="donut">
            <a:avLst>
              <a:gd name="adj" fmla="val 34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Кільце 12"/>
          <p:cNvSpPr/>
          <p:nvPr/>
        </p:nvSpPr>
        <p:spPr>
          <a:xfrm>
            <a:off x="7467600" y="1988161"/>
            <a:ext cx="609600" cy="609600"/>
          </a:xfrm>
          <a:prstGeom prst="donut">
            <a:avLst>
              <a:gd name="adj" fmla="val 34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4" name="Кільце 13"/>
          <p:cNvSpPr/>
          <p:nvPr/>
        </p:nvSpPr>
        <p:spPr>
          <a:xfrm>
            <a:off x="6357784" y="1638909"/>
            <a:ext cx="317297" cy="317297"/>
          </a:xfrm>
          <a:prstGeom prst="donut">
            <a:avLst>
              <a:gd name="adj" fmla="val 52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5" name="Кільце 14"/>
          <p:cNvSpPr/>
          <p:nvPr/>
        </p:nvSpPr>
        <p:spPr>
          <a:xfrm>
            <a:off x="4419600" y="1676400"/>
            <a:ext cx="838200" cy="418491"/>
          </a:xfrm>
          <a:prstGeom prst="donut">
            <a:avLst>
              <a:gd name="adj" fmla="val 56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6" name="Кільце 15"/>
          <p:cNvSpPr/>
          <p:nvPr/>
        </p:nvSpPr>
        <p:spPr>
          <a:xfrm>
            <a:off x="3657600" y="1714499"/>
            <a:ext cx="685578" cy="342291"/>
          </a:xfrm>
          <a:prstGeom prst="donut">
            <a:avLst>
              <a:gd name="adj" fmla="val 682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7" name="Кільце 16"/>
          <p:cNvSpPr/>
          <p:nvPr/>
        </p:nvSpPr>
        <p:spPr>
          <a:xfrm>
            <a:off x="3200400" y="1714499"/>
            <a:ext cx="317297" cy="317297"/>
          </a:xfrm>
          <a:prstGeom prst="donut">
            <a:avLst>
              <a:gd name="adj" fmla="val 617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8" name="Кільце 17"/>
          <p:cNvSpPr/>
          <p:nvPr/>
        </p:nvSpPr>
        <p:spPr>
          <a:xfrm>
            <a:off x="152400" y="2002299"/>
            <a:ext cx="1066800" cy="1066800"/>
          </a:xfrm>
          <a:prstGeom prst="donut">
            <a:avLst>
              <a:gd name="adj" fmla="val 235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0" y="12192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Панорами міста Донецьк</a:t>
            </a:r>
            <a:endParaRPr lang="uk-UA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38262" t="36285" r="9714"/>
          <a:stretch/>
        </p:blipFill>
        <p:spPr>
          <a:xfrm>
            <a:off x="70642" y="3409169"/>
            <a:ext cx="9002716" cy="16021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1590" t="36285" r="46386"/>
          <a:stretch/>
        </p:blipFill>
        <p:spPr>
          <a:xfrm>
            <a:off x="66093" y="5163746"/>
            <a:ext cx="9002716" cy="16021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2" name="Кільце 21"/>
          <p:cNvSpPr/>
          <p:nvPr/>
        </p:nvSpPr>
        <p:spPr>
          <a:xfrm>
            <a:off x="1295400" y="5410200"/>
            <a:ext cx="710794" cy="710794"/>
          </a:xfrm>
          <a:prstGeom prst="donut">
            <a:avLst>
              <a:gd name="adj" fmla="val 34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3" name="Кільце 22"/>
          <p:cNvSpPr/>
          <p:nvPr/>
        </p:nvSpPr>
        <p:spPr>
          <a:xfrm>
            <a:off x="1600200" y="3505200"/>
            <a:ext cx="1066800" cy="1066800"/>
          </a:xfrm>
          <a:prstGeom prst="donut">
            <a:avLst>
              <a:gd name="adj" fmla="val 235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4" name="Кільце 23"/>
          <p:cNvSpPr/>
          <p:nvPr/>
        </p:nvSpPr>
        <p:spPr>
          <a:xfrm>
            <a:off x="5521757" y="3733800"/>
            <a:ext cx="2177753" cy="934894"/>
          </a:xfrm>
          <a:prstGeom prst="donut">
            <a:avLst>
              <a:gd name="adj" fmla="val 29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6" name="Кільце 25"/>
          <p:cNvSpPr/>
          <p:nvPr/>
        </p:nvSpPr>
        <p:spPr>
          <a:xfrm>
            <a:off x="8002009" y="5334000"/>
            <a:ext cx="1066800" cy="1066800"/>
          </a:xfrm>
          <a:prstGeom prst="donut">
            <a:avLst>
              <a:gd name="adj" fmla="val 235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Актуальність теми дослідження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66093" y="152400"/>
            <a:ext cx="2600907" cy="65695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3.3. Рекомендації щодо виконання заходів з реабілітації ПТ як візуального компоненту містобудівного ансамблю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017"/>
            <a:ext cx="6083300" cy="3362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2456" r="1563" b="2235"/>
          <a:stretch/>
        </p:blipFill>
        <p:spPr bwMode="auto">
          <a:xfrm>
            <a:off x="3152637" y="3620983"/>
            <a:ext cx="5416826" cy="310100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54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" y="76199"/>
            <a:ext cx="4201107" cy="675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7"/>
          <a:stretch/>
        </p:blipFill>
        <p:spPr bwMode="auto">
          <a:xfrm>
            <a:off x="4273825" y="4648200"/>
            <a:ext cx="4765938" cy="20499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4" b="33394"/>
          <a:stretch/>
        </p:blipFill>
        <p:spPr bwMode="auto">
          <a:xfrm>
            <a:off x="4273825" y="2393673"/>
            <a:ext cx="4765938" cy="20499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r="-765" b="66787"/>
          <a:stretch/>
        </p:blipFill>
        <p:spPr bwMode="auto">
          <a:xfrm>
            <a:off x="4297016" y="140391"/>
            <a:ext cx="4765938" cy="20499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114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2"/>
          <a:stretch/>
        </p:blipFill>
        <p:spPr bwMode="auto">
          <a:xfrm>
            <a:off x="1676400" y="103130"/>
            <a:ext cx="7391400" cy="66423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6093" y="103130"/>
            <a:ext cx="1534107" cy="66423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3.4. Концепція розміщення та функціонального освоєння просторово-значущих ПТ в міському середовищі Донецька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76200"/>
            <a:ext cx="8915400" cy="659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16933"/>
            <a:ext cx="9088270" cy="677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4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42"/>
            <a:ext cx="8877985" cy="625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11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" y="228600"/>
            <a:ext cx="9056668" cy="62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2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8506"/>
            <a:ext cx="8991599" cy="615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1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117"/>
          <a:stretch/>
        </p:blipFill>
        <p:spPr bwMode="auto">
          <a:xfrm>
            <a:off x="1676398" y="67734"/>
            <a:ext cx="7401351" cy="675639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6093" y="67733"/>
            <a:ext cx="1534107" cy="671406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Проектні пропозиції щодо освоєння ПТ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/>
          </p:cNvSpPr>
          <p:nvPr/>
        </p:nvSpPr>
        <p:spPr>
          <a:xfrm>
            <a:off x="87171" y="1676400"/>
            <a:ext cx="8956011" cy="4172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Запропоновано</a:t>
            </a:r>
            <a:endParaRPr lang="uk-UA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висновки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16321" y="2438400"/>
            <a:ext cx="86314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Уніфіковані моделі візуального сприйняття породних відвалів, які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визначають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рівні сприйняття техногенних ландшафтів: 1-й рівень сприйняття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переднього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плану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2-й рівень сприйняття середнього плану; 3-й рівень сприйняття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дальнього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плану; 4-й рівень сприйняття далекого плану.</a:t>
            </a: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70643" y="2429045"/>
            <a:ext cx="691358" cy="1209684"/>
            <a:chOff x="119041" y="133238"/>
            <a:chExt cx="549973" cy="696454"/>
          </a:xfrm>
        </p:grpSpPr>
        <p:sp>
          <p:nvSpPr>
            <p:cNvPr id="23" name="Нашивка 22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8" name="Прямокутник 37"/>
          <p:cNvSpPr/>
          <p:nvPr/>
        </p:nvSpPr>
        <p:spPr>
          <a:xfrm>
            <a:off x="432849" y="4013819"/>
            <a:ext cx="8631411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Систематизацію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порушених територій за містобудівним фактором, яка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визначила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кількісні показники порушених територій в міському середовищі Донецька.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sz="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увати 38"/>
          <p:cNvGrpSpPr/>
          <p:nvPr/>
        </p:nvGrpSpPr>
        <p:grpSpPr>
          <a:xfrm>
            <a:off x="87171" y="4004463"/>
            <a:ext cx="691358" cy="901908"/>
            <a:chOff x="119041" y="133238"/>
            <a:chExt cx="549973" cy="696454"/>
          </a:xfrm>
        </p:grpSpPr>
        <p:sp>
          <p:nvSpPr>
            <p:cNvPr id="40" name="Нашивка 3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16" name="Прямокутник 15"/>
          <p:cNvSpPr/>
          <p:nvPr/>
        </p:nvSpPr>
        <p:spPr>
          <a:xfrm>
            <a:off x="439475" y="5257800"/>
            <a:ext cx="8631411" cy="10464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Систематизацію порушених територій за візуально-естетичним фактором,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яка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визначила кількісні показники просторово-значущих порушених територій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міському середовищі Донецька.</a:t>
            </a:r>
            <a:endParaRPr lang="uk-UA" sz="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93797" y="5248444"/>
            <a:ext cx="691358" cy="1055796"/>
            <a:chOff x="119041" y="133238"/>
            <a:chExt cx="549973" cy="696454"/>
          </a:xfrm>
        </p:grpSpPr>
        <p:sp>
          <p:nvSpPr>
            <p:cNvPr id="18" name="Нашивка 17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31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92644985"/>
              </p:ext>
            </p:extLst>
          </p:nvPr>
        </p:nvGraphicFramePr>
        <p:xfrm>
          <a:off x="1905000" y="1752600"/>
          <a:ext cx="6858000" cy="457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241606" cy="1143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t="1716" b="1"/>
          <a:stretch/>
        </p:blipFill>
        <p:spPr>
          <a:xfrm>
            <a:off x="2362200" y="76200"/>
            <a:ext cx="175145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b="1729"/>
          <a:stretch/>
        </p:blipFill>
        <p:spPr>
          <a:xfrm>
            <a:off x="4150379" y="76201"/>
            <a:ext cx="1751674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b="1781"/>
          <a:stretch/>
        </p:blipFill>
        <p:spPr>
          <a:xfrm>
            <a:off x="5952096" y="76200"/>
            <a:ext cx="175260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t="-185" r="7990" b="-896"/>
          <a:stretch/>
        </p:blipFill>
        <p:spPr>
          <a:xfrm>
            <a:off x="7734822" y="76201"/>
            <a:ext cx="1387257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5" name="Прямокутник 14"/>
          <p:cNvSpPr/>
          <p:nvPr/>
        </p:nvSpPr>
        <p:spPr>
          <a:xfrm>
            <a:off x="0" y="12192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Фотофіксація порушених територій і міста Донецьк</a:t>
            </a:r>
            <a:endParaRPr lang="uk-UA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 rot="16200000">
            <a:off x="-1258938" y="3468738"/>
            <a:ext cx="4651476" cy="121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Проблеми які створюють порушені території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/>
          </p:cNvSpPr>
          <p:nvPr/>
        </p:nvSpPr>
        <p:spPr>
          <a:xfrm>
            <a:off x="87171" y="1676400"/>
            <a:ext cx="8956011" cy="4172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Запропоновано та обґрунтовано</a:t>
            </a:r>
            <a:endParaRPr lang="uk-UA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висновки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16321" y="2667000"/>
            <a:ext cx="863141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Методику реабілітації порушених територій як візуального компоненту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містобу-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дівного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ансамблю, що полягає в аналізі стану порушених територій,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визначенні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характеру впливу на оточуюче середовище, встановленні зони впливу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порушених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територій, можливості освоєння деградованої земельної ділянки та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виявлення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перспективних тенденцій містобудівного використання. </a:t>
            </a: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70643" y="2657644"/>
            <a:ext cx="691358" cy="1486683"/>
            <a:chOff x="119041" y="133238"/>
            <a:chExt cx="549973" cy="696454"/>
          </a:xfrm>
        </p:grpSpPr>
        <p:sp>
          <p:nvSpPr>
            <p:cNvPr id="23" name="Нашивка 22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8" name="Прямокутник 37"/>
          <p:cNvSpPr/>
          <p:nvPr/>
        </p:nvSpPr>
        <p:spPr>
          <a:xfrm>
            <a:off x="449415" y="4752772"/>
            <a:ext cx="85937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Функції, які можуть виконувати порушені територій, що підлягають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рекульти-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вації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освоєнню, а саме: культурно-просвітницька, спортивно-оздоровча,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харчу-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вання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розваг, навчальньо-освітня, лікувально-медична,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виробничо-обслуго-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вуюча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рекреаційна, сельбищна.</a:t>
            </a:r>
          </a:p>
        </p:txBody>
      </p:sp>
      <p:grpSp>
        <p:nvGrpSpPr>
          <p:cNvPr id="39" name="Групувати 38"/>
          <p:cNvGrpSpPr/>
          <p:nvPr/>
        </p:nvGrpSpPr>
        <p:grpSpPr>
          <a:xfrm>
            <a:off x="87171" y="4743416"/>
            <a:ext cx="691358" cy="1209685"/>
            <a:chOff x="119041" y="133238"/>
            <a:chExt cx="549973" cy="696454"/>
          </a:xfrm>
        </p:grpSpPr>
        <p:sp>
          <p:nvSpPr>
            <p:cNvPr id="40" name="Нашивка 3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1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/>
          </p:cNvSpPr>
          <p:nvPr/>
        </p:nvSpPr>
        <p:spPr>
          <a:xfrm>
            <a:off x="87171" y="1676400"/>
            <a:ext cx="8956011" cy="4172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Встановлено</a:t>
            </a:r>
            <a:endParaRPr lang="uk-UA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висновки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16321" y="2219155"/>
            <a:ext cx="86314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Розвиток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 пройшов три етапи формування планувальної схеми,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яка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складалась з функціонально-непов’язаних сельбищно-промислових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угрупувань.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Внаслідок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нерівномірного характеру розселення, часткового занепаду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промисловості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межах міста утворились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 у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формі насипів з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ПВ.</a:t>
            </a:r>
            <a:endParaRPr lang="uk-UA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70643" y="2209800"/>
            <a:ext cx="691358" cy="1209684"/>
            <a:chOff x="119041" y="133238"/>
            <a:chExt cx="549973" cy="696454"/>
          </a:xfrm>
        </p:grpSpPr>
        <p:sp>
          <p:nvSpPr>
            <p:cNvPr id="23" name="Нашивка 22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8" name="Прямокутник 37"/>
          <p:cNvSpPr/>
          <p:nvPr/>
        </p:nvSpPr>
        <p:spPr>
          <a:xfrm>
            <a:off x="432849" y="3581400"/>
            <a:ext cx="863141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Всі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структурні зони нараховують в своєму складі значну кількість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ПТ,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використовуються у містобудівних цілях та мають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функціонально-незазначений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характер. Вони утворюють «білі плями» в міському середовищі, що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ускладнюють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містобудівний каркас та утворюють комплекс проблем: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планувального,  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екологічного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візуально-естетичного, соціально-економічного характеру</a:t>
            </a:r>
          </a:p>
        </p:txBody>
      </p:sp>
      <p:grpSp>
        <p:nvGrpSpPr>
          <p:cNvPr id="39" name="Групувати 38"/>
          <p:cNvGrpSpPr/>
          <p:nvPr/>
        </p:nvGrpSpPr>
        <p:grpSpPr>
          <a:xfrm>
            <a:off x="87171" y="3572044"/>
            <a:ext cx="691358" cy="1486683"/>
            <a:chOff x="119041" y="133238"/>
            <a:chExt cx="549973" cy="696454"/>
          </a:xfrm>
        </p:grpSpPr>
        <p:sp>
          <p:nvSpPr>
            <p:cNvPr id="40" name="Нашивка 3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42" name="Прямокутник 41"/>
          <p:cNvSpPr/>
          <p:nvPr/>
        </p:nvSpPr>
        <p:spPr>
          <a:xfrm>
            <a:off x="411771" y="5190955"/>
            <a:ext cx="863141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Поняття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реабілітації порушених територій складається з складного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реабілітацій-</a:t>
            </a:r>
          </a:p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ного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процесу, який включає комплекс заходів з відновлення деградованої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земельної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ділянки, покращення екологічних, естетичних, соціально-економічних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якостей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оточуючого міського середовища з метою підвищення її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конкурентоспро-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можності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ефективного використання в умовах ринку.</a:t>
            </a:r>
          </a:p>
        </p:txBody>
      </p:sp>
      <p:grpSp>
        <p:nvGrpSpPr>
          <p:cNvPr id="43" name="Групувати 42"/>
          <p:cNvGrpSpPr/>
          <p:nvPr/>
        </p:nvGrpSpPr>
        <p:grpSpPr>
          <a:xfrm>
            <a:off x="66093" y="5181599"/>
            <a:ext cx="691358" cy="1486683"/>
            <a:chOff x="119041" y="133238"/>
            <a:chExt cx="549973" cy="696454"/>
          </a:xfrm>
        </p:grpSpPr>
        <p:sp>
          <p:nvSpPr>
            <p:cNvPr id="44" name="Нашивка 43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78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/>
          </p:cNvSpPr>
          <p:nvPr/>
        </p:nvSpPr>
        <p:spPr>
          <a:xfrm>
            <a:off x="87171" y="1676400"/>
            <a:ext cx="8956011" cy="4172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Доведено</a:t>
            </a:r>
            <a:endParaRPr lang="uk-UA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висновки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16321" y="2514600"/>
            <a:ext cx="86314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Вітчизняний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іноземний досвід класифікації порушених територій 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міському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середовищі базується на малому спектрі критерій оцінювання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деградованої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земельної ділянки, що спрямовані на визначення: екологічного стану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оточуючого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середовища, можливості відновлення та освоєння порушених територій;</a:t>
            </a: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70643" y="2504238"/>
            <a:ext cx="691358" cy="1209684"/>
            <a:chOff x="119041" y="133238"/>
            <a:chExt cx="549973" cy="696454"/>
          </a:xfrm>
        </p:grpSpPr>
        <p:sp>
          <p:nvSpPr>
            <p:cNvPr id="23" name="Нашивка 22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8" name="Прямокутник 37"/>
          <p:cNvSpPr/>
          <p:nvPr/>
        </p:nvSpPr>
        <p:spPr>
          <a:xfrm>
            <a:off x="411770" y="4191000"/>
            <a:ext cx="863141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Основними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умовами формування містобудівного ансамблю, що містить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uk-UA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а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умови візуальної виразності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які полягають у особливостях візуального аналізу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техногенних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ландшафтів; </a:t>
            </a: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б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умови естетичної цілісності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які базуються на параметрах архітектурної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композиції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виражаються за допомогою засобів та закономірностей композиції.</a:t>
            </a:r>
          </a:p>
        </p:txBody>
      </p:sp>
      <p:grpSp>
        <p:nvGrpSpPr>
          <p:cNvPr id="39" name="Групувати 38"/>
          <p:cNvGrpSpPr/>
          <p:nvPr/>
        </p:nvGrpSpPr>
        <p:grpSpPr>
          <a:xfrm>
            <a:off x="87171" y="4181644"/>
            <a:ext cx="691358" cy="1486683"/>
            <a:chOff x="119041" y="133238"/>
            <a:chExt cx="549973" cy="696454"/>
          </a:xfrm>
        </p:grpSpPr>
        <p:sp>
          <p:nvSpPr>
            <p:cNvPr id="40" name="Нашивка 3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00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/>
          </p:cNvSpPr>
          <p:nvPr/>
        </p:nvSpPr>
        <p:spPr>
          <a:xfrm>
            <a:off x="87171" y="1676400"/>
            <a:ext cx="8956011" cy="4172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Визначено та проаналізовано</a:t>
            </a:r>
            <a:endParaRPr lang="uk-UA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висновки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16321" y="2438400"/>
            <a:ext cx="86314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Фактори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що визначають заходи з реабілітації порушених територій та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формують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вимоги до реабілітаційного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процесу.</a:t>
            </a:r>
          </a:p>
          <a:p>
            <a:pPr lvl="0"/>
            <a:endParaRPr lang="uk-UA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70643" y="2429045"/>
            <a:ext cx="691358" cy="1209684"/>
            <a:chOff x="119041" y="133238"/>
            <a:chExt cx="549973" cy="696454"/>
          </a:xfrm>
        </p:grpSpPr>
        <p:sp>
          <p:nvSpPr>
            <p:cNvPr id="23" name="Нашивка 22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8" name="Прямокутник 37"/>
          <p:cNvSpPr/>
          <p:nvPr/>
        </p:nvSpPr>
        <p:spPr>
          <a:xfrm>
            <a:off x="449415" y="4038600"/>
            <a:ext cx="859376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Принципи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реабілітації порушених територій як візуального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компоненту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містобудівного ансамблю, а саме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а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 містобудівного використання порушених територій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б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 естетичної цілісності та візуальної виразності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 комплексності.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г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 екологічної рівноваги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д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 безвідходності.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9" name="Групувати 38"/>
          <p:cNvGrpSpPr/>
          <p:nvPr/>
        </p:nvGrpSpPr>
        <p:grpSpPr>
          <a:xfrm>
            <a:off x="87171" y="4029244"/>
            <a:ext cx="691358" cy="2040681"/>
            <a:chOff x="119041" y="133238"/>
            <a:chExt cx="549973" cy="696454"/>
          </a:xfrm>
        </p:grpSpPr>
        <p:sp>
          <p:nvSpPr>
            <p:cNvPr id="40" name="Нашивка 3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8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0642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 дослідження</a:t>
            </a:r>
            <a:endParaRPr lang="uk-UA" sz="4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16321" y="1715655"/>
            <a:ext cx="86314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Розробити 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методику реабілітації порушених територій як візуального компоненту 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містобудівного 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ансамблю з науково-обґрунтованими рекомендаціями щодо 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функціонального 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освоєння просторово-значущих 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ПТ.</a:t>
            </a:r>
            <a:endParaRPr lang="uk-UA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увати 8"/>
          <p:cNvGrpSpPr/>
          <p:nvPr/>
        </p:nvGrpSpPr>
        <p:grpSpPr>
          <a:xfrm>
            <a:off x="70643" y="1706300"/>
            <a:ext cx="691358" cy="932685"/>
            <a:chOff x="119041" y="133238"/>
            <a:chExt cx="549973" cy="696454"/>
          </a:xfrm>
        </p:grpSpPr>
        <p:sp>
          <p:nvSpPr>
            <p:cNvPr id="10" name="Нашивка 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65779" y="3200400"/>
            <a:ext cx="397282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Об'єкт дослідження</a:t>
            </a:r>
            <a:endParaRPr lang="uk-UA" sz="3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97288" y="4147753"/>
            <a:ext cx="364131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uk-UA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ПОРУШЕНІ ТЕРИТОРІЇ</a:t>
            </a:r>
          </a:p>
          <a:p>
            <a:endParaRPr lang="uk-UA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увати 14"/>
          <p:cNvGrpSpPr/>
          <p:nvPr/>
        </p:nvGrpSpPr>
        <p:grpSpPr>
          <a:xfrm>
            <a:off x="51609" y="4138398"/>
            <a:ext cx="691358" cy="932685"/>
            <a:chOff x="119041" y="133238"/>
            <a:chExt cx="549973" cy="696454"/>
          </a:xfrm>
        </p:grpSpPr>
        <p:sp>
          <p:nvSpPr>
            <p:cNvPr id="16" name="Нашивка 15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18" name="Прямокутник 17"/>
          <p:cNvSpPr/>
          <p:nvPr/>
        </p:nvSpPr>
        <p:spPr>
          <a:xfrm>
            <a:off x="0" y="2820555"/>
            <a:ext cx="4953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00" dirty="0">
              <a:solidFill>
                <a:schemeClr val="accent1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533400" y="2820555"/>
            <a:ext cx="86106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00" dirty="0">
              <a:solidFill>
                <a:schemeClr val="accent1"/>
              </a:solidFill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4545266" y="4152900"/>
            <a:ext cx="443992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Реабілітація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порушених територій з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урахуванням особливостей візуального    </a:t>
            </a: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сприйняття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техногенних ландшафтів</a:t>
            </a:r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1" name="Групувати 20"/>
          <p:cNvGrpSpPr/>
          <p:nvPr/>
        </p:nvGrpSpPr>
        <p:grpSpPr>
          <a:xfrm>
            <a:off x="4224046" y="4143545"/>
            <a:ext cx="691358" cy="932685"/>
            <a:chOff x="119041" y="133238"/>
            <a:chExt cx="549973" cy="696454"/>
          </a:xfrm>
        </p:grpSpPr>
        <p:sp>
          <p:nvSpPr>
            <p:cNvPr id="22" name="Нашивка 21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4168059" y="3200400"/>
            <a:ext cx="4817130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endParaRPr lang="uk-UA" sz="3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0" y="5201307"/>
            <a:ext cx="4953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00" dirty="0">
              <a:solidFill>
                <a:schemeClr val="accent1"/>
              </a:solidFill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533400" y="5201307"/>
            <a:ext cx="86106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00" dirty="0">
              <a:solidFill>
                <a:schemeClr val="accent1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11412" y="5675903"/>
            <a:ext cx="4112634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Межі дослідження</a:t>
            </a:r>
            <a:endParaRPr lang="uk-UA" sz="3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4168060" y="5675903"/>
            <a:ext cx="481713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Доcлiджeння пpоводитьcя нa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пpиклaдi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 Донeцьк iз залученням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зразків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іноземного та вітчизняного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доcвiду.</a:t>
            </a:r>
            <a:endParaRPr lang="uk-UA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Групувати 29"/>
          <p:cNvGrpSpPr/>
          <p:nvPr/>
        </p:nvGrpSpPr>
        <p:grpSpPr>
          <a:xfrm>
            <a:off x="3822380" y="5666548"/>
            <a:ext cx="691358" cy="932685"/>
            <a:chOff x="119041" y="133238"/>
            <a:chExt cx="549973" cy="696454"/>
          </a:xfrm>
        </p:grpSpPr>
        <p:sp>
          <p:nvSpPr>
            <p:cNvPr id="31" name="Нашивка 30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8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416321" y="1828800"/>
            <a:ext cx="863141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Пpоaнaлiзувaти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вітчизняний тa іноземний досвід реабілітації й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класифікації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порушених територій в міському середовищі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uk-UA" sz="9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увати 8"/>
          <p:cNvGrpSpPr/>
          <p:nvPr/>
        </p:nvGrpSpPr>
        <p:grpSpPr>
          <a:xfrm>
            <a:off x="70643" y="1819445"/>
            <a:ext cx="691358" cy="932685"/>
            <a:chOff x="119041" y="133238"/>
            <a:chExt cx="549973" cy="696454"/>
          </a:xfrm>
        </p:grpSpPr>
        <p:sp>
          <p:nvSpPr>
            <p:cNvPr id="10" name="Нашивка 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Завдання дослідження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432849" y="3093423"/>
            <a:ext cx="863141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Вcтaновити комплeкc фaктоpiв, що впливають на процес реабілітації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порушених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територій як візуального компоненту містобудівного ансамблю.</a:t>
            </a:r>
          </a:p>
          <a:p>
            <a:pPr lvl="0"/>
            <a:endParaRPr lang="uk-UA" sz="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Групувати 26"/>
          <p:cNvGrpSpPr/>
          <p:nvPr/>
        </p:nvGrpSpPr>
        <p:grpSpPr>
          <a:xfrm>
            <a:off x="87171" y="3084068"/>
            <a:ext cx="691358" cy="932685"/>
            <a:chOff x="119041" y="133238"/>
            <a:chExt cx="549973" cy="696454"/>
          </a:xfrm>
        </p:grpSpPr>
        <p:sp>
          <p:nvSpPr>
            <p:cNvPr id="28" name="Нашивка 27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0" name="Прямокутник 29"/>
          <p:cNvSpPr/>
          <p:nvPr/>
        </p:nvSpPr>
        <p:spPr>
          <a:xfrm>
            <a:off x="432848" y="4343400"/>
            <a:ext cx="86314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Визначити принципи реабілітації порушених територій як візуального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компоненту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містобудівного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ансамблю.</a:t>
            </a:r>
          </a:p>
          <a:p>
            <a:pPr lvl="0"/>
            <a:endParaRPr lang="uk-UA" sz="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>
            <a:off x="87170" y="4334045"/>
            <a:ext cx="691358" cy="932685"/>
            <a:chOff x="119041" y="133238"/>
            <a:chExt cx="549973" cy="696454"/>
          </a:xfrm>
        </p:grpSpPr>
        <p:sp>
          <p:nvSpPr>
            <p:cNvPr id="32" name="Нашивка 31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4" name="Прямокутник 33"/>
          <p:cNvSpPr/>
          <p:nvPr/>
        </p:nvSpPr>
        <p:spPr>
          <a:xfrm>
            <a:off x="432850" y="5562600"/>
            <a:ext cx="86314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Розробити методику реабілітації порушених територій як візуального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компоненту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містобудівного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ансамблю.</a:t>
            </a:r>
          </a:p>
          <a:p>
            <a:pPr lvl="0"/>
            <a:endParaRPr lang="uk-UA" sz="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увати 34"/>
          <p:cNvGrpSpPr/>
          <p:nvPr/>
        </p:nvGrpSpPr>
        <p:grpSpPr>
          <a:xfrm>
            <a:off x="87172" y="5553245"/>
            <a:ext cx="691358" cy="932685"/>
            <a:chOff x="119041" y="133238"/>
            <a:chExt cx="549973" cy="696454"/>
          </a:xfrm>
        </p:grpSpPr>
        <p:sp>
          <p:nvSpPr>
            <p:cNvPr id="36" name="Нашивка 35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35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416321" y="1981200"/>
            <a:ext cx="86314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Створено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уніфіковані моделі візуального сприйняття породних відвалів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висвітлили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умови формування містобудівного ансамблю, що містить порушені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території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9" name="Групувати 8"/>
          <p:cNvGrpSpPr/>
          <p:nvPr/>
        </p:nvGrpSpPr>
        <p:grpSpPr>
          <a:xfrm>
            <a:off x="70643" y="1971845"/>
            <a:ext cx="691358" cy="932685"/>
            <a:chOff x="119041" y="133238"/>
            <a:chExt cx="549973" cy="696454"/>
          </a:xfrm>
        </p:grpSpPr>
        <p:sp>
          <p:nvSpPr>
            <p:cNvPr id="10" name="Нашивка 9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Наукова новизна</a:t>
            </a:r>
            <a:endParaRPr lang="uk-UA" sz="40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432849" y="3555088"/>
            <a:ext cx="86314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Використано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систематизації порушених територій за містобудівним </a:t>
            </a:r>
            <a:endParaRPr lang="uk-UA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фактором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метод систематизації порушених територій за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візуально-естетичним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фактором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7" name="Групувати 26"/>
          <p:cNvGrpSpPr/>
          <p:nvPr/>
        </p:nvGrpSpPr>
        <p:grpSpPr>
          <a:xfrm>
            <a:off x="87171" y="3545733"/>
            <a:ext cx="691358" cy="932685"/>
            <a:chOff x="119041" y="133238"/>
            <a:chExt cx="549973" cy="696454"/>
          </a:xfrm>
        </p:grpSpPr>
        <p:sp>
          <p:nvSpPr>
            <p:cNvPr id="28" name="Нашивка 27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0" name="Прямокутник 29"/>
          <p:cNvSpPr/>
          <p:nvPr/>
        </p:nvSpPr>
        <p:spPr>
          <a:xfrm>
            <a:off x="432848" y="5181600"/>
            <a:ext cx="86314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1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/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Вперше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запропоновано методику реабілітації порушених територій як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візуального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компоненту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містобудівного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ансамблю.</a:t>
            </a:r>
          </a:p>
          <a:p>
            <a:pPr lvl="0"/>
            <a:endParaRPr lang="uk-UA" sz="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>
            <a:off x="87170" y="5172245"/>
            <a:ext cx="691358" cy="932685"/>
            <a:chOff x="119041" y="133238"/>
            <a:chExt cx="549973" cy="696454"/>
          </a:xfrm>
        </p:grpSpPr>
        <p:sp>
          <p:nvSpPr>
            <p:cNvPr id="32" name="Нашивка 31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19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0642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Практичне значення</a:t>
            </a:r>
            <a:endParaRPr lang="uk-UA" sz="40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11412" y="2209799"/>
            <a:ext cx="2631788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В теорії </a:t>
            </a:r>
          </a:p>
          <a:p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архітектури</a:t>
            </a:r>
            <a:endParaRPr lang="uk-UA" sz="3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2743200" y="2209800"/>
            <a:ext cx="624199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Пpи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pозpобцi ноpмaтивних докумeнтiв,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нaвчaльно-   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мeтодичних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поciбникiв з реабілітації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порушених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територій як візуального компоненту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містобудівного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ансамблю.</a:t>
            </a:r>
          </a:p>
        </p:txBody>
      </p:sp>
      <p:grpSp>
        <p:nvGrpSpPr>
          <p:cNvPr id="30" name="Групувати 29"/>
          <p:cNvGrpSpPr/>
          <p:nvPr/>
        </p:nvGrpSpPr>
        <p:grpSpPr>
          <a:xfrm>
            <a:off x="2397521" y="2200445"/>
            <a:ext cx="691358" cy="1209683"/>
            <a:chOff x="119041" y="133238"/>
            <a:chExt cx="549973" cy="696454"/>
          </a:xfrm>
        </p:grpSpPr>
        <p:sp>
          <p:nvSpPr>
            <p:cNvPr id="31" name="Нашивка 30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  <p:sp>
        <p:nvSpPr>
          <p:cNvPr id="33" name="Заголовок 1"/>
          <p:cNvSpPr txBox="1">
            <a:spLocks/>
          </p:cNvSpPr>
          <p:nvPr/>
        </p:nvSpPr>
        <p:spPr>
          <a:xfrm>
            <a:off x="111412" y="4144201"/>
            <a:ext cx="2631788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проектній</a:t>
            </a:r>
          </a:p>
          <a:p>
            <a:pPr algn="ctr"/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роботі</a:t>
            </a:r>
            <a:endParaRPr lang="uk-UA" sz="3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кутник 33"/>
          <p:cNvSpPr/>
          <p:nvPr/>
        </p:nvSpPr>
        <p:spPr>
          <a:xfrm>
            <a:off x="2743200" y="4144202"/>
            <a:ext cx="624199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9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Пpи  розробці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програми розвитку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генерального плану</a:t>
            </a:r>
          </a:p>
          <a:p>
            <a:pPr lvl="0"/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Донецьк. </a:t>
            </a:r>
            <a:endParaRPr lang="uk-UA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Пpи 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cклaдaннi зaвдaнь нa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проектування.</a:t>
            </a:r>
          </a:p>
          <a:p>
            <a:endParaRPr lang="uk-UA" sz="9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увати 34"/>
          <p:cNvGrpSpPr/>
          <p:nvPr/>
        </p:nvGrpSpPr>
        <p:grpSpPr>
          <a:xfrm>
            <a:off x="2397521" y="4134847"/>
            <a:ext cx="691358" cy="1209683"/>
            <a:chOff x="119041" y="133238"/>
            <a:chExt cx="549973" cy="696454"/>
          </a:xfrm>
        </p:grpSpPr>
        <p:sp>
          <p:nvSpPr>
            <p:cNvPr id="36" name="Нашивка 35"/>
            <p:cNvSpPr/>
            <p:nvPr/>
          </p:nvSpPr>
          <p:spPr>
            <a:xfrm>
              <a:off x="119041" y="133239"/>
              <a:ext cx="549972" cy="696453"/>
            </a:xfrm>
            <a:prstGeom prst="chevron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Нашивка 4"/>
            <p:cNvSpPr/>
            <p:nvPr/>
          </p:nvSpPr>
          <p:spPr>
            <a:xfrm rot="-5400000">
              <a:off x="45801" y="206479"/>
              <a:ext cx="696453" cy="549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68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199"/>
            <a:ext cx="3667707" cy="66980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наукової роботи</a:t>
            </a:r>
            <a:endParaRPr lang="uk-UA" sz="3200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ЯЧВС\Desktop\струк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6139"/>
            <a:ext cx="5101860" cy="66947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902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66093" y="76200"/>
            <a:ext cx="8998167" cy="1143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РОЗДІЛ І. Передумови реабілітації порушених територій як візуального компоненту містобудівного ансамблю</a:t>
            </a:r>
            <a:endParaRPr lang="uk-UA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87171" y="1600200"/>
            <a:ext cx="89981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1.1. Особливості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 порушеного міського середовища в Донецьку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1" y="2059581"/>
            <a:ext cx="6455067" cy="473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936169499"/>
              </p:ext>
            </p:extLst>
          </p:nvPr>
        </p:nvGraphicFramePr>
        <p:xfrm>
          <a:off x="6629400" y="2073521"/>
          <a:ext cx="2455937" cy="4632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114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есічна">
  <a:themeElements>
    <a:clrScheme name="Інше 13">
      <a:dk1>
        <a:sysClr val="windowText" lastClr="000000"/>
      </a:dk1>
      <a:lt1>
        <a:sysClr val="window" lastClr="FFFFFF"/>
      </a:lt1>
      <a:dk2>
        <a:srgbClr val="53515D"/>
      </a:dk2>
      <a:lt2>
        <a:srgbClr val="FFB665"/>
      </a:lt2>
      <a:accent1>
        <a:srgbClr val="B4BAC3"/>
      </a:accent1>
      <a:accent2>
        <a:srgbClr val="FFD3A2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Пересічна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ересічна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2188</TotalTime>
  <Words>1114</Words>
  <Application>Microsoft Office PowerPoint</Application>
  <PresentationFormat>Экран (4:3)</PresentationFormat>
  <Paragraphs>180</Paragraphs>
  <Slides>33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Times New Roman</vt:lpstr>
      <vt:lpstr>Tw Cen MT</vt:lpstr>
      <vt:lpstr>Wingdings</vt:lpstr>
      <vt:lpstr>Wingdings 2</vt:lpstr>
      <vt:lpstr>Пересічна</vt:lpstr>
      <vt:lpstr>«РЕАБІЛІТАЦІЯ ПОРУШЕНИХ ТЕРИТОРІЙ ЯК ВІЗУАЛЬНОГО КОМПОНЕНТУ  МІСТОБУДІВНОГО АНСАМБЛЮ»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Алена</dc:creator>
  <cp:lastModifiedBy>admin</cp:lastModifiedBy>
  <cp:revision>180</cp:revision>
  <cp:lastPrinted>1601-01-01T00:00:00Z</cp:lastPrinted>
  <dcterms:created xsi:type="dcterms:W3CDTF">1601-01-01T00:00:00Z</dcterms:created>
  <dcterms:modified xsi:type="dcterms:W3CDTF">2015-09-10T13:28:20Z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1049</vt:i4>
  </property>
</Properties>
</file>