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6" r:id="rId8"/>
    <p:sldId id="263" r:id="rId9"/>
    <p:sldId id="260" r:id="rId10"/>
    <p:sldId id="261" r:id="rId11"/>
    <p:sldId id="262" r:id="rId12"/>
    <p:sldId id="267" r:id="rId13"/>
    <p:sldId id="268" r:id="rId14"/>
    <p:sldId id="271" r:id="rId15"/>
    <p:sldId id="273" r:id="rId16"/>
    <p:sldId id="272" r:id="rId17"/>
    <p:sldId id="269" r:id="rId18"/>
    <p:sldId id="270"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68" d="100"/>
          <a:sy n="68" d="100"/>
        </p:scale>
        <p:origin x="-14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851EFF-DF45-4A66-A1EC-DA370507FA0E}" type="datetimeFigureOut">
              <a:rPr lang="ru-RU" smtClean="0"/>
              <a:pPr/>
              <a:t>18.07.2016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51EFF-DF45-4A66-A1EC-DA370507FA0E}" type="datetimeFigureOut">
              <a:rPr lang="ru-RU" smtClean="0"/>
              <a:pPr/>
              <a:t>18.07.2016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40AA1-04E7-44B7-99C4-AEB008676CE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smtClean="0">
                <a:solidFill>
                  <a:srgbClr val="7030A0"/>
                </a:solidFill>
              </a:rPr>
              <a:t>Birth of comparative and historical linguistics</a:t>
            </a:r>
            <a:endParaRPr lang="ru-RU" b="1" dirty="0">
              <a:solidFill>
                <a:srgbClr val="7030A0"/>
              </a:solidFill>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t> </a:t>
            </a:r>
            <a:r>
              <a:rPr lang="en-US" sz="2800" dirty="0" smtClean="0">
                <a:solidFill>
                  <a:srgbClr val="7030A0"/>
                </a:solidFill>
              </a:rPr>
              <a:t>William Jones </a:t>
            </a:r>
            <a:r>
              <a:rPr lang="en-US" sz="2800" dirty="0" smtClean="0">
                <a:solidFill>
                  <a:srgbClr val="7030A0"/>
                </a:solidFill>
              </a:rPr>
              <a:t>and other </a:t>
            </a:r>
            <a:r>
              <a:rPr lang="en-US" sz="2800" dirty="0" smtClean="0">
                <a:solidFill>
                  <a:srgbClr val="7030A0"/>
                </a:solidFill>
              </a:rPr>
              <a:t>forerunners 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611560" y="908720"/>
            <a:ext cx="8136904" cy="5400600"/>
          </a:xfrm>
        </p:spPr>
        <p:txBody>
          <a:bodyPr>
            <a:normAutofit/>
          </a:bodyPr>
          <a:lstStyle/>
          <a:p>
            <a:pPr>
              <a:buNone/>
            </a:pPr>
            <a:r>
              <a:rPr lang="en-US" sz="2400" dirty="0" smtClean="0">
                <a:solidFill>
                  <a:srgbClr val="002060"/>
                </a:solidFill>
              </a:rPr>
              <a:t>18</a:t>
            </a:r>
            <a:r>
              <a:rPr lang="en-US" sz="2400" baseline="30000" dirty="0" smtClean="0">
                <a:solidFill>
                  <a:srgbClr val="002060"/>
                </a:solidFill>
              </a:rPr>
              <a:t>th</a:t>
            </a:r>
            <a:r>
              <a:rPr lang="en-US" sz="2400" dirty="0" smtClean="0">
                <a:solidFill>
                  <a:srgbClr val="002060"/>
                </a:solidFill>
              </a:rPr>
              <a:t> century</a:t>
            </a:r>
          </a:p>
          <a:p>
            <a:pPr>
              <a:buNone/>
            </a:pPr>
            <a:r>
              <a:rPr lang="en-GB" sz="2400" b="1" dirty="0">
                <a:solidFill>
                  <a:srgbClr val="002060"/>
                </a:solidFill>
              </a:rPr>
              <a:t>Johann Peter </a:t>
            </a:r>
            <a:r>
              <a:rPr lang="en-GB" sz="2400" b="1" dirty="0" err="1">
                <a:solidFill>
                  <a:srgbClr val="002060"/>
                </a:solidFill>
              </a:rPr>
              <a:t>Süßmilch</a:t>
            </a:r>
            <a:r>
              <a:rPr lang="en-GB" sz="2400" dirty="0">
                <a:solidFill>
                  <a:srgbClr val="002060"/>
                </a:solidFill>
              </a:rPr>
              <a:t> </a:t>
            </a:r>
            <a:r>
              <a:rPr lang="en-US" sz="2400" i="1" dirty="0">
                <a:solidFill>
                  <a:srgbClr val="002060"/>
                </a:solidFill>
              </a:rPr>
              <a:t> </a:t>
            </a:r>
            <a:r>
              <a:rPr lang="en-US" sz="2400" i="1" dirty="0" smtClean="0">
                <a:solidFill>
                  <a:srgbClr val="002060"/>
                </a:solidFill>
              </a:rPr>
              <a:t>“The </a:t>
            </a:r>
            <a:r>
              <a:rPr lang="en-US" sz="2400" i="1" dirty="0">
                <a:solidFill>
                  <a:srgbClr val="002060"/>
                </a:solidFill>
              </a:rPr>
              <a:t>Divine order in the circumstances of the human sex, birth, death and </a:t>
            </a:r>
            <a:r>
              <a:rPr lang="en-US" sz="2400" i="1" dirty="0" smtClean="0">
                <a:solidFill>
                  <a:srgbClr val="002060"/>
                </a:solidFill>
              </a:rPr>
              <a:t>reproduction</a:t>
            </a:r>
            <a:r>
              <a:rPr lang="en-US" sz="2400" dirty="0" smtClean="0">
                <a:solidFill>
                  <a:srgbClr val="002060"/>
                </a:solidFill>
              </a:rPr>
              <a:t>”:</a:t>
            </a:r>
          </a:p>
          <a:p>
            <a:pPr>
              <a:buNone/>
            </a:pPr>
            <a:r>
              <a:rPr lang="en-US" sz="2400" i="1" dirty="0" smtClean="0"/>
              <a:t>The complexity and perfect ordering of languages could only be explained as the direct gift of God to mankind.</a:t>
            </a:r>
          </a:p>
          <a:p>
            <a:pPr>
              <a:buNone/>
            </a:pPr>
            <a:endParaRPr lang="en-US" sz="2400" i="1" dirty="0" smtClean="0"/>
          </a:p>
          <a:p>
            <a:pPr>
              <a:buNone/>
            </a:pPr>
            <a:r>
              <a:rPr lang="en-US" sz="2400" i="1" dirty="0" smtClean="0">
                <a:solidFill>
                  <a:srgbClr val="002060"/>
                </a:solidFill>
              </a:rPr>
              <a:t>1769</a:t>
            </a:r>
          </a:p>
          <a:p>
            <a:pPr>
              <a:buNone/>
            </a:pPr>
            <a:r>
              <a:rPr lang="en-US" sz="2400" dirty="0" smtClean="0"/>
              <a:t>Prussian Academy  offered a prize for an essay answering </a:t>
            </a:r>
          </a:p>
          <a:p>
            <a:pPr>
              <a:buNone/>
            </a:pPr>
            <a:r>
              <a:rPr lang="en-US" sz="2400" dirty="0"/>
              <a:t> </a:t>
            </a:r>
            <a:r>
              <a:rPr lang="en-US" sz="2400" dirty="0" smtClean="0"/>
              <a:t> the questions:</a:t>
            </a:r>
          </a:p>
          <a:p>
            <a:r>
              <a:rPr lang="en-US" sz="2400" dirty="0" smtClean="0"/>
              <a:t>Could man have evolved, unaided, the language as it is known?</a:t>
            </a:r>
          </a:p>
          <a:p>
            <a:r>
              <a:rPr lang="en-US" sz="2400" dirty="0" smtClean="0"/>
              <a:t>If yes, how could man go about it?</a:t>
            </a:r>
          </a:p>
          <a:p>
            <a:pPr>
              <a:buNone/>
            </a:pPr>
            <a:endParaRPr lang="en-US" sz="2400" i="1"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t> </a:t>
            </a:r>
            <a:r>
              <a:rPr lang="en-US" sz="2800" dirty="0" smtClean="0">
                <a:solidFill>
                  <a:srgbClr val="7030A0"/>
                </a:solidFill>
              </a:rPr>
              <a:t>William Jones </a:t>
            </a:r>
            <a:r>
              <a:rPr lang="en-US" sz="2800" dirty="0" smtClean="0">
                <a:solidFill>
                  <a:srgbClr val="7030A0"/>
                </a:solidFill>
              </a:rPr>
              <a:t>and other </a:t>
            </a:r>
            <a:r>
              <a:rPr lang="en-US" sz="2800" dirty="0" smtClean="0">
                <a:solidFill>
                  <a:srgbClr val="7030A0"/>
                </a:solidFill>
              </a:rPr>
              <a:t>forerunners 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611560" y="908720"/>
            <a:ext cx="6264696" cy="5400600"/>
          </a:xfrm>
        </p:spPr>
        <p:txBody>
          <a:bodyPr>
            <a:normAutofit/>
          </a:bodyPr>
          <a:lstStyle/>
          <a:p>
            <a:pPr>
              <a:buNone/>
            </a:pPr>
            <a:r>
              <a:rPr lang="en-US" sz="2400" dirty="0" smtClean="0">
                <a:solidFill>
                  <a:srgbClr val="002060"/>
                </a:solidFill>
              </a:rPr>
              <a:t>Johann Gottfried Herder</a:t>
            </a:r>
          </a:p>
          <a:p>
            <a:pPr>
              <a:buNone/>
            </a:pPr>
            <a:r>
              <a:rPr lang="en-US" sz="1800" dirty="0" smtClean="0">
                <a:solidFill>
                  <a:srgbClr val="002060"/>
                </a:solidFill>
              </a:rPr>
              <a:t>(winner of the prize)</a:t>
            </a:r>
          </a:p>
          <a:p>
            <a:pPr>
              <a:buNone/>
            </a:pPr>
            <a:r>
              <a:rPr lang="en-US" sz="2400" i="1" dirty="0" smtClean="0">
                <a:solidFill>
                  <a:srgbClr val="002060"/>
                </a:solidFill>
              </a:rPr>
              <a:t>“Treatise on the Origin of Language” (1772)</a:t>
            </a:r>
          </a:p>
          <a:p>
            <a:r>
              <a:rPr lang="en-US" sz="2400" dirty="0"/>
              <a:t>Thought is essentially dependent on, and bounded in scope by, language — i.e. one can only think if one has a language, and one can only think what one can express linguistically</a:t>
            </a:r>
            <a:r>
              <a:rPr lang="en-US" sz="2400" dirty="0" smtClean="0"/>
              <a:t>.</a:t>
            </a:r>
          </a:p>
          <a:p>
            <a:r>
              <a:rPr lang="en-US" sz="2400" dirty="0" smtClean="0"/>
              <a:t>Meanings or concepts are to be equated </a:t>
            </a:r>
            <a:r>
              <a:rPr lang="en-US" sz="2400" dirty="0"/>
              <a:t>w</a:t>
            </a:r>
            <a:r>
              <a:rPr lang="en-US" sz="2400" dirty="0" smtClean="0"/>
              <a:t>ith usages of words.</a:t>
            </a:r>
          </a:p>
          <a:p>
            <a:r>
              <a:rPr lang="en-US" sz="2400" dirty="0" smtClean="0"/>
              <a:t>Conceptualization results from sensation.</a:t>
            </a:r>
            <a:r>
              <a:rPr lang="en-US" sz="2400" dirty="0"/>
              <a:t> </a:t>
            </a:r>
            <a:r>
              <a:rPr lang="en-US" sz="2400" dirty="0" smtClean="0"/>
              <a:t>We are </a:t>
            </a:r>
            <a:r>
              <a:rPr lang="en-US" sz="2400" dirty="0"/>
              <a:t>able to achieve non-empirical concepts by means of a sort of metaphorical extension from the empirical </a:t>
            </a:r>
            <a:r>
              <a:rPr lang="en-US" sz="2400" dirty="0" smtClean="0"/>
              <a:t>ones.</a:t>
            </a:r>
            <a:r>
              <a:rPr lang="en-US" sz="2400" dirty="0"/>
              <a:t> </a:t>
            </a:r>
            <a:endParaRPr lang="en-US" sz="2400" dirty="0" smtClean="0"/>
          </a:p>
          <a:p>
            <a:pPr>
              <a:buNone/>
            </a:pPr>
            <a:endParaRPr lang="en-US" sz="2400" i="1" dirty="0" smtClean="0">
              <a:solidFill>
                <a:srgbClr val="002060"/>
              </a:solidFill>
            </a:endParaRPr>
          </a:p>
          <a:p>
            <a:pPr>
              <a:buNone/>
            </a:pPr>
            <a:endParaRPr lang="en-US" sz="1800" dirty="0" smtClean="0"/>
          </a:p>
          <a:p>
            <a:pPr>
              <a:buNone/>
            </a:pPr>
            <a:endParaRPr lang="en-US" sz="2400" dirty="0" smtClean="0"/>
          </a:p>
          <a:p>
            <a:pPr>
              <a:buNone/>
            </a:pPr>
            <a:endParaRPr lang="en-US" sz="2400" i="1" dirty="0">
              <a:solidFill>
                <a:srgbClr val="002060"/>
              </a:solidFill>
            </a:endParaRPr>
          </a:p>
        </p:txBody>
      </p:sp>
      <p:pic>
        <p:nvPicPr>
          <p:cNvPr id="18436" name="Picture 4" descr="Herder by Kügelgen.jpg"/>
          <p:cNvPicPr>
            <a:picLocks noChangeAspect="1" noChangeArrowheads="1"/>
          </p:cNvPicPr>
          <p:nvPr/>
        </p:nvPicPr>
        <p:blipFill>
          <a:blip r:embed="rId2" cstate="print"/>
          <a:srcRect/>
          <a:stretch>
            <a:fillRect/>
          </a:stretch>
        </p:blipFill>
        <p:spPr bwMode="auto">
          <a:xfrm>
            <a:off x="6762750" y="1916832"/>
            <a:ext cx="2381250" cy="27527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t> </a:t>
            </a:r>
            <a:r>
              <a:rPr lang="en-US" sz="2800" dirty="0" smtClean="0">
                <a:solidFill>
                  <a:srgbClr val="7030A0"/>
                </a:solidFill>
              </a:rPr>
              <a:t>William Jones </a:t>
            </a:r>
            <a:r>
              <a:rPr lang="en-US" sz="2800" dirty="0" smtClean="0">
                <a:solidFill>
                  <a:srgbClr val="7030A0"/>
                </a:solidFill>
              </a:rPr>
              <a:t>and other </a:t>
            </a:r>
            <a:r>
              <a:rPr lang="en-US" sz="2800" dirty="0" smtClean="0">
                <a:solidFill>
                  <a:srgbClr val="7030A0"/>
                </a:solidFill>
              </a:rPr>
              <a:t>forerunners 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611560" y="908720"/>
            <a:ext cx="8064896" cy="5400600"/>
          </a:xfrm>
        </p:spPr>
        <p:txBody>
          <a:bodyPr>
            <a:normAutofit/>
          </a:bodyPr>
          <a:lstStyle/>
          <a:p>
            <a:pPr>
              <a:buNone/>
            </a:pPr>
            <a:endParaRPr lang="en-US" sz="2400" dirty="0" smtClean="0">
              <a:solidFill>
                <a:srgbClr val="002060"/>
              </a:solidFill>
            </a:endParaRPr>
          </a:p>
          <a:p>
            <a:pPr>
              <a:buNone/>
            </a:pPr>
            <a:r>
              <a:rPr lang="en-US" sz="2400" dirty="0" smtClean="0">
                <a:solidFill>
                  <a:srgbClr val="002060"/>
                </a:solidFill>
              </a:rPr>
              <a:t>Johann Gottfried Herder on the origin of the language:</a:t>
            </a:r>
          </a:p>
          <a:p>
            <a:r>
              <a:rPr lang="en-US" sz="2400" dirty="0" smtClean="0"/>
              <a:t>Language is not a gift from God.</a:t>
            </a:r>
          </a:p>
          <a:p>
            <a:r>
              <a:rPr lang="en-US" sz="2400" dirty="0" smtClean="0"/>
              <a:t>Man has his five senses, and he is gifted with reason; nevertheless, with all his talents he would be forlorn in the world without his specific human language. Creation of language and culture by means of his natural talents is distinctive of man’s nature.</a:t>
            </a:r>
          </a:p>
          <a:p>
            <a:r>
              <a:rPr lang="en-US" sz="2400" dirty="0" smtClean="0"/>
              <a:t>Sound, a product of  the human tongue, and conception, a product of the human reason, must be adjusted to each other.</a:t>
            </a:r>
          </a:p>
          <a:p>
            <a:pPr>
              <a:buNone/>
            </a:pPr>
            <a:endParaRPr lang="en-US" sz="2400" i="1" dirty="0" smtClean="0">
              <a:solidFill>
                <a:srgbClr val="002060"/>
              </a:solidFill>
            </a:endParaRPr>
          </a:p>
          <a:p>
            <a:pPr>
              <a:buNone/>
            </a:pPr>
            <a:endParaRPr lang="en-US" sz="1800" dirty="0" smtClean="0"/>
          </a:p>
          <a:p>
            <a:pPr>
              <a:buNone/>
            </a:pPr>
            <a:endParaRPr lang="en-US" sz="2400" dirty="0" smtClean="0"/>
          </a:p>
          <a:p>
            <a:pPr>
              <a:buNone/>
            </a:pPr>
            <a:endParaRPr lang="en-US" sz="2400" i="1"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t> </a:t>
            </a:r>
            <a:r>
              <a:rPr lang="en-US" sz="2400" dirty="0" smtClean="0">
                <a:solidFill>
                  <a:srgbClr val="7030A0"/>
                </a:solidFill>
              </a:rPr>
              <a:t>William Jones and other forerunners of historical linguistics </a:t>
            </a:r>
            <a:endParaRPr lang="ru-RU" sz="2400" dirty="0">
              <a:solidFill>
                <a:srgbClr val="7030A0"/>
              </a:solidFill>
            </a:endParaRPr>
          </a:p>
        </p:txBody>
      </p:sp>
      <p:sp>
        <p:nvSpPr>
          <p:cNvPr id="3" name="Содержимое 2"/>
          <p:cNvSpPr>
            <a:spLocks noGrp="1"/>
          </p:cNvSpPr>
          <p:nvPr>
            <p:ph idx="1"/>
          </p:nvPr>
        </p:nvSpPr>
        <p:spPr>
          <a:xfrm>
            <a:off x="251520" y="1124744"/>
            <a:ext cx="6768752" cy="5001419"/>
          </a:xfrm>
        </p:spPr>
        <p:txBody>
          <a:bodyPr/>
          <a:lstStyle/>
          <a:p>
            <a:pPr>
              <a:buNone/>
            </a:pPr>
            <a:r>
              <a:rPr lang="en-US" sz="2400" dirty="0" smtClean="0">
                <a:solidFill>
                  <a:srgbClr val="7030A0"/>
                </a:solidFill>
              </a:rPr>
              <a:t>Friedrich Schlegel</a:t>
            </a:r>
          </a:p>
          <a:p>
            <a:pPr>
              <a:buNone/>
            </a:pPr>
            <a:r>
              <a:rPr lang="de-DE" sz="2400" i="1" dirty="0" smtClean="0">
                <a:solidFill>
                  <a:srgbClr val="7030A0"/>
                </a:solidFill>
              </a:rPr>
              <a:t>„Über </a:t>
            </a:r>
            <a:r>
              <a:rPr lang="de-DE" sz="2400" i="1" dirty="0" smtClean="0">
                <a:solidFill>
                  <a:srgbClr val="7030A0"/>
                </a:solidFill>
              </a:rPr>
              <a:t>die Sprache und Weisheit der </a:t>
            </a:r>
            <a:r>
              <a:rPr lang="de-DE" sz="2400" i="1" dirty="0" err="1" smtClean="0">
                <a:solidFill>
                  <a:srgbClr val="7030A0"/>
                </a:solidFill>
              </a:rPr>
              <a:t>Indier</a:t>
            </a:r>
            <a:r>
              <a:rPr lang="de-DE" sz="2400" i="1" dirty="0" smtClean="0">
                <a:solidFill>
                  <a:srgbClr val="7030A0"/>
                </a:solidFill>
              </a:rPr>
              <a:t>“</a:t>
            </a:r>
            <a:r>
              <a:rPr lang="de-DE" sz="2400" dirty="0" smtClean="0">
                <a:solidFill>
                  <a:srgbClr val="7030A0"/>
                </a:solidFill>
              </a:rPr>
              <a:t> (1808</a:t>
            </a:r>
            <a:r>
              <a:rPr lang="de-DE" sz="2400" dirty="0" smtClean="0">
                <a:solidFill>
                  <a:srgbClr val="7030A0"/>
                </a:solidFill>
              </a:rPr>
              <a:t>)</a:t>
            </a:r>
          </a:p>
          <a:p>
            <a:r>
              <a:rPr lang="en-US" sz="2400" dirty="0" smtClean="0"/>
              <a:t>s</a:t>
            </a:r>
            <a:r>
              <a:rPr lang="en-US" sz="2400" dirty="0" smtClean="0"/>
              <a:t>tressed the importance of studying  the “inner structures” of languages (i.e. their morphology) for the better understanding of their genetic relationship</a:t>
            </a:r>
          </a:p>
          <a:p>
            <a:r>
              <a:rPr lang="en-US" sz="2400" dirty="0" smtClean="0"/>
              <a:t>w</a:t>
            </a:r>
            <a:r>
              <a:rPr lang="en-US" sz="2400" dirty="0" smtClean="0"/>
              <a:t>as the first to use the term “comparative grammar”</a:t>
            </a:r>
          </a:p>
          <a:p>
            <a:r>
              <a:rPr lang="en-US" sz="2400" dirty="0" smtClean="0"/>
              <a:t>c</a:t>
            </a:r>
            <a:r>
              <a:rPr lang="en-US" sz="2400" dirty="0" smtClean="0"/>
              <a:t>ompared Sanskrit with Latin, Greek, </a:t>
            </a:r>
            <a:r>
              <a:rPr lang="en-US" sz="2400" dirty="0" smtClean="0"/>
              <a:t>P</a:t>
            </a:r>
            <a:r>
              <a:rPr lang="en-US" sz="2400" dirty="0" smtClean="0"/>
              <a:t>ersian and German and found similarities in vocabulary and grammar</a:t>
            </a:r>
          </a:p>
          <a:p>
            <a:pPr>
              <a:buNone/>
            </a:pPr>
            <a:endParaRPr lang="ru-RU" dirty="0"/>
          </a:p>
        </p:txBody>
      </p:sp>
      <p:pic>
        <p:nvPicPr>
          <p:cNvPr id="1028" name="Picture 4" descr="https://upload.wikimedia.org/wikipedia/commons/thumb/9/95/Schlegelvers1829.jpg/220px-Schlegelvers1829.jpg"/>
          <p:cNvPicPr>
            <a:picLocks noChangeAspect="1" noChangeArrowheads="1"/>
          </p:cNvPicPr>
          <p:nvPr/>
        </p:nvPicPr>
        <p:blipFill>
          <a:blip r:embed="rId2" cstate="print"/>
          <a:srcRect/>
          <a:stretch>
            <a:fillRect/>
          </a:stretch>
        </p:blipFill>
        <p:spPr bwMode="auto">
          <a:xfrm>
            <a:off x="7048500" y="2420888"/>
            <a:ext cx="2095500" cy="27813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r>
              <a:rPr lang="en-US" sz="2000" dirty="0" smtClean="0">
                <a:solidFill>
                  <a:srgbClr val="7030A0"/>
                </a:solidFill>
              </a:rPr>
              <a:t/>
            </a:r>
            <a:br>
              <a:rPr lang="en-US" sz="2000" dirty="0" smtClean="0">
                <a:solidFill>
                  <a:srgbClr val="7030A0"/>
                </a:solidFill>
              </a:rPr>
            </a:br>
            <a:r>
              <a:rPr lang="en-US" sz="2000" dirty="0" smtClean="0">
                <a:solidFill>
                  <a:srgbClr val="7030A0"/>
                </a:solidFill>
              </a:rPr>
              <a:t>as </a:t>
            </a:r>
            <a:r>
              <a:rPr lang="en-US" sz="2000" dirty="0" smtClean="0">
                <a:solidFill>
                  <a:srgbClr val="7030A0"/>
                </a:solidFill>
              </a:rPr>
              <a:t>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a:bodyPr>
          <a:lstStyle/>
          <a:p>
            <a:pPr>
              <a:buNone/>
            </a:pPr>
            <a:r>
              <a:rPr lang="en-US" sz="2400" dirty="0" smtClean="0">
                <a:solidFill>
                  <a:srgbClr val="7030A0"/>
                </a:solidFill>
              </a:rPr>
              <a:t>Franz Bopp(1791-1867), German linguist</a:t>
            </a:r>
          </a:p>
          <a:p>
            <a:pPr>
              <a:buNone/>
            </a:pPr>
            <a:r>
              <a:rPr lang="de-DE" sz="2400" dirty="0" smtClean="0"/>
              <a:t> </a:t>
            </a:r>
            <a:r>
              <a:rPr lang="de-DE" sz="2400" dirty="0" smtClean="0"/>
              <a:t>“</a:t>
            </a:r>
            <a:r>
              <a:rPr lang="de-DE" sz="2400" i="1" dirty="0" smtClean="0">
                <a:solidFill>
                  <a:srgbClr val="7030A0"/>
                </a:solidFill>
              </a:rPr>
              <a:t>Über </a:t>
            </a:r>
            <a:r>
              <a:rPr lang="de-DE" sz="2400" i="1" dirty="0" smtClean="0">
                <a:solidFill>
                  <a:srgbClr val="7030A0"/>
                </a:solidFill>
              </a:rPr>
              <a:t>das </a:t>
            </a:r>
            <a:r>
              <a:rPr lang="de-DE" sz="2400" i="1" dirty="0" err="1" smtClean="0">
                <a:solidFill>
                  <a:srgbClr val="7030A0"/>
                </a:solidFill>
              </a:rPr>
              <a:t>Conjugationssystem</a:t>
            </a:r>
            <a:r>
              <a:rPr lang="de-DE" sz="2400" i="1" dirty="0" smtClean="0">
                <a:solidFill>
                  <a:srgbClr val="7030A0"/>
                </a:solidFill>
              </a:rPr>
              <a:t> der Sanskritsprache in Vergleichung mit jenem der griechischen, lateinischen, persischen und germanischen </a:t>
            </a:r>
            <a:r>
              <a:rPr lang="de-DE" sz="2400" i="1" dirty="0" smtClean="0">
                <a:solidFill>
                  <a:srgbClr val="7030A0"/>
                </a:solidFill>
              </a:rPr>
              <a:t>Sprache“ (1816)</a:t>
            </a:r>
          </a:p>
          <a:p>
            <a:r>
              <a:rPr lang="en-US" sz="2400" dirty="0" smtClean="0"/>
              <a:t> </a:t>
            </a:r>
            <a:r>
              <a:rPr lang="en-US" sz="2400" dirty="0" smtClean="0"/>
              <a:t>traced </a:t>
            </a:r>
            <a:r>
              <a:rPr lang="en-US" sz="2400" dirty="0" smtClean="0"/>
              <a:t>the common origin of those languages' grammatical forms, of their </a:t>
            </a:r>
            <a:r>
              <a:rPr lang="en-US" sz="2400" dirty="0" smtClean="0"/>
              <a:t>inflections</a:t>
            </a:r>
          </a:p>
          <a:p>
            <a:r>
              <a:rPr lang="en-US" sz="2400" dirty="0" smtClean="0"/>
              <a:t>planned to reconstruct the original grammatical structure of the language whose gradual disintegration produced languages of the Indo-European family</a:t>
            </a:r>
          </a:p>
          <a:p>
            <a:endParaRPr lang="en-US" sz="2400" dirty="0" smtClean="0"/>
          </a:p>
        </p:txBody>
      </p:sp>
      <p:pic>
        <p:nvPicPr>
          <p:cNvPr id="28674" name="Picture 2" descr="Franz Bopp - Imagines philologorum.jpg"/>
          <p:cNvPicPr>
            <a:picLocks noChangeAspect="1" noChangeArrowheads="1"/>
          </p:cNvPicPr>
          <p:nvPr/>
        </p:nvPicPr>
        <p:blipFill>
          <a:blip r:embed="rId2" cstate="print"/>
          <a:srcRect/>
          <a:stretch>
            <a:fillRect/>
          </a:stretch>
        </p:blipFill>
        <p:spPr bwMode="auto">
          <a:xfrm>
            <a:off x="6804248" y="2204864"/>
            <a:ext cx="2095500" cy="25431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r>
              <a:rPr lang="en-US" sz="2000" dirty="0" smtClean="0">
                <a:solidFill>
                  <a:srgbClr val="7030A0"/>
                </a:solidFill>
              </a:rPr>
              <a:t/>
            </a:r>
            <a:br>
              <a:rPr lang="en-US" sz="2000" dirty="0" smtClean="0">
                <a:solidFill>
                  <a:srgbClr val="7030A0"/>
                </a:solidFill>
              </a:rPr>
            </a:br>
            <a:r>
              <a:rPr lang="en-US" sz="2000" dirty="0" smtClean="0">
                <a:solidFill>
                  <a:srgbClr val="7030A0"/>
                </a:solidFill>
              </a:rPr>
              <a:t>as </a:t>
            </a:r>
            <a:r>
              <a:rPr lang="en-US" sz="2000" dirty="0" smtClean="0">
                <a:solidFill>
                  <a:srgbClr val="7030A0"/>
                </a:solidFill>
              </a:rPr>
              <a:t>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8640960" cy="5400600"/>
          </a:xfrm>
        </p:spPr>
        <p:txBody>
          <a:bodyPr>
            <a:normAutofit/>
          </a:bodyPr>
          <a:lstStyle/>
          <a:p>
            <a:pPr>
              <a:buNone/>
            </a:pPr>
            <a:endParaRPr lang="uk-UA" sz="2400" b="1" dirty="0" smtClean="0"/>
          </a:p>
          <a:p>
            <a:pPr>
              <a:buNone/>
            </a:pPr>
            <a:endParaRPr lang="en-US" sz="2400" i="1" dirty="0" smtClean="0"/>
          </a:p>
          <a:p>
            <a:pPr>
              <a:buNone/>
            </a:pPr>
            <a:r>
              <a:rPr lang="en-US" sz="2400" i="1" dirty="0" smtClean="0"/>
              <a:t>In his quest for the original state of the Indo-European language Bopp was led to discover the principles of comparative grammar as Christopher Columbus discovered America in his search for a new route to </a:t>
            </a:r>
            <a:r>
              <a:rPr lang="en-US" sz="2400" i="1" dirty="0" smtClean="0"/>
              <a:t>I</a:t>
            </a:r>
            <a:r>
              <a:rPr lang="en-US" sz="2400" i="1" dirty="0" smtClean="0"/>
              <a:t>ndia </a:t>
            </a:r>
            <a:endParaRPr lang="uk-UA" sz="2400" i="1" dirty="0" smtClean="0"/>
          </a:p>
          <a:p>
            <a:pPr>
              <a:buNone/>
            </a:pPr>
            <a:endParaRPr lang="uk-UA" sz="2400" dirty="0" smtClean="0"/>
          </a:p>
          <a:p>
            <a:pPr algn="r">
              <a:buNone/>
            </a:pPr>
            <a:r>
              <a:rPr lang="en-GB" sz="2000" dirty="0" smtClean="0"/>
              <a:t>Antoine </a:t>
            </a:r>
            <a:r>
              <a:rPr lang="en-GB" sz="2000" dirty="0" err="1" smtClean="0"/>
              <a:t>Meillet</a:t>
            </a:r>
            <a:r>
              <a:rPr lang="en-US" sz="2000" dirty="0" smtClean="0"/>
              <a:t>, </a:t>
            </a:r>
          </a:p>
          <a:p>
            <a:pPr algn="r">
              <a:buNone/>
            </a:pPr>
            <a:r>
              <a:rPr lang="en-US" sz="2000" dirty="0" smtClean="0"/>
              <a:t>one of the most important French linguists of the early 20</a:t>
            </a:r>
            <a:r>
              <a:rPr lang="en-US" sz="2000" baseline="30000" dirty="0" smtClean="0"/>
              <a:t>th</a:t>
            </a:r>
            <a:r>
              <a:rPr lang="en-US" sz="2000" dirty="0" smtClean="0"/>
              <a:t> century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r>
              <a:rPr lang="en-US" sz="2000" dirty="0" smtClean="0">
                <a:solidFill>
                  <a:srgbClr val="7030A0"/>
                </a:solidFill>
              </a:rPr>
              <a:t/>
            </a:r>
            <a:br>
              <a:rPr lang="en-US" sz="2000" dirty="0" smtClean="0">
                <a:solidFill>
                  <a:srgbClr val="7030A0"/>
                </a:solidFill>
              </a:rPr>
            </a:br>
            <a:r>
              <a:rPr lang="en-US" sz="2000" dirty="0" smtClean="0">
                <a:solidFill>
                  <a:srgbClr val="7030A0"/>
                </a:solidFill>
              </a:rPr>
              <a:t>as </a:t>
            </a:r>
            <a:r>
              <a:rPr lang="en-US" sz="2000" dirty="0" smtClean="0">
                <a:solidFill>
                  <a:srgbClr val="7030A0"/>
                </a:solidFill>
              </a:rPr>
              <a:t>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fontScale="92500"/>
          </a:bodyPr>
          <a:lstStyle/>
          <a:p>
            <a:pPr>
              <a:buNone/>
            </a:pPr>
            <a:r>
              <a:rPr lang="en-US" sz="2400" dirty="0" smtClean="0">
                <a:solidFill>
                  <a:srgbClr val="7030A0"/>
                </a:solidFill>
              </a:rPr>
              <a:t>Franz Bopp(1791-1867), German linguist</a:t>
            </a:r>
          </a:p>
          <a:p>
            <a:pPr>
              <a:buNone/>
            </a:pPr>
            <a:endParaRPr lang="de-DE" sz="2400" dirty="0" smtClean="0"/>
          </a:p>
          <a:p>
            <a:pPr>
              <a:buNone/>
            </a:pPr>
            <a:r>
              <a:rPr lang="de-DE" sz="2400" dirty="0" smtClean="0"/>
              <a:t> </a:t>
            </a:r>
            <a:r>
              <a:rPr lang="de-DE" sz="2400" dirty="0" smtClean="0">
                <a:solidFill>
                  <a:srgbClr val="7030A0"/>
                </a:solidFill>
              </a:rPr>
              <a:t>“</a:t>
            </a:r>
            <a:r>
              <a:rPr lang="en-GB" sz="2400" i="1" dirty="0" err="1" smtClean="0">
                <a:solidFill>
                  <a:srgbClr val="7030A0"/>
                </a:solidFill>
              </a:rPr>
              <a:t>Ausführliches</a:t>
            </a:r>
            <a:r>
              <a:rPr lang="en-GB" sz="2400" i="1" dirty="0" smtClean="0">
                <a:solidFill>
                  <a:srgbClr val="7030A0"/>
                </a:solidFill>
              </a:rPr>
              <a:t> </a:t>
            </a:r>
            <a:r>
              <a:rPr lang="en-GB" sz="2400" i="1" dirty="0" err="1" smtClean="0">
                <a:solidFill>
                  <a:srgbClr val="7030A0"/>
                </a:solidFill>
              </a:rPr>
              <a:t>Lehrgebäude</a:t>
            </a:r>
            <a:r>
              <a:rPr lang="en-GB" sz="2400" i="1" dirty="0" smtClean="0">
                <a:solidFill>
                  <a:srgbClr val="7030A0"/>
                </a:solidFill>
              </a:rPr>
              <a:t> </a:t>
            </a:r>
            <a:r>
              <a:rPr lang="en-GB" sz="2400" i="1" dirty="0" err="1" smtClean="0">
                <a:solidFill>
                  <a:srgbClr val="7030A0"/>
                </a:solidFill>
              </a:rPr>
              <a:t>der</a:t>
            </a:r>
            <a:r>
              <a:rPr lang="en-GB" sz="2400" i="1" dirty="0" smtClean="0">
                <a:solidFill>
                  <a:srgbClr val="7030A0"/>
                </a:solidFill>
              </a:rPr>
              <a:t> </a:t>
            </a:r>
            <a:r>
              <a:rPr lang="en-GB" sz="2400" i="1" dirty="0" err="1" smtClean="0">
                <a:solidFill>
                  <a:srgbClr val="7030A0"/>
                </a:solidFill>
              </a:rPr>
              <a:t>Sanskritsprache</a:t>
            </a:r>
            <a:r>
              <a:rPr lang="en-GB" sz="2400" dirty="0" smtClean="0">
                <a:solidFill>
                  <a:srgbClr val="7030A0"/>
                </a:solidFill>
              </a:rPr>
              <a:t> </a:t>
            </a:r>
            <a:r>
              <a:rPr lang="de-DE" sz="2400" i="1" dirty="0" smtClean="0">
                <a:solidFill>
                  <a:srgbClr val="7030A0"/>
                </a:solidFill>
              </a:rPr>
              <a:t>“ (1827)</a:t>
            </a:r>
          </a:p>
          <a:p>
            <a:pPr>
              <a:buNone/>
            </a:pPr>
            <a:endParaRPr lang="de-DE" sz="2400" i="1" dirty="0" smtClean="0">
              <a:solidFill>
                <a:srgbClr val="7030A0"/>
              </a:solidFill>
            </a:endParaRPr>
          </a:p>
          <a:p>
            <a:pPr>
              <a:buNone/>
            </a:pPr>
            <a:r>
              <a:rPr lang="en-US" sz="2400" dirty="0" smtClean="0"/>
              <a:t> </a:t>
            </a:r>
            <a:r>
              <a:rPr lang="de-DE" sz="2400" i="1" dirty="0" smtClean="0"/>
              <a:t> </a:t>
            </a:r>
            <a:r>
              <a:rPr lang="de-DE" sz="2400" i="1" dirty="0" smtClean="0">
                <a:solidFill>
                  <a:srgbClr val="7030A0"/>
                </a:solidFill>
              </a:rPr>
              <a:t>„Vergleichende </a:t>
            </a:r>
            <a:r>
              <a:rPr lang="de-DE" sz="2400" i="1" dirty="0" smtClean="0">
                <a:solidFill>
                  <a:srgbClr val="7030A0"/>
                </a:solidFill>
              </a:rPr>
              <a:t>Grammatik des Sanskrit, </a:t>
            </a:r>
            <a:r>
              <a:rPr lang="de-DE" sz="2400" i="1" dirty="0" err="1" smtClean="0">
                <a:solidFill>
                  <a:srgbClr val="7030A0"/>
                </a:solidFill>
              </a:rPr>
              <a:t>Zend</a:t>
            </a:r>
            <a:r>
              <a:rPr lang="de-DE" sz="2400" i="1" dirty="0" smtClean="0">
                <a:solidFill>
                  <a:srgbClr val="7030A0"/>
                </a:solidFill>
              </a:rPr>
              <a:t>, Griechischen, Lateinischen, </a:t>
            </a:r>
            <a:r>
              <a:rPr lang="de-DE" sz="2400" i="1" dirty="0" err="1" smtClean="0">
                <a:solidFill>
                  <a:srgbClr val="7030A0"/>
                </a:solidFill>
              </a:rPr>
              <a:t>Litthauischen</a:t>
            </a:r>
            <a:r>
              <a:rPr lang="de-DE" sz="2400" i="1" dirty="0" smtClean="0">
                <a:solidFill>
                  <a:srgbClr val="7030A0"/>
                </a:solidFill>
              </a:rPr>
              <a:t>, Altslawischen, Gotischen und </a:t>
            </a:r>
            <a:r>
              <a:rPr lang="de-DE" sz="2400" i="1" dirty="0" smtClean="0">
                <a:solidFill>
                  <a:srgbClr val="7030A0"/>
                </a:solidFill>
              </a:rPr>
              <a:t>Deutschen“ </a:t>
            </a:r>
          </a:p>
          <a:p>
            <a:pPr>
              <a:buNone/>
            </a:pPr>
            <a:r>
              <a:rPr lang="de-DE" sz="2400" i="1" dirty="0" smtClean="0">
                <a:solidFill>
                  <a:srgbClr val="7030A0"/>
                </a:solidFill>
              </a:rPr>
              <a:t> </a:t>
            </a:r>
            <a:r>
              <a:rPr lang="de-DE" sz="2400" i="1" dirty="0" smtClean="0">
                <a:solidFill>
                  <a:srgbClr val="7030A0"/>
                </a:solidFill>
              </a:rPr>
              <a:t>   (1833-1852)</a:t>
            </a:r>
          </a:p>
          <a:p>
            <a:pPr>
              <a:buNone/>
            </a:pPr>
            <a:r>
              <a:rPr lang="de-DE" sz="2400" dirty="0" err="1" smtClean="0"/>
              <a:t>Aims</a:t>
            </a:r>
            <a:r>
              <a:rPr lang="de-DE" sz="2400" dirty="0" smtClean="0"/>
              <a:t>:</a:t>
            </a:r>
          </a:p>
          <a:p>
            <a:r>
              <a:rPr lang="en-US" sz="2400" dirty="0" smtClean="0"/>
              <a:t>c</a:t>
            </a:r>
            <a:r>
              <a:rPr lang="en-US" sz="2400" dirty="0" smtClean="0"/>
              <a:t>omparative description of the languages concerned</a:t>
            </a:r>
          </a:p>
          <a:p>
            <a:r>
              <a:rPr lang="en-US" sz="2400" dirty="0" smtClean="0"/>
              <a:t>i</a:t>
            </a:r>
            <a:r>
              <a:rPr lang="en-US" sz="2400" dirty="0" smtClean="0"/>
              <a:t>nvestigation of the laws governing them</a:t>
            </a:r>
          </a:p>
          <a:p>
            <a:r>
              <a:rPr lang="en-US" sz="2400" dirty="0" smtClean="0"/>
              <a:t>discovery of the origin of their inflectional forms</a:t>
            </a:r>
          </a:p>
          <a:p>
            <a:pPr>
              <a:buNone/>
            </a:pPr>
            <a:endParaRPr lang="en-US" sz="2400" dirty="0" smtClean="0"/>
          </a:p>
          <a:p>
            <a:pPr>
              <a:buNone/>
            </a:pPr>
            <a:endParaRPr lang="en-US" sz="2400" dirty="0" smtClean="0"/>
          </a:p>
        </p:txBody>
      </p:sp>
      <p:pic>
        <p:nvPicPr>
          <p:cNvPr id="28674" name="Picture 2" descr="Franz Bopp - Imagines philologorum.jpg"/>
          <p:cNvPicPr>
            <a:picLocks noChangeAspect="1" noChangeArrowheads="1"/>
          </p:cNvPicPr>
          <p:nvPr/>
        </p:nvPicPr>
        <p:blipFill>
          <a:blip r:embed="rId2" cstate="print"/>
          <a:srcRect/>
          <a:stretch>
            <a:fillRect/>
          </a:stretch>
        </p:blipFill>
        <p:spPr bwMode="auto">
          <a:xfrm>
            <a:off x="6804248" y="2204864"/>
            <a:ext cx="2095500" cy="254317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r>
              <a:rPr lang="en-US" sz="2000" dirty="0" smtClean="0">
                <a:solidFill>
                  <a:srgbClr val="7030A0"/>
                </a:solidFill>
              </a:rPr>
              <a:t/>
            </a:r>
            <a:br>
              <a:rPr lang="en-US" sz="2000" dirty="0" smtClean="0">
                <a:solidFill>
                  <a:srgbClr val="7030A0"/>
                </a:solidFill>
              </a:rPr>
            </a:br>
            <a:r>
              <a:rPr lang="en-US" sz="2000" dirty="0" smtClean="0">
                <a:solidFill>
                  <a:srgbClr val="7030A0"/>
                </a:solidFill>
              </a:rPr>
              <a:t>as </a:t>
            </a:r>
            <a:r>
              <a:rPr lang="en-US" sz="2000" dirty="0" smtClean="0">
                <a:solidFill>
                  <a:srgbClr val="7030A0"/>
                </a:solidFill>
              </a:rPr>
              <a:t>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fontScale="92500"/>
          </a:bodyPr>
          <a:lstStyle/>
          <a:p>
            <a:pPr>
              <a:buNone/>
            </a:pPr>
            <a:r>
              <a:rPr lang="en-US" sz="2400" dirty="0" err="1" smtClean="0">
                <a:solidFill>
                  <a:srgbClr val="7030A0"/>
                </a:solidFill>
              </a:rPr>
              <a:t>Rasmus</a:t>
            </a:r>
            <a:r>
              <a:rPr lang="en-US" sz="2400" dirty="0" smtClean="0">
                <a:solidFill>
                  <a:srgbClr val="7030A0"/>
                </a:solidFill>
              </a:rPr>
              <a:t> Rask (1787-1832)</a:t>
            </a:r>
          </a:p>
          <a:p>
            <a:pPr>
              <a:buNone/>
            </a:pPr>
            <a:r>
              <a:rPr lang="en-US" sz="2400" dirty="0" smtClean="0">
                <a:solidFill>
                  <a:srgbClr val="7030A0"/>
                </a:solidFill>
              </a:rPr>
              <a:t>Danish  linguist</a:t>
            </a:r>
          </a:p>
          <a:p>
            <a:r>
              <a:rPr lang="en-US" sz="2400" dirty="0" smtClean="0"/>
              <a:t>a</a:t>
            </a:r>
            <a:r>
              <a:rPr lang="en-US" sz="2400" dirty="0" smtClean="0"/>
              <a:t>uthor of the first systematic grammars of Old Norse and Old English</a:t>
            </a:r>
          </a:p>
          <a:p>
            <a:r>
              <a:rPr lang="en-US" sz="2400" dirty="0" smtClean="0"/>
              <a:t>b</a:t>
            </a:r>
            <a:r>
              <a:rPr lang="en-US" sz="2400" dirty="0" smtClean="0"/>
              <a:t>rought order into etymological relationships by setting out systematic comparisons of word forms, matching a sound in one language with a sound in another exemplified in numbers of different words</a:t>
            </a:r>
          </a:p>
          <a:p>
            <a:r>
              <a:rPr lang="en-US" sz="2400" dirty="0" smtClean="0"/>
              <a:t>discovered correspondences known as Germanic Sound Shift</a:t>
            </a:r>
          </a:p>
          <a:p>
            <a:pPr>
              <a:buNone/>
            </a:pPr>
            <a:r>
              <a:rPr lang="en-US" sz="2400" dirty="0" smtClean="0"/>
              <a:t>“</a:t>
            </a:r>
            <a:r>
              <a:rPr lang="en-US" sz="2200" i="1" dirty="0" smtClean="0"/>
              <a:t>If there is found between two languages  agreement in the forms of indispensible words to such an extent that rules of letter changes can be discovered for passing from one to the other, then there is a basic relationship between these languages”</a:t>
            </a:r>
            <a:endParaRPr lang="ru-RU" sz="2200" i="1" dirty="0"/>
          </a:p>
        </p:txBody>
      </p:sp>
      <p:pic>
        <p:nvPicPr>
          <p:cNvPr id="26626" name="Picture 2" descr="Rasmus Rask2.jpg"/>
          <p:cNvPicPr>
            <a:picLocks noChangeAspect="1" noChangeArrowheads="1"/>
          </p:cNvPicPr>
          <p:nvPr/>
        </p:nvPicPr>
        <p:blipFill>
          <a:blip r:embed="rId2" cstate="print"/>
          <a:srcRect/>
          <a:stretch>
            <a:fillRect/>
          </a:stretch>
        </p:blipFill>
        <p:spPr bwMode="auto">
          <a:xfrm>
            <a:off x="6732240" y="2420888"/>
            <a:ext cx="2095500" cy="276225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r>
              <a:rPr lang="en-US" sz="2000" dirty="0" smtClean="0">
                <a:solidFill>
                  <a:srgbClr val="7030A0"/>
                </a:solidFill>
              </a:rPr>
              <a:t/>
            </a:r>
            <a:br>
              <a:rPr lang="en-US" sz="2000" dirty="0" smtClean="0">
                <a:solidFill>
                  <a:srgbClr val="7030A0"/>
                </a:solidFill>
              </a:rPr>
            </a:br>
            <a:r>
              <a:rPr lang="en-US" sz="2000" dirty="0" smtClean="0">
                <a:solidFill>
                  <a:srgbClr val="7030A0"/>
                </a:solidFill>
              </a:rPr>
              <a:t>as </a:t>
            </a:r>
            <a:r>
              <a:rPr lang="en-US" sz="2000" dirty="0" smtClean="0">
                <a:solidFill>
                  <a:srgbClr val="7030A0"/>
                </a:solidFill>
              </a:rPr>
              <a:t>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a:bodyPr>
          <a:lstStyle/>
          <a:p>
            <a:pPr>
              <a:buNone/>
            </a:pPr>
            <a:r>
              <a:rPr lang="en-US" sz="2400" dirty="0" smtClean="0">
                <a:solidFill>
                  <a:srgbClr val="7030A0"/>
                </a:solidFill>
              </a:rPr>
              <a:t>Jacob Grimm(1785-1863)</a:t>
            </a:r>
          </a:p>
          <a:p>
            <a:pPr>
              <a:buNone/>
            </a:pPr>
            <a:r>
              <a:rPr lang="en-US" sz="2400" dirty="0" smtClean="0">
                <a:solidFill>
                  <a:srgbClr val="7030A0"/>
                </a:solidFill>
              </a:rPr>
              <a:t>German philologist, author of </a:t>
            </a:r>
            <a:r>
              <a:rPr lang="en-US" sz="2400" i="1" dirty="0" smtClean="0">
                <a:solidFill>
                  <a:srgbClr val="7030A0"/>
                </a:solidFill>
              </a:rPr>
              <a:t>Deutsche Grammatik </a:t>
            </a:r>
            <a:r>
              <a:rPr lang="en-US" sz="2400" dirty="0" smtClean="0">
                <a:solidFill>
                  <a:srgbClr val="7030A0"/>
                </a:solidFill>
              </a:rPr>
              <a:t>(1822)</a:t>
            </a:r>
          </a:p>
          <a:p>
            <a:r>
              <a:rPr lang="en-US" sz="2400" dirty="0" smtClean="0"/>
              <a:t>f</a:t>
            </a:r>
            <a:r>
              <a:rPr lang="en-US" sz="2400" dirty="0" smtClean="0"/>
              <a:t>ormulated the first of the sound laws that were to form the structure and support of Indo-European and other language families</a:t>
            </a:r>
          </a:p>
          <a:p>
            <a:pPr>
              <a:buNone/>
            </a:pPr>
            <a:r>
              <a:rPr lang="en-US" sz="2000" i="1" dirty="0" smtClean="0"/>
              <a:t>“The sound shift is a general tendency; it is not followed in every case”</a:t>
            </a:r>
          </a:p>
          <a:p>
            <a:r>
              <a:rPr lang="en-US" sz="2400" dirty="0" smtClean="0"/>
              <a:t>b</a:t>
            </a:r>
            <a:r>
              <a:rPr lang="en-US" sz="2400" dirty="0" smtClean="0"/>
              <a:t>elieved that philology must be based on strict adherence to the laws of sound change to be scientific</a:t>
            </a:r>
          </a:p>
          <a:p>
            <a:endParaRPr lang="en-US" sz="2400" dirty="0" smtClean="0"/>
          </a:p>
        </p:txBody>
      </p:sp>
      <p:pic>
        <p:nvPicPr>
          <p:cNvPr id="27650" name="Picture 2" descr="JacobGrimm.jpg"/>
          <p:cNvPicPr>
            <a:picLocks noChangeAspect="1" noChangeArrowheads="1"/>
          </p:cNvPicPr>
          <p:nvPr/>
        </p:nvPicPr>
        <p:blipFill>
          <a:blip r:embed="rId2" cstate="print"/>
          <a:srcRect/>
          <a:stretch>
            <a:fillRect/>
          </a:stretch>
        </p:blipFill>
        <p:spPr bwMode="auto">
          <a:xfrm>
            <a:off x="6732240" y="2276872"/>
            <a:ext cx="2095500" cy="258127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r>
              <a:rPr lang="en-US" sz="2000" dirty="0" smtClean="0">
                <a:solidFill>
                  <a:srgbClr val="7030A0"/>
                </a:solidFill>
              </a:rPr>
              <a:t/>
            </a:r>
            <a:br>
              <a:rPr lang="en-US" sz="2000" dirty="0" smtClean="0">
                <a:solidFill>
                  <a:srgbClr val="7030A0"/>
                </a:solidFill>
              </a:rPr>
            </a:br>
            <a:r>
              <a:rPr lang="en-US" sz="2000" dirty="0" smtClean="0">
                <a:solidFill>
                  <a:srgbClr val="7030A0"/>
                </a:solidFill>
              </a:rPr>
              <a:t>as </a:t>
            </a:r>
            <a:r>
              <a:rPr lang="en-US" sz="2000" dirty="0" smtClean="0">
                <a:solidFill>
                  <a:srgbClr val="7030A0"/>
                </a:solidFill>
              </a:rPr>
              <a:t>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a:bodyPr>
          <a:lstStyle/>
          <a:p>
            <a:pPr>
              <a:buNone/>
            </a:pPr>
            <a:r>
              <a:rPr lang="en-US" sz="2400" dirty="0" smtClean="0">
                <a:solidFill>
                  <a:srgbClr val="7030A0"/>
                </a:solidFill>
              </a:rPr>
              <a:t>Alexander </a:t>
            </a:r>
            <a:r>
              <a:rPr lang="en-US" sz="2400" dirty="0" err="1" smtClean="0">
                <a:solidFill>
                  <a:srgbClr val="7030A0"/>
                </a:solidFill>
              </a:rPr>
              <a:t>Vostokov</a:t>
            </a:r>
            <a:r>
              <a:rPr lang="en-US" sz="2400" dirty="0" smtClean="0">
                <a:solidFill>
                  <a:srgbClr val="7030A0"/>
                </a:solidFill>
              </a:rPr>
              <a:t> (1781-1864)</a:t>
            </a:r>
          </a:p>
          <a:p>
            <a:pPr>
              <a:buNone/>
            </a:pPr>
            <a:r>
              <a:rPr lang="en-US" sz="2400" dirty="0" smtClean="0">
                <a:solidFill>
                  <a:srgbClr val="7030A0"/>
                </a:solidFill>
              </a:rPr>
              <a:t>Russian philologist, author of </a:t>
            </a:r>
            <a:r>
              <a:rPr lang="ru-RU" sz="2400" i="1" dirty="0" smtClean="0">
                <a:solidFill>
                  <a:srgbClr val="7030A0"/>
                </a:solidFill>
              </a:rPr>
              <a:t>«Рассуждение </a:t>
            </a:r>
            <a:r>
              <a:rPr lang="ru-RU" sz="2400" i="1" dirty="0" smtClean="0">
                <a:solidFill>
                  <a:srgbClr val="7030A0"/>
                </a:solidFill>
              </a:rPr>
              <a:t>о славянском языке, служащее введением к Грамматике сего языка, составляемой по древнейшим оного письменным </a:t>
            </a:r>
            <a:r>
              <a:rPr lang="ru-RU" sz="2400" i="1" dirty="0" smtClean="0">
                <a:solidFill>
                  <a:srgbClr val="7030A0"/>
                </a:solidFill>
              </a:rPr>
              <a:t>памятникам</a:t>
            </a:r>
            <a:r>
              <a:rPr lang="ru-RU" sz="2400" i="1" dirty="0" smtClean="0">
                <a:solidFill>
                  <a:srgbClr val="7030A0"/>
                </a:solidFill>
              </a:rPr>
              <a:t>» </a:t>
            </a:r>
            <a:r>
              <a:rPr lang="ru-RU" sz="2400" dirty="0" smtClean="0">
                <a:solidFill>
                  <a:srgbClr val="7030A0"/>
                </a:solidFill>
              </a:rPr>
              <a:t>(1820) </a:t>
            </a:r>
            <a:endParaRPr lang="en-US" sz="2400" dirty="0" smtClean="0">
              <a:solidFill>
                <a:srgbClr val="7030A0"/>
              </a:solidFill>
            </a:endParaRPr>
          </a:p>
          <a:p>
            <a:pPr>
              <a:buNone/>
            </a:pPr>
            <a:r>
              <a:rPr lang="en-US" sz="2400" dirty="0" smtClean="0"/>
              <a:t>the first work on historical phonetics of the Slavonic languages as  a group of Indo-European languages</a:t>
            </a:r>
          </a:p>
        </p:txBody>
      </p:sp>
      <p:pic>
        <p:nvPicPr>
          <p:cNvPr id="29698" name="Picture 2" descr="https://upload.wikimedia.org/wikipedia/commons/thumb/d/d4/Vostokov.jpg/220px-Vostokov.jpg"/>
          <p:cNvPicPr>
            <a:picLocks noChangeAspect="1" noChangeArrowheads="1"/>
          </p:cNvPicPr>
          <p:nvPr/>
        </p:nvPicPr>
        <p:blipFill>
          <a:blip r:embed="rId2" cstate="print"/>
          <a:srcRect/>
          <a:stretch>
            <a:fillRect/>
          </a:stretch>
        </p:blipFill>
        <p:spPr bwMode="auto">
          <a:xfrm>
            <a:off x="7048500" y="2060848"/>
            <a:ext cx="2095500" cy="30575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Birth of comparative-historical linguistics</a:t>
            </a:r>
            <a:endParaRPr lang="ru-RU" sz="2400" dirty="0">
              <a:solidFill>
                <a:srgbClr val="7030A0"/>
              </a:solidFill>
            </a:endParaRPr>
          </a:p>
        </p:txBody>
      </p:sp>
      <p:sp>
        <p:nvSpPr>
          <p:cNvPr id="3" name="Содержимое 2"/>
          <p:cNvSpPr>
            <a:spLocks noGrp="1"/>
          </p:cNvSpPr>
          <p:nvPr>
            <p:ph idx="1"/>
          </p:nvPr>
        </p:nvSpPr>
        <p:spPr/>
        <p:txBody>
          <a:bodyPr/>
          <a:lstStyle/>
          <a:p>
            <a:pPr marL="514350" indent="-514350">
              <a:buAutoNum type="arabicPeriod"/>
            </a:pPr>
            <a:r>
              <a:rPr lang="en-US" sz="2400" dirty="0" smtClean="0"/>
              <a:t>William Jones and </a:t>
            </a:r>
            <a:r>
              <a:rPr lang="en-US" sz="2400" dirty="0" smtClean="0"/>
              <a:t>other forerunners </a:t>
            </a:r>
            <a:r>
              <a:rPr lang="en-US" sz="2400" dirty="0" smtClean="0"/>
              <a:t>of historical linguistics.</a:t>
            </a:r>
          </a:p>
          <a:p>
            <a:pPr marL="514350" indent="-514350">
              <a:buAutoNum type="arabicPeriod"/>
            </a:pPr>
            <a:r>
              <a:rPr lang="en-US" sz="2400" dirty="0" smtClean="0"/>
              <a:t>Franz </a:t>
            </a:r>
            <a:r>
              <a:rPr lang="en-US" sz="2400" dirty="0" smtClean="0"/>
              <a:t>Bopp, </a:t>
            </a:r>
            <a:r>
              <a:rPr lang="en-US" sz="2400" dirty="0" err="1" smtClean="0"/>
              <a:t>Rasmus</a:t>
            </a:r>
            <a:r>
              <a:rPr lang="en-US" sz="2400" dirty="0" smtClean="0"/>
              <a:t> Rask, Jacob Grimm and Alexander </a:t>
            </a:r>
            <a:r>
              <a:rPr lang="en-US" sz="2400" dirty="0" err="1" smtClean="0"/>
              <a:t>Vostokov</a:t>
            </a:r>
            <a:r>
              <a:rPr lang="en-US" sz="2400" dirty="0" smtClean="0"/>
              <a:t> as founders of comparative-historical linguistics.</a:t>
            </a:r>
          </a:p>
          <a:p>
            <a:pPr marL="514350" indent="-514350">
              <a:buAutoNum type="arabicPeriod"/>
            </a:pPr>
            <a:r>
              <a:rPr lang="en-US" sz="2400" dirty="0" smtClean="0"/>
              <a:t>Wilhelm von Humboldt’s linguistic heritage.</a:t>
            </a:r>
          </a:p>
          <a:p>
            <a:pPr marL="514350" indent="-514350">
              <a:buAutoNum type="arabicPeriod"/>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a:t>
            </a:r>
            <a:r>
              <a:rPr lang="en-US" sz="2700" dirty="0" smtClean="0">
                <a:solidFill>
                  <a:srgbClr val="7030A0"/>
                </a:solidFill>
              </a:rPr>
              <a:t>von Humboldt’s linguistic </a:t>
            </a:r>
            <a:r>
              <a:rPr lang="en-US" sz="2700" dirty="0" smtClean="0">
                <a:solidFill>
                  <a:srgbClr val="7030A0"/>
                </a:solidFill>
              </a:rPr>
              <a:t>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8"/>
            <a:ext cx="6563072" cy="5145435"/>
          </a:xfrm>
        </p:spPr>
        <p:txBody>
          <a:bodyPr>
            <a:normAutofit/>
          </a:bodyPr>
          <a:lstStyle/>
          <a:p>
            <a:pPr>
              <a:buNone/>
            </a:pPr>
            <a:r>
              <a:rPr lang="en-US" sz="2400" dirty="0" smtClean="0">
                <a:solidFill>
                  <a:srgbClr val="7030A0"/>
                </a:solidFill>
              </a:rPr>
              <a:t>Wilhelm von Humboldt (1767-1835) </a:t>
            </a:r>
          </a:p>
          <a:p>
            <a:pPr>
              <a:buNone/>
            </a:pPr>
            <a:r>
              <a:rPr lang="en-US" sz="2400" dirty="0" smtClean="0">
                <a:solidFill>
                  <a:srgbClr val="7030A0"/>
                </a:solidFill>
              </a:rPr>
              <a:t>Prussian philosopher, government official, reformer of education, linguist</a:t>
            </a:r>
          </a:p>
          <a:p>
            <a:pPr>
              <a:buNone/>
            </a:pPr>
            <a:r>
              <a:rPr lang="de-DE" sz="2400" i="1" dirty="0" smtClean="0">
                <a:solidFill>
                  <a:srgbClr val="7030A0"/>
                </a:solidFill>
              </a:rPr>
              <a:t>„Über </a:t>
            </a:r>
            <a:r>
              <a:rPr lang="de-DE" sz="2400" i="1" dirty="0" smtClean="0">
                <a:solidFill>
                  <a:srgbClr val="7030A0"/>
                </a:solidFill>
              </a:rPr>
              <a:t>die Verschiedenheit des menschlichen Sprachbaus und ihren Einfluss auf die geistige Entwicklung des </a:t>
            </a:r>
            <a:r>
              <a:rPr lang="de-DE" sz="2400" i="1" dirty="0" smtClean="0">
                <a:solidFill>
                  <a:srgbClr val="7030A0"/>
                </a:solidFill>
              </a:rPr>
              <a:t>Menschengeschlechts“</a:t>
            </a:r>
          </a:p>
          <a:p>
            <a:pPr>
              <a:buNone/>
            </a:pPr>
            <a:endParaRPr lang="ru-RU" sz="2400" i="1" dirty="0">
              <a:solidFill>
                <a:srgbClr val="7030A0"/>
              </a:solidFill>
            </a:endParaRPr>
          </a:p>
        </p:txBody>
      </p:sp>
      <p:pic>
        <p:nvPicPr>
          <p:cNvPr id="32770" name="Picture 2" descr="W.v.Humboldt.jpg"/>
          <p:cNvPicPr>
            <a:picLocks noChangeAspect="1" noChangeArrowheads="1"/>
          </p:cNvPicPr>
          <p:nvPr/>
        </p:nvPicPr>
        <p:blipFill>
          <a:blip r:embed="rId2" cstate="print"/>
          <a:srcRect/>
          <a:stretch>
            <a:fillRect/>
          </a:stretch>
        </p:blipFill>
        <p:spPr bwMode="auto">
          <a:xfrm>
            <a:off x="3851920" y="3717032"/>
            <a:ext cx="2095500" cy="265747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a:t>
            </a:r>
            <a:r>
              <a:rPr lang="en-US" sz="2700" dirty="0" smtClean="0">
                <a:solidFill>
                  <a:srgbClr val="7030A0"/>
                </a:solidFill>
              </a:rPr>
              <a:t>von Humboldt’s linguistic </a:t>
            </a:r>
            <a:r>
              <a:rPr lang="en-US" sz="2700" dirty="0" smtClean="0">
                <a:solidFill>
                  <a:srgbClr val="7030A0"/>
                </a:solidFill>
              </a:rPr>
              <a:t>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8"/>
            <a:ext cx="8219256" cy="5145435"/>
          </a:xfrm>
        </p:spPr>
        <p:txBody>
          <a:bodyPr>
            <a:normAutofit/>
          </a:bodyPr>
          <a:lstStyle/>
          <a:p>
            <a:pPr>
              <a:buNone/>
            </a:pPr>
            <a:endParaRPr lang="en-US" sz="2400" dirty="0" smtClean="0"/>
          </a:p>
          <a:p>
            <a:pPr>
              <a:buNone/>
            </a:pPr>
            <a:endParaRPr lang="en-US" sz="2400" dirty="0" smtClean="0"/>
          </a:p>
          <a:p>
            <a:pPr>
              <a:buNone/>
            </a:pPr>
            <a:r>
              <a:rPr lang="en-US" sz="2400" dirty="0" smtClean="0"/>
              <a:t>Humboldt’s theory of language lays stress on the creative linguistic ability inherent in every speaker’s mind:</a:t>
            </a:r>
          </a:p>
          <a:p>
            <a:pPr>
              <a:buNone/>
            </a:pPr>
            <a:r>
              <a:rPr lang="en-US" sz="2400" dirty="0" smtClean="0"/>
              <a:t>language is not  the product of speaking and writing, it is the living capability  by which speakers produce and understand utterances.</a:t>
            </a:r>
          </a:p>
          <a:p>
            <a:pPr>
              <a:buNone/>
            </a:pPr>
            <a:endParaRPr lang="en-US"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a:t>
            </a:r>
            <a:r>
              <a:rPr lang="en-US" sz="2700" dirty="0" smtClean="0">
                <a:solidFill>
                  <a:srgbClr val="7030A0"/>
                </a:solidFill>
              </a:rPr>
              <a:t>von Humboldt’s linguistic </a:t>
            </a:r>
            <a:r>
              <a:rPr lang="en-US" sz="2700" dirty="0" smtClean="0">
                <a:solidFill>
                  <a:srgbClr val="7030A0"/>
                </a:solidFill>
              </a:rPr>
              <a:t>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8"/>
            <a:ext cx="8219256" cy="5145435"/>
          </a:xfrm>
        </p:spPr>
        <p:txBody>
          <a:bodyPr>
            <a:normAutofit lnSpcReduction="10000"/>
          </a:bodyPr>
          <a:lstStyle/>
          <a:p>
            <a:pPr algn="ctr">
              <a:buNone/>
            </a:pPr>
            <a:r>
              <a:rPr lang="en-US" sz="2400" dirty="0" smtClean="0"/>
              <a:t>Language is an essential part of the human mind </a:t>
            </a:r>
            <a:endParaRPr lang="de-DE" sz="2400" dirty="0" smtClean="0"/>
          </a:p>
          <a:p>
            <a:pPr>
              <a:buNone/>
            </a:pPr>
            <a:endParaRPr lang="en-US" sz="2400" i="1" dirty="0" smtClean="0">
              <a:solidFill>
                <a:srgbClr val="7030A0"/>
              </a:solidFill>
            </a:endParaRPr>
          </a:p>
          <a:p>
            <a:pPr>
              <a:buNone/>
            </a:pPr>
            <a:endParaRPr lang="en-US" sz="2400" i="1" dirty="0" smtClean="0">
              <a:solidFill>
                <a:srgbClr val="7030A0"/>
              </a:solidFill>
            </a:endParaRPr>
          </a:p>
          <a:p>
            <a:pPr algn="ctr">
              <a:buNone/>
            </a:pPr>
            <a:r>
              <a:rPr lang="en-US" sz="2400" dirty="0" smtClean="0"/>
              <a:t>Languages can be changed and adapted as circumstances require</a:t>
            </a:r>
          </a:p>
          <a:p>
            <a:pPr algn="ctr">
              <a:buNone/>
            </a:pPr>
            <a:endParaRPr lang="en-US" sz="2400" dirty="0" smtClean="0">
              <a:solidFill>
                <a:srgbClr val="002060"/>
              </a:solidFill>
            </a:endParaRPr>
          </a:p>
          <a:p>
            <a:pPr algn="ctr">
              <a:buNone/>
            </a:pPr>
            <a:r>
              <a:rPr lang="en-US" sz="2400" dirty="0" smtClean="0">
                <a:solidFill>
                  <a:srgbClr val="002060"/>
                </a:solidFill>
              </a:rPr>
              <a:t>that explains the mystery of language:</a:t>
            </a:r>
          </a:p>
          <a:p>
            <a:pPr algn="ctr">
              <a:buNone/>
            </a:pPr>
            <a:r>
              <a:rPr lang="en-US" sz="2400" dirty="0" smtClean="0">
                <a:solidFill>
                  <a:srgbClr val="002060"/>
                </a:solidFill>
              </a:rPr>
              <a:t>Speakers can make infinite use of the finite linguistic resources available to them at any time</a:t>
            </a:r>
          </a:p>
          <a:p>
            <a:pPr algn="ctr">
              <a:buNone/>
            </a:pPr>
            <a:endParaRPr lang="en-US" sz="2400" dirty="0" smtClean="0">
              <a:solidFill>
                <a:srgbClr val="002060"/>
              </a:solidFill>
            </a:endParaRPr>
          </a:p>
          <a:p>
            <a:pPr algn="ctr">
              <a:buNone/>
            </a:pPr>
            <a:endParaRPr lang="en-US" sz="2400" dirty="0" smtClean="0">
              <a:solidFill>
                <a:srgbClr val="002060"/>
              </a:solidFill>
            </a:endParaRPr>
          </a:p>
          <a:p>
            <a:pPr algn="ctr">
              <a:buNone/>
            </a:pPr>
            <a:r>
              <a:rPr lang="en-US" sz="2400" dirty="0" smtClean="0"/>
              <a:t>No matter how much you describe or analyze a language, something of its essential nature always remains unsaid</a:t>
            </a:r>
          </a:p>
          <a:p>
            <a:pPr algn="ctr">
              <a:buNone/>
            </a:pPr>
            <a:endParaRPr lang="ru-RU" sz="2400" dirty="0">
              <a:solidFill>
                <a:srgbClr val="002060"/>
              </a:solidFill>
            </a:endParaRPr>
          </a:p>
        </p:txBody>
      </p:sp>
      <p:sp>
        <p:nvSpPr>
          <p:cNvPr id="5" name="Стрелка вниз 4"/>
          <p:cNvSpPr/>
          <p:nvPr/>
        </p:nvSpPr>
        <p:spPr>
          <a:xfrm>
            <a:off x="4499992" y="1412776"/>
            <a:ext cx="45719"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499992" y="4437112"/>
            <a:ext cx="45719"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a:t>
            </a:r>
            <a:r>
              <a:rPr lang="en-US" sz="2700" dirty="0" smtClean="0">
                <a:solidFill>
                  <a:srgbClr val="7030A0"/>
                </a:solidFill>
              </a:rPr>
              <a:t>von Humboldt’s linguistic </a:t>
            </a:r>
            <a:r>
              <a:rPr lang="en-US" sz="2700" dirty="0" smtClean="0">
                <a:solidFill>
                  <a:srgbClr val="7030A0"/>
                </a:solidFill>
              </a:rPr>
              <a:t>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8"/>
            <a:ext cx="8219256" cy="5145435"/>
          </a:xfrm>
        </p:spPr>
        <p:txBody>
          <a:bodyPr>
            <a:normAutofit/>
          </a:bodyPr>
          <a:lstStyle/>
          <a:p>
            <a:pPr algn="just"/>
            <a:r>
              <a:rPr lang="en-US" sz="2400" dirty="0" smtClean="0"/>
              <a:t>Though the capacity for language is universal, each language is a property of the nation or group who speak it.</a:t>
            </a:r>
          </a:p>
          <a:p>
            <a:pPr algn="just"/>
            <a:r>
              <a:rPr lang="en-US" sz="2400" dirty="0" smtClean="0"/>
              <a:t>The </a:t>
            </a:r>
            <a:r>
              <a:rPr lang="en-US" sz="2400" dirty="0" err="1" smtClean="0"/>
              <a:t>articulatory</a:t>
            </a:r>
            <a:r>
              <a:rPr lang="en-US" sz="2400" dirty="0" smtClean="0"/>
              <a:t> basis of speaking is common to all men, but sound serves only as the passive material for the structure of the language  (</a:t>
            </a:r>
            <a:r>
              <a:rPr lang="en-US" sz="2400" i="1" dirty="0" err="1" smtClean="0"/>
              <a:t>innere</a:t>
            </a:r>
            <a:r>
              <a:rPr lang="en-US" sz="2400" i="1" dirty="0" smtClean="0"/>
              <a:t> </a:t>
            </a:r>
            <a:r>
              <a:rPr lang="en-US" sz="2400" i="1" dirty="0" err="1" smtClean="0"/>
              <a:t>Sprachform</a:t>
            </a:r>
            <a:r>
              <a:rPr lang="en-US" sz="2400" dirty="0" smtClean="0"/>
              <a:t>).</a:t>
            </a:r>
          </a:p>
          <a:p>
            <a:pPr algn="just"/>
            <a:r>
              <a:rPr lang="en-US" sz="2400" dirty="0" smtClean="0"/>
              <a:t>The separate </a:t>
            </a:r>
            <a:r>
              <a:rPr lang="en-US" sz="2400" i="1" dirty="0" err="1" smtClean="0"/>
              <a:t>Sprachform</a:t>
            </a:r>
            <a:r>
              <a:rPr lang="en-US" sz="2400" dirty="0" smtClean="0"/>
              <a:t> (semantic and grammatical structure) of each language constitutes its formal identity and difference from other languages.</a:t>
            </a:r>
          </a:p>
          <a:p>
            <a:pPr algn="just"/>
            <a:r>
              <a:rPr lang="en-US" sz="2400" i="1" dirty="0" err="1" smtClean="0"/>
              <a:t>Innere</a:t>
            </a:r>
            <a:r>
              <a:rPr lang="en-US" sz="2400" i="1" dirty="0" smtClean="0"/>
              <a:t> </a:t>
            </a:r>
            <a:r>
              <a:rPr lang="en-US" sz="2400" i="1" dirty="0" err="1" smtClean="0"/>
              <a:t>Sprachform</a:t>
            </a:r>
            <a:r>
              <a:rPr lang="en-US" sz="2400" i="1" dirty="0" smtClean="0"/>
              <a:t> </a:t>
            </a:r>
            <a:r>
              <a:rPr lang="en-US" sz="2400" dirty="0" smtClean="0"/>
              <a:t>of each language is responsible for the ordering and categorizing of the data of experience. &gt;&gt;&gt;</a:t>
            </a:r>
          </a:p>
          <a:p>
            <a:pPr algn="just">
              <a:buNone/>
            </a:pPr>
            <a:r>
              <a:rPr lang="en-US" sz="2400" dirty="0" smtClean="0"/>
              <a:t>&gt;&gt;&gt;The speakers of different languages live partly in different worlds and have different systems of thinking.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a:t>
            </a:r>
            <a:r>
              <a:rPr lang="en-US" sz="2700" dirty="0" smtClean="0">
                <a:solidFill>
                  <a:srgbClr val="7030A0"/>
                </a:solidFill>
              </a:rPr>
              <a:t>von Humboldt’s linguistic </a:t>
            </a:r>
            <a:r>
              <a:rPr lang="en-US" sz="2700" dirty="0" smtClean="0">
                <a:solidFill>
                  <a:srgbClr val="7030A0"/>
                </a:solidFill>
              </a:rPr>
              <a:t>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8"/>
            <a:ext cx="8219256" cy="5145435"/>
          </a:xfrm>
        </p:spPr>
        <p:txBody>
          <a:bodyPr>
            <a:normAutofit/>
          </a:bodyPr>
          <a:lstStyle/>
          <a:p>
            <a:pPr algn="just"/>
            <a:r>
              <a:rPr lang="en-US" sz="2400" dirty="0" smtClean="0"/>
              <a:t>Language and thought of a people are inseparable: “</a:t>
            </a:r>
            <a:r>
              <a:rPr lang="en-US" sz="2400" i="1" dirty="0" smtClean="0"/>
              <a:t>a people’s speech is their spirit, and their spirit is their speech”. </a:t>
            </a:r>
            <a:r>
              <a:rPr lang="en-US" sz="2400" dirty="0" smtClean="0"/>
              <a:t>Thinking and perception are only made definite and communicable through language.</a:t>
            </a:r>
            <a:endParaRPr lang="ru-RU" sz="2400" dirty="0" smtClean="0"/>
          </a:p>
          <a:p>
            <a:pPr algn="just"/>
            <a:r>
              <a:rPr lang="en-US" sz="2400" dirty="0" smtClean="0"/>
              <a:t>Every language is the product of its past.</a:t>
            </a:r>
          </a:p>
          <a:p>
            <a:pPr algn="just"/>
            <a:r>
              <a:rPr lang="en-US" sz="2400" dirty="0" smtClean="0"/>
              <a:t>Differences between languages  turn not merely on different speech sounds used by them, but involve differences in the speaker’s interpretation and understanding of the world they live in.</a:t>
            </a:r>
            <a:endParaRPr lang="ru-RU"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a:t>
            </a:r>
            <a:r>
              <a:rPr lang="en-US" sz="2700" dirty="0" smtClean="0">
                <a:solidFill>
                  <a:srgbClr val="7030A0"/>
                </a:solidFill>
              </a:rPr>
              <a:t>von Humboldt’s linguistic </a:t>
            </a:r>
            <a:r>
              <a:rPr lang="en-US" sz="2700" dirty="0" smtClean="0">
                <a:solidFill>
                  <a:srgbClr val="7030A0"/>
                </a:solidFill>
              </a:rPr>
              <a:t>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9"/>
            <a:ext cx="8219256" cy="1800200"/>
          </a:xfrm>
        </p:spPr>
        <p:txBody>
          <a:bodyPr>
            <a:normAutofit/>
          </a:bodyPr>
          <a:lstStyle/>
          <a:p>
            <a:pPr algn="just">
              <a:buNone/>
            </a:pPr>
            <a:r>
              <a:rPr lang="en-US" sz="2400" dirty="0" smtClean="0"/>
              <a:t>Humboldt’s tripartite typology of languages:</a:t>
            </a:r>
          </a:p>
          <a:p>
            <a:pPr algn="just"/>
            <a:r>
              <a:rPr lang="en-US" sz="2400" dirty="0" smtClean="0"/>
              <a:t>isolating</a:t>
            </a:r>
          </a:p>
          <a:p>
            <a:pPr algn="just"/>
            <a:r>
              <a:rPr lang="en-US" sz="2400" dirty="0" smtClean="0"/>
              <a:t>agglutinative</a:t>
            </a:r>
          </a:p>
          <a:p>
            <a:pPr algn="just"/>
            <a:r>
              <a:rPr lang="en-US" sz="2400" dirty="0" smtClean="0"/>
              <a:t>inflectional</a:t>
            </a:r>
            <a:endParaRPr lang="ru-RU" sz="2400" dirty="0"/>
          </a:p>
        </p:txBody>
      </p:sp>
      <p:pic>
        <p:nvPicPr>
          <p:cNvPr id="33794" name="Picture 2" descr="http://66.media.tumblr.com/680cf4cceefa09f2de3114a3b112a717/tumblr_mn4boyZ1SP1rwewyjo1_1280.gif"/>
          <p:cNvPicPr>
            <a:picLocks noChangeAspect="1" noChangeArrowheads="1"/>
          </p:cNvPicPr>
          <p:nvPr/>
        </p:nvPicPr>
        <p:blipFill>
          <a:blip r:embed="rId2" cstate="print"/>
          <a:srcRect/>
          <a:stretch>
            <a:fillRect/>
          </a:stretch>
        </p:blipFill>
        <p:spPr bwMode="auto">
          <a:xfrm>
            <a:off x="4139952" y="1844824"/>
            <a:ext cx="4800600" cy="1943101"/>
          </a:xfrm>
          <a:prstGeom prst="rect">
            <a:avLst/>
          </a:prstGeom>
          <a:noFill/>
        </p:spPr>
      </p:pic>
      <p:pic>
        <p:nvPicPr>
          <p:cNvPr id="33796" name="Picture 4" descr="http://lingvo.info/images/babylon/typology_evlerimde.png"/>
          <p:cNvPicPr>
            <a:picLocks noChangeAspect="1" noChangeArrowheads="1"/>
          </p:cNvPicPr>
          <p:nvPr/>
        </p:nvPicPr>
        <p:blipFill>
          <a:blip r:embed="rId3" cstate="print"/>
          <a:srcRect/>
          <a:stretch>
            <a:fillRect/>
          </a:stretch>
        </p:blipFill>
        <p:spPr bwMode="auto">
          <a:xfrm>
            <a:off x="683568" y="4077072"/>
            <a:ext cx="3744416" cy="1860258"/>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a:t>
            </a:r>
            <a:r>
              <a:rPr lang="en-US" sz="2700" dirty="0" smtClean="0">
                <a:solidFill>
                  <a:srgbClr val="7030A0"/>
                </a:solidFill>
              </a:rPr>
              <a:t>von Humboldt’s linguistic </a:t>
            </a:r>
            <a:r>
              <a:rPr lang="en-US" sz="2700" dirty="0" smtClean="0">
                <a:solidFill>
                  <a:srgbClr val="7030A0"/>
                </a:solidFill>
              </a:rPr>
              <a:t>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8"/>
            <a:ext cx="8219256" cy="4896543"/>
          </a:xfrm>
        </p:spPr>
        <p:txBody>
          <a:bodyPr>
            <a:normAutofit/>
          </a:bodyPr>
          <a:lstStyle/>
          <a:p>
            <a:pPr algn="just">
              <a:buNone/>
            </a:pPr>
            <a:r>
              <a:rPr lang="en-US" sz="2400" dirty="0" smtClean="0"/>
              <a:t>Classification of sentence structure:</a:t>
            </a:r>
          </a:p>
          <a:p>
            <a:pPr algn="just"/>
            <a:r>
              <a:rPr lang="en-US" sz="2400" dirty="0" smtClean="0"/>
              <a:t>with no formal links between words (like Chinese)</a:t>
            </a:r>
          </a:p>
          <a:p>
            <a:pPr algn="just"/>
            <a:r>
              <a:rPr lang="en-US" sz="2400" dirty="0" smtClean="0"/>
              <a:t>where word forms signal grammatical relationship (like Sanskrit)</a:t>
            </a:r>
          </a:p>
          <a:p>
            <a:pPr algn="just"/>
            <a:r>
              <a:rPr lang="en-US" sz="2400" dirty="0" smtClean="0"/>
              <a:t>where essential structure of a sentence is incorporated into a single word, sentence-word (incorporating or polysynthetic languages, like American Indian languages)</a:t>
            </a:r>
          </a:p>
          <a:p>
            <a:pPr algn="just">
              <a:buNone/>
            </a:pPr>
            <a:r>
              <a:rPr lang="en-GB" sz="2400" dirty="0" smtClean="0"/>
              <a:t> </a:t>
            </a:r>
            <a:r>
              <a:rPr lang="en-GB" sz="2400" i="1" dirty="0" err="1" smtClean="0">
                <a:solidFill>
                  <a:srgbClr val="002060"/>
                </a:solidFill>
              </a:rPr>
              <a:t>tuntussuqatarniksaitengqiggtuq</a:t>
            </a:r>
            <a:r>
              <a:rPr lang="en-GB" sz="2400" i="1" dirty="0" smtClean="0">
                <a:solidFill>
                  <a:srgbClr val="002060"/>
                </a:solidFill>
              </a:rPr>
              <a:t> = </a:t>
            </a:r>
            <a:r>
              <a:rPr lang="en-US" sz="2400" i="1" dirty="0" smtClean="0">
                <a:solidFill>
                  <a:srgbClr val="002060"/>
                </a:solidFill>
              </a:rPr>
              <a:t>"He had not yet said again that he was going to hunt reindeer</a:t>
            </a:r>
            <a:r>
              <a:rPr lang="en-US" sz="2400" i="1" dirty="0" smtClean="0">
                <a:solidFill>
                  <a:srgbClr val="002060"/>
                </a:solidFill>
              </a:rPr>
              <a:t>.“ (</a:t>
            </a:r>
            <a:r>
              <a:rPr lang="en-US" sz="2400" i="1" dirty="0" smtClean="0">
                <a:solidFill>
                  <a:srgbClr val="002060"/>
                </a:solidFill>
              </a:rPr>
              <a:t>Y</a:t>
            </a:r>
            <a:r>
              <a:rPr lang="en-US" sz="2400" i="1" dirty="0" smtClean="0">
                <a:solidFill>
                  <a:srgbClr val="002060"/>
                </a:solidFill>
              </a:rPr>
              <a:t>upik language of Alaska)</a:t>
            </a:r>
            <a:endParaRPr lang="ru-RU" sz="2400" i="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solidFill>
                  <a:srgbClr val="7030A0"/>
                </a:solidFill>
              </a:rPr>
              <a:t>William Jones </a:t>
            </a:r>
            <a:r>
              <a:rPr lang="en-US" sz="2800" dirty="0" smtClean="0">
                <a:solidFill>
                  <a:srgbClr val="7030A0"/>
                </a:solidFill>
              </a:rPr>
              <a:t>and other  </a:t>
            </a:r>
            <a:r>
              <a:rPr lang="en-US" sz="2800" dirty="0" smtClean="0">
                <a:solidFill>
                  <a:srgbClr val="7030A0"/>
                </a:solidFill>
              </a:rPr>
              <a:t>forerunners of historical linguistics</a:t>
            </a:r>
            <a:endParaRPr lang="ru-RU" dirty="0">
              <a:solidFill>
                <a:srgbClr val="7030A0"/>
              </a:solidFill>
            </a:endParaRPr>
          </a:p>
        </p:txBody>
      </p:sp>
      <p:sp>
        <p:nvSpPr>
          <p:cNvPr id="3" name="Содержимое 2"/>
          <p:cNvSpPr>
            <a:spLocks noGrp="1"/>
          </p:cNvSpPr>
          <p:nvPr>
            <p:ph idx="1"/>
          </p:nvPr>
        </p:nvSpPr>
        <p:spPr>
          <a:xfrm>
            <a:off x="611560" y="908720"/>
            <a:ext cx="8229600" cy="1512168"/>
          </a:xfrm>
        </p:spPr>
        <p:txBody>
          <a:bodyPr>
            <a:normAutofit fontScale="85000" lnSpcReduction="10000"/>
          </a:bodyPr>
          <a:lstStyle/>
          <a:p>
            <a:pPr>
              <a:buNone/>
            </a:pPr>
            <a:r>
              <a:rPr lang="en-US" dirty="0" smtClean="0">
                <a:solidFill>
                  <a:srgbClr val="002060"/>
                </a:solidFill>
              </a:rPr>
              <a:t>1786</a:t>
            </a:r>
            <a:r>
              <a:rPr lang="en-US" dirty="0" smtClean="0"/>
              <a:t>  </a:t>
            </a:r>
            <a:r>
              <a:rPr lang="en-US" sz="2400" dirty="0" smtClean="0"/>
              <a:t>Sir William Jones </a:t>
            </a:r>
            <a:r>
              <a:rPr lang="en-US" sz="2400" dirty="0"/>
              <a:t> In his </a:t>
            </a:r>
            <a:r>
              <a:rPr lang="en-US" sz="2400" i="1" dirty="0"/>
              <a:t>Third Anniversary Discourse</a:t>
            </a:r>
            <a:r>
              <a:rPr lang="en-US" sz="2400" dirty="0"/>
              <a:t> to the Asiatic </a:t>
            </a:r>
            <a:r>
              <a:rPr lang="en-US" sz="2400" dirty="0" smtClean="0"/>
              <a:t>Society in Calcutta suggested </a:t>
            </a:r>
            <a:r>
              <a:rPr lang="en-US" sz="2400" dirty="0"/>
              <a:t>that Sanskrit, Greek and Latin languages had a common root, and that indeed they may all be further related, in turn, to Gothic and the Celtic languages, as well as to </a:t>
            </a:r>
            <a:r>
              <a:rPr lang="en-US" sz="2400" dirty="0" smtClean="0"/>
              <a:t>Persian.</a:t>
            </a:r>
            <a:endParaRPr lang="ru-RU" sz="2400" dirty="0"/>
          </a:p>
        </p:txBody>
      </p:sp>
      <p:pic>
        <p:nvPicPr>
          <p:cNvPr id="1026" name="Picture 2" descr="http://izquotes.com/quotes-pictures/quote-the-sanskrit-language-whatever-be-its-antiquity-is-of-a-wonderful-structure-more-perfect-than-william-jones-307236.jpg"/>
          <p:cNvPicPr>
            <a:picLocks noChangeAspect="1" noChangeArrowheads="1"/>
          </p:cNvPicPr>
          <p:nvPr/>
        </p:nvPicPr>
        <p:blipFill>
          <a:blip r:embed="rId2" cstate="print"/>
          <a:srcRect/>
          <a:stretch>
            <a:fillRect/>
          </a:stretch>
        </p:blipFill>
        <p:spPr bwMode="auto">
          <a:xfrm>
            <a:off x="539552" y="2420888"/>
            <a:ext cx="8096250" cy="41910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solidFill>
                  <a:srgbClr val="7030A0"/>
                </a:solidFill>
              </a:rPr>
              <a:t> William Jones and </a:t>
            </a:r>
            <a:r>
              <a:rPr lang="en-US" sz="2800" dirty="0" smtClean="0">
                <a:solidFill>
                  <a:srgbClr val="7030A0"/>
                </a:solidFill>
              </a:rPr>
              <a:t>other forerunners </a:t>
            </a:r>
            <a:r>
              <a:rPr lang="en-US" sz="2800" dirty="0" smtClean="0">
                <a:solidFill>
                  <a:srgbClr val="7030A0"/>
                </a:solidFill>
              </a:rPr>
              <a:t>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611560" y="908720"/>
            <a:ext cx="8229600" cy="5400600"/>
          </a:xfrm>
        </p:spPr>
        <p:txBody>
          <a:bodyPr>
            <a:normAutofit/>
          </a:bodyPr>
          <a:lstStyle/>
          <a:p>
            <a:pPr>
              <a:buNone/>
            </a:pPr>
            <a:endParaRPr lang="en-US" sz="2400" dirty="0" smtClean="0"/>
          </a:p>
          <a:p>
            <a:pPr>
              <a:buNone/>
            </a:pPr>
            <a:endParaRPr lang="en-US" sz="2400" dirty="0"/>
          </a:p>
          <a:p>
            <a:pPr>
              <a:buNone/>
            </a:pPr>
            <a:r>
              <a:rPr lang="en-US" sz="2400" dirty="0" smtClean="0"/>
              <a:t>From Dante onward, through and after the Renaissance, various disconnected attempts had been made at historically oriented comparisons between languages, though the focus of linguistic research had been on synchronic studies, description and analysis of languages.</a:t>
            </a:r>
          </a:p>
          <a:p>
            <a:pPr>
              <a:buNone/>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solidFill>
                  <a:srgbClr val="7030A0"/>
                </a:solidFill>
              </a:rPr>
              <a:t> William Jones </a:t>
            </a:r>
            <a:r>
              <a:rPr lang="en-US" sz="2800" dirty="0" smtClean="0">
                <a:solidFill>
                  <a:srgbClr val="7030A0"/>
                </a:solidFill>
              </a:rPr>
              <a:t>and other </a:t>
            </a:r>
            <a:r>
              <a:rPr lang="en-US" sz="2800" dirty="0" smtClean="0">
                <a:solidFill>
                  <a:srgbClr val="7030A0"/>
                </a:solidFill>
              </a:rPr>
              <a:t>forerunners 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0" y="908720"/>
            <a:ext cx="6228184" cy="5400600"/>
          </a:xfrm>
        </p:spPr>
        <p:txBody>
          <a:bodyPr>
            <a:normAutofit/>
          </a:bodyPr>
          <a:lstStyle/>
          <a:p>
            <a:pPr>
              <a:buNone/>
            </a:pPr>
            <a:r>
              <a:rPr lang="en-US" sz="2400" dirty="0" smtClean="0">
                <a:solidFill>
                  <a:srgbClr val="002060"/>
                </a:solidFill>
              </a:rPr>
              <a:t>Dante “</a:t>
            </a:r>
            <a:r>
              <a:rPr lang="en-US" sz="2400" i="1" dirty="0" smtClean="0">
                <a:solidFill>
                  <a:srgbClr val="002060"/>
                </a:solidFill>
              </a:rPr>
              <a:t>De </a:t>
            </a:r>
            <a:r>
              <a:rPr lang="en-US" sz="2400" i="1" dirty="0" err="1" smtClean="0">
                <a:solidFill>
                  <a:srgbClr val="002060"/>
                </a:solidFill>
              </a:rPr>
              <a:t>vulgari</a:t>
            </a:r>
            <a:r>
              <a:rPr lang="en-US" sz="2400" i="1" dirty="0" smtClean="0">
                <a:solidFill>
                  <a:srgbClr val="002060"/>
                </a:solidFill>
              </a:rPr>
              <a:t> </a:t>
            </a:r>
            <a:r>
              <a:rPr lang="en-US" sz="2400" i="1" dirty="0" err="1" smtClean="0">
                <a:solidFill>
                  <a:srgbClr val="002060"/>
                </a:solidFill>
              </a:rPr>
              <a:t>eloquentia</a:t>
            </a:r>
            <a:r>
              <a:rPr lang="en-US" sz="2400" dirty="0" smtClean="0">
                <a:solidFill>
                  <a:srgbClr val="002060"/>
                </a:solidFill>
              </a:rPr>
              <a:t>”</a:t>
            </a:r>
          </a:p>
          <a:p>
            <a:pPr>
              <a:buNone/>
            </a:pPr>
            <a:r>
              <a:rPr lang="en-US" sz="2400" dirty="0"/>
              <a:t> </a:t>
            </a:r>
            <a:r>
              <a:rPr lang="en-US" sz="2400" dirty="0" smtClean="0"/>
              <a:t>The language was </a:t>
            </a:r>
            <a:r>
              <a:rPr lang="en-US" sz="2400" dirty="0"/>
              <a:t>born </a:t>
            </a:r>
            <a:r>
              <a:rPr lang="en-US" sz="2400" dirty="0" smtClean="0"/>
              <a:t>unitary as a gift from God to Adam (Hebrew) </a:t>
            </a:r>
            <a:r>
              <a:rPr lang="en-US" sz="2400" dirty="0"/>
              <a:t>and, at a later stage, was separated into different idioms because of the </a:t>
            </a:r>
            <a:r>
              <a:rPr lang="en-US" sz="2400" dirty="0" smtClean="0"/>
              <a:t>arrogance demonstrated </a:t>
            </a:r>
            <a:r>
              <a:rPr lang="en-US" sz="2400" dirty="0"/>
              <a:t>by humankind </a:t>
            </a:r>
            <a:endParaRPr lang="en-US" sz="2400" dirty="0" smtClean="0"/>
          </a:p>
          <a:p>
            <a:pPr>
              <a:buNone/>
            </a:pPr>
            <a:r>
              <a:rPr lang="en-US" sz="2400" dirty="0"/>
              <a:t> </a:t>
            </a:r>
            <a:r>
              <a:rPr lang="en-US" sz="2400" dirty="0" smtClean="0"/>
              <a:t>    at </a:t>
            </a:r>
            <a:r>
              <a:rPr lang="en-US" sz="2400" dirty="0"/>
              <a:t>the time of the building of the Tower of Babel. </a:t>
            </a:r>
            <a:endParaRPr lang="en-US" sz="2400" dirty="0" smtClean="0"/>
          </a:p>
          <a:p>
            <a:pPr>
              <a:buNone/>
            </a:pPr>
            <a:r>
              <a:rPr lang="en-US" sz="2400" dirty="0" smtClean="0"/>
              <a:t>Three properly European language families :</a:t>
            </a:r>
          </a:p>
          <a:p>
            <a:r>
              <a:rPr lang="en-US" sz="2400" dirty="0" smtClean="0"/>
              <a:t>Germanic</a:t>
            </a:r>
            <a:endParaRPr lang="en-US" sz="2400" i="1" dirty="0" smtClean="0">
              <a:solidFill>
                <a:srgbClr val="002060"/>
              </a:solidFill>
            </a:endParaRPr>
          </a:p>
          <a:p>
            <a:r>
              <a:rPr lang="en-US" sz="2400" dirty="0" smtClean="0"/>
              <a:t>Latin</a:t>
            </a:r>
            <a:endParaRPr lang="en-US" sz="2400" i="1" dirty="0" smtClean="0">
              <a:solidFill>
                <a:srgbClr val="002060"/>
              </a:solidFill>
            </a:endParaRPr>
          </a:p>
          <a:p>
            <a:r>
              <a:rPr lang="en-US" sz="2400" dirty="0" smtClean="0"/>
              <a:t>Greek           </a:t>
            </a:r>
          </a:p>
          <a:p>
            <a:pPr>
              <a:buNone/>
            </a:pPr>
            <a:endParaRPr lang="en-US" sz="2400" dirty="0" smtClean="0">
              <a:solidFill>
                <a:srgbClr val="002060"/>
              </a:solidFill>
            </a:endParaRPr>
          </a:p>
          <a:p>
            <a:pPr>
              <a:buNone/>
            </a:pPr>
            <a:endParaRPr lang="en-US" sz="2400" dirty="0"/>
          </a:p>
        </p:txBody>
      </p:sp>
      <p:pic>
        <p:nvPicPr>
          <p:cNvPr id="20482" name="Picture 2" descr="https://i.ytimg.com/vi/IIRnCJFDOsQ/maxresdefault.jpg"/>
          <p:cNvPicPr>
            <a:picLocks noChangeAspect="1" noChangeArrowheads="1"/>
          </p:cNvPicPr>
          <p:nvPr/>
        </p:nvPicPr>
        <p:blipFill>
          <a:blip r:embed="rId2" cstate="print"/>
          <a:srcRect/>
          <a:stretch>
            <a:fillRect/>
          </a:stretch>
        </p:blipFill>
        <p:spPr bwMode="auto">
          <a:xfrm>
            <a:off x="6084167" y="1628800"/>
            <a:ext cx="3059833" cy="302433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solidFill>
                  <a:srgbClr val="7030A0"/>
                </a:solidFill>
              </a:rPr>
              <a:t> William Jones and </a:t>
            </a:r>
            <a:r>
              <a:rPr lang="en-US" sz="2800" dirty="0" smtClean="0">
                <a:solidFill>
                  <a:srgbClr val="7030A0"/>
                </a:solidFill>
              </a:rPr>
              <a:t>other forerunners </a:t>
            </a:r>
            <a:r>
              <a:rPr lang="en-US" sz="2800" dirty="0" smtClean="0">
                <a:solidFill>
                  <a:srgbClr val="7030A0"/>
                </a:solidFill>
              </a:rPr>
              <a:t>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0" y="908720"/>
            <a:ext cx="6516216" cy="5400600"/>
          </a:xfrm>
        </p:spPr>
        <p:txBody>
          <a:bodyPr>
            <a:normAutofit/>
          </a:bodyPr>
          <a:lstStyle/>
          <a:p>
            <a:pPr>
              <a:buNone/>
            </a:pPr>
            <a:r>
              <a:rPr lang="en-US" sz="2400" dirty="0" smtClean="0">
                <a:solidFill>
                  <a:srgbClr val="002060"/>
                </a:solidFill>
              </a:rPr>
              <a:t>Joseph Scaliger (1540-1609)</a:t>
            </a:r>
          </a:p>
          <a:p>
            <a:pPr>
              <a:buNone/>
            </a:pPr>
            <a:r>
              <a:rPr lang="en-US" sz="2400" dirty="0"/>
              <a:t> </a:t>
            </a:r>
            <a:r>
              <a:rPr lang="en-US" sz="2400" dirty="0" smtClean="0"/>
              <a:t>dispensed with two false dogmas:</a:t>
            </a:r>
          </a:p>
          <a:p>
            <a:r>
              <a:rPr lang="en-US" sz="2400" dirty="0"/>
              <a:t>t</a:t>
            </a:r>
            <a:r>
              <a:rPr lang="en-US" sz="2400" dirty="0" smtClean="0"/>
              <a:t>hat Latin descended from Greek</a:t>
            </a:r>
          </a:p>
          <a:p>
            <a:r>
              <a:rPr lang="en-US" sz="2400" dirty="0"/>
              <a:t>t</a:t>
            </a:r>
            <a:r>
              <a:rPr lang="en-US" sz="2400" dirty="0" smtClean="0"/>
              <a:t>hat  all languages descended from Hebrew</a:t>
            </a:r>
          </a:p>
          <a:p>
            <a:pPr>
              <a:buNone/>
            </a:pPr>
            <a:r>
              <a:rPr lang="en-US" sz="2400" dirty="0" smtClean="0"/>
              <a:t>Recognized 11 language families in Europe, four major and seven minor.</a:t>
            </a:r>
          </a:p>
          <a:p>
            <a:pPr>
              <a:buNone/>
            </a:pPr>
            <a:r>
              <a:rPr lang="en-US" sz="2400" dirty="0" smtClean="0"/>
              <a:t>Major language families correspond to the present-day</a:t>
            </a:r>
          </a:p>
          <a:p>
            <a:r>
              <a:rPr lang="en-US" sz="2400" dirty="0" smtClean="0"/>
              <a:t>Romance   (</a:t>
            </a:r>
            <a:r>
              <a:rPr lang="en-US" sz="2400" dirty="0" smtClean="0">
                <a:solidFill>
                  <a:srgbClr val="002060"/>
                </a:solidFill>
              </a:rPr>
              <a:t>Deus</a:t>
            </a:r>
            <a:r>
              <a:rPr lang="en-US" sz="2400" dirty="0" smtClean="0"/>
              <a:t> languages)</a:t>
            </a:r>
          </a:p>
          <a:p>
            <a:r>
              <a:rPr lang="en-US" sz="2400" dirty="0" smtClean="0"/>
              <a:t>Greek         (</a:t>
            </a:r>
            <a:r>
              <a:rPr lang="en-US" sz="2400" dirty="0" err="1" smtClean="0">
                <a:solidFill>
                  <a:srgbClr val="002060"/>
                </a:solidFill>
              </a:rPr>
              <a:t>Theos</a:t>
            </a:r>
            <a:r>
              <a:rPr lang="en-US" sz="2400" dirty="0" smtClean="0"/>
              <a:t> languages)</a:t>
            </a:r>
          </a:p>
          <a:p>
            <a:r>
              <a:rPr lang="en-US" sz="2400" dirty="0" smtClean="0"/>
              <a:t>Germanic   (</a:t>
            </a:r>
            <a:r>
              <a:rPr lang="en-US" sz="2400" dirty="0" err="1" smtClean="0">
                <a:solidFill>
                  <a:srgbClr val="002060"/>
                </a:solidFill>
              </a:rPr>
              <a:t>Godt</a:t>
            </a:r>
            <a:r>
              <a:rPr lang="en-US" sz="2400" dirty="0" smtClean="0"/>
              <a:t> languages)</a:t>
            </a:r>
          </a:p>
          <a:p>
            <a:r>
              <a:rPr lang="en-US" sz="2400" dirty="0" smtClean="0"/>
              <a:t>Slavic           (</a:t>
            </a:r>
            <a:r>
              <a:rPr lang="en-US" sz="2400" dirty="0" err="1" smtClean="0">
                <a:solidFill>
                  <a:srgbClr val="002060"/>
                </a:solidFill>
              </a:rPr>
              <a:t>Boge</a:t>
            </a:r>
            <a:r>
              <a:rPr lang="en-US" sz="2400" dirty="0" smtClean="0"/>
              <a:t> languages)</a:t>
            </a:r>
          </a:p>
          <a:p>
            <a:pPr>
              <a:buNone/>
            </a:pPr>
            <a:endParaRPr lang="en-US" sz="2400" dirty="0" smtClean="0">
              <a:solidFill>
                <a:srgbClr val="002060"/>
              </a:solidFill>
            </a:endParaRPr>
          </a:p>
          <a:p>
            <a:pPr>
              <a:buNone/>
            </a:pPr>
            <a:endParaRPr lang="en-US" sz="2400" dirty="0"/>
          </a:p>
        </p:txBody>
      </p:sp>
      <p:pic>
        <p:nvPicPr>
          <p:cNvPr id="22530" name="Picture 2" descr="https://upload.wikimedia.org/wikipedia/commons/thumb/c/ce/Joseph_Justus_Scaliger_2.jpg/220px-Joseph_Justus_Scaliger_2.jpg"/>
          <p:cNvPicPr>
            <a:picLocks noChangeAspect="1" noChangeArrowheads="1"/>
          </p:cNvPicPr>
          <p:nvPr/>
        </p:nvPicPr>
        <p:blipFill>
          <a:blip r:embed="rId2" cstate="print"/>
          <a:srcRect/>
          <a:stretch>
            <a:fillRect/>
          </a:stretch>
        </p:blipFill>
        <p:spPr bwMode="auto">
          <a:xfrm>
            <a:off x="6588224" y="2132856"/>
            <a:ext cx="2095500" cy="265747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solidFill>
                  <a:srgbClr val="7030A0"/>
                </a:solidFill>
              </a:rPr>
              <a:t> William Jones </a:t>
            </a:r>
            <a:r>
              <a:rPr lang="en-US" sz="2800" dirty="0" smtClean="0">
                <a:solidFill>
                  <a:srgbClr val="7030A0"/>
                </a:solidFill>
              </a:rPr>
              <a:t>and other </a:t>
            </a:r>
            <a:r>
              <a:rPr lang="en-US" sz="2800" dirty="0" smtClean="0">
                <a:solidFill>
                  <a:srgbClr val="7030A0"/>
                </a:solidFill>
              </a:rPr>
              <a:t>forerunners 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0" y="908720"/>
            <a:ext cx="6516216" cy="5400600"/>
          </a:xfrm>
        </p:spPr>
        <p:txBody>
          <a:bodyPr>
            <a:normAutofit/>
          </a:bodyPr>
          <a:lstStyle/>
          <a:p>
            <a:pPr>
              <a:buNone/>
            </a:pPr>
            <a:r>
              <a:rPr lang="en-US" sz="2400" dirty="0" smtClean="0">
                <a:solidFill>
                  <a:srgbClr val="002060"/>
                </a:solidFill>
              </a:rPr>
              <a:t>Leibniz(1646-1716)</a:t>
            </a:r>
          </a:p>
          <a:p>
            <a:r>
              <a:rPr lang="en-US" sz="2400" dirty="0"/>
              <a:t> </a:t>
            </a:r>
            <a:r>
              <a:rPr lang="en-US" sz="2400" dirty="0" smtClean="0"/>
              <a:t>supported monogenetic theory of world’s languages</a:t>
            </a:r>
          </a:p>
          <a:p>
            <a:r>
              <a:rPr lang="en-US" sz="2400" dirty="0"/>
              <a:t>p</a:t>
            </a:r>
            <a:r>
              <a:rPr lang="en-US" sz="2400" dirty="0" smtClean="0"/>
              <a:t>laced Hebrew  within the Arabic language family</a:t>
            </a:r>
          </a:p>
          <a:p>
            <a:r>
              <a:rPr lang="en-US" sz="2400" dirty="0"/>
              <a:t>w</a:t>
            </a:r>
            <a:r>
              <a:rPr lang="en-US" sz="2400" dirty="0" smtClean="0"/>
              <a:t>as one of the first to notice historical relationship between Finnish and Hungarian</a:t>
            </a:r>
          </a:p>
          <a:p>
            <a:r>
              <a:rPr lang="en-US" sz="2400" dirty="0"/>
              <a:t>s</a:t>
            </a:r>
            <a:r>
              <a:rPr lang="en-US" sz="2400" dirty="0" smtClean="0"/>
              <a:t>et up two major divisions of the original language, Japhetic or </a:t>
            </a:r>
            <a:r>
              <a:rPr lang="en-US" sz="2400" dirty="0" err="1" smtClean="0"/>
              <a:t>Kelto</a:t>
            </a:r>
            <a:r>
              <a:rPr lang="en-US" sz="2400" dirty="0" smtClean="0"/>
              <a:t>-Scythian (northern or European languages) and Aramaic (languages of the South)</a:t>
            </a:r>
          </a:p>
          <a:p>
            <a:r>
              <a:rPr lang="en-US" sz="2400" dirty="0"/>
              <a:t>e</a:t>
            </a:r>
            <a:r>
              <a:rPr lang="en-US" sz="2400" dirty="0" smtClean="0"/>
              <a:t>ncouraged rulers of Russia to  begin surveying many non-European languages on their territory</a:t>
            </a:r>
          </a:p>
          <a:p>
            <a:pPr>
              <a:buNone/>
            </a:pPr>
            <a:endParaRPr lang="en-US" sz="2400" dirty="0"/>
          </a:p>
        </p:txBody>
      </p:sp>
      <p:pic>
        <p:nvPicPr>
          <p:cNvPr id="23554" name="Picture 2" descr="Gottfried Wilhelm von Leibniz.jpg"/>
          <p:cNvPicPr>
            <a:picLocks noChangeAspect="1" noChangeArrowheads="1"/>
          </p:cNvPicPr>
          <p:nvPr/>
        </p:nvPicPr>
        <p:blipFill>
          <a:blip r:embed="rId2" cstate="print"/>
          <a:srcRect/>
          <a:stretch>
            <a:fillRect/>
          </a:stretch>
        </p:blipFill>
        <p:spPr bwMode="auto">
          <a:xfrm>
            <a:off x="6588224" y="1988840"/>
            <a:ext cx="2095500" cy="264795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solidFill>
                  <a:srgbClr val="7030A0"/>
                </a:solidFill>
              </a:rPr>
              <a:t> William Jones </a:t>
            </a:r>
            <a:r>
              <a:rPr lang="en-US" sz="2800" dirty="0" smtClean="0">
                <a:solidFill>
                  <a:srgbClr val="7030A0"/>
                </a:solidFill>
              </a:rPr>
              <a:t>and other </a:t>
            </a:r>
            <a:r>
              <a:rPr lang="en-US" sz="2800" dirty="0" smtClean="0">
                <a:solidFill>
                  <a:srgbClr val="7030A0"/>
                </a:solidFill>
              </a:rPr>
              <a:t>forerunners 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611560" y="908720"/>
            <a:ext cx="8229600" cy="5400600"/>
          </a:xfrm>
        </p:spPr>
        <p:txBody>
          <a:bodyPr>
            <a:normAutofit/>
          </a:bodyPr>
          <a:lstStyle/>
          <a:p>
            <a:pPr>
              <a:buNone/>
            </a:pPr>
            <a:endParaRPr lang="en-US" sz="2400" dirty="0" smtClean="0"/>
          </a:p>
          <a:p>
            <a:pPr>
              <a:buNone/>
            </a:pPr>
            <a:endParaRPr lang="en-US" sz="2400" dirty="0"/>
          </a:p>
          <a:p>
            <a:pPr>
              <a:buNone/>
            </a:pPr>
            <a:r>
              <a:rPr lang="en-US" sz="2400" dirty="0" smtClean="0">
                <a:solidFill>
                  <a:srgbClr val="002060"/>
                </a:solidFill>
              </a:rPr>
              <a:t>18</a:t>
            </a:r>
            <a:r>
              <a:rPr lang="en-US" sz="2400" baseline="30000" dirty="0" smtClean="0">
                <a:solidFill>
                  <a:srgbClr val="002060"/>
                </a:solidFill>
              </a:rPr>
              <a:t>th</a:t>
            </a:r>
            <a:r>
              <a:rPr lang="en-US" sz="2400" dirty="0" smtClean="0">
                <a:solidFill>
                  <a:srgbClr val="002060"/>
                </a:solidFill>
              </a:rPr>
              <a:t> century</a:t>
            </a:r>
          </a:p>
          <a:p>
            <a:pPr>
              <a:buNone/>
            </a:pPr>
            <a:r>
              <a:rPr lang="en-US" sz="2400" dirty="0" smtClean="0"/>
              <a:t>Many linguists tried to answer the question:</a:t>
            </a:r>
          </a:p>
          <a:p>
            <a:pPr>
              <a:buNone/>
            </a:pPr>
            <a:r>
              <a:rPr lang="en-US" sz="2400" dirty="0" smtClean="0">
                <a:solidFill>
                  <a:srgbClr val="002060"/>
                </a:solidFill>
              </a:rPr>
              <a:t>What lay between the beginnings of human language and its present form?</a:t>
            </a:r>
            <a:endParaRPr lang="ru-RU" sz="2400" dirty="0" smtClean="0">
              <a:solidFill>
                <a:srgbClr val="002060"/>
              </a:solidFill>
            </a:endParaRPr>
          </a:p>
          <a:p>
            <a:pPr>
              <a:buNone/>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t> </a:t>
            </a:r>
            <a:r>
              <a:rPr lang="en-US" sz="2800" dirty="0" smtClean="0">
                <a:solidFill>
                  <a:srgbClr val="7030A0"/>
                </a:solidFill>
              </a:rPr>
              <a:t>William Jones and </a:t>
            </a:r>
            <a:r>
              <a:rPr lang="en-US" sz="2800" dirty="0" smtClean="0">
                <a:solidFill>
                  <a:srgbClr val="7030A0"/>
                </a:solidFill>
              </a:rPr>
              <a:t>other forerunners </a:t>
            </a:r>
            <a:r>
              <a:rPr lang="en-US" sz="2800" dirty="0" smtClean="0">
                <a:solidFill>
                  <a:srgbClr val="7030A0"/>
                </a:solidFill>
              </a:rPr>
              <a:t>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611560" y="908720"/>
            <a:ext cx="5616624" cy="5400600"/>
          </a:xfrm>
        </p:spPr>
        <p:txBody>
          <a:bodyPr>
            <a:normAutofit lnSpcReduction="10000"/>
          </a:bodyPr>
          <a:lstStyle/>
          <a:p>
            <a:pPr>
              <a:buNone/>
            </a:pPr>
            <a:r>
              <a:rPr lang="en-US" sz="2400" dirty="0" smtClean="0">
                <a:solidFill>
                  <a:srgbClr val="002060"/>
                </a:solidFill>
              </a:rPr>
              <a:t>18</a:t>
            </a:r>
            <a:r>
              <a:rPr lang="en-US" sz="2400" baseline="30000" dirty="0" smtClean="0">
                <a:solidFill>
                  <a:srgbClr val="002060"/>
                </a:solidFill>
              </a:rPr>
              <a:t>th</a:t>
            </a:r>
            <a:r>
              <a:rPr lang="en-US" sz="2400" dirty="0" smtClean="0">
                <a:solidFill>
                  <a:srgbClr val="002060"/>
                </a:solidFill>
              </a:rPr>
              <a:t> century</a:t>
            </a:r>
          </a:p>
          <a:p>
            <a:pPr>
              <a:buNone/>
            </a:pPr>
            <a:r>
              <a:rPr lang="en-US" sz="2400" dirty="0" smtClean="0"/>
              <a:t>French philosophers  de </a:t>
            </a:r>
            <a:r>
              <a:rPr lang="en-US" sz="2400" dirty="0" err="1" smtClean="0"/>
              <a:t>Condillac</a:t>
            </a:r>
            <a:r>
              <a:rPr lang="en-US" sz="2400" dirty="0" smtClean="0"/>
              <a:t> and  Rousseau discussed the origin and early development of human speech.</a:t>
            </a:r>
          </a:p>
          <a:p>
            <a:pPr>
              <a:buNone/>
            </a:pPr>
            <a:r>
              <a:rPr lang="en-US" sz="2400" dirty="0" smtClean="0">
                <a:solidFill>
                  <a:srgbClr val="002060"/>
                </a:solidFill>
              </a:rPr>
              <a:t>Genesis of the language:</a:t>
            </a:r>
          </a:p>
          <a:p>
            <a:pPr>
              <a:buNone/>
            </a:pPr>
            <a:r>
              <a:rPr lang="en-US" sz="2400" dirty="0" smtClean="0"/>
              <a:t>Language originated in deictic and imitative gestures and natural cries &gt; the phonic element became dominant as specific sound sequences were semantically associated with phenomena and the power of human thought increased.</a:t>
            </a:r>
          </a:p>
          <a:p>
            <a:pPr>
              <a:buNone/>
            </a:pPr>
            <a:r>
              <a:rPr lang="en-US" sz="2400" dirty="0" smtClean="0"/>
              <a:t>Abstract vocabulary and grammatical complexity developed from  an earlier individual concrete vocabulary with few grammatical distinctions or constraints.</a:t>
            </a:r>
            <a:endParaRPr lang="ru-RU" sz="2400" dirty="0"/>
          </a:p>
        </p:txBody>
      </p:sp>
      <p:pic>
        <p:nvPicPr>
          <p:cNvPr id="16386" name="Picture 2" descr="Jean-Jacques Rousseau (painted portrait).jpg"/>
          <p:cNvPicPr>
            <a:picLocks noChangeAspect="1" noChangeArrowheads="1"/>
          </p:cNvPicPr>
          <p:nvPr/>
        </p:nvPicPr>
        <p:blipFill>
          <a:blip r:embed="rId2" cstate="print"/>
          <a:srcRect/>
          <a:stretch>
            <a:fillRect/>
          </a:stretch>
        </p:blipFill>
        <p:spPr bwMode="auto">
          <a:xfrm>
            <a:off x="6804248" y="3717032"/>
            <a:ext cx="2095500" cy="2914650"/>
          </a:xfrm>
          <a:prstGeom prst="rect">
            <a:avLst/>
          </a:prstGeom>
          <a:noFill/>
        </p:spPr>
      </p:pic>
      <p:pic>
        <p:nvPicPr>
          <p:cNvPr id="16388" name="Picture 4" descr="Etienne Bonnot de Condillac.jpg"/>
          <p:cNvPicPr>
            <a:picLocks noChangeAspect="1" noChangeArrowheads="1"/>
          </p:cNvPicPr>
          <p:nvPr/>
        </p:nvPicPr>
        <p:blipFill>
          <a:blip r:embed="rId3" cstate="print"/>
          <a:srcRect/>
          <a:stretch>
            <a:fillRect/>
          </a:stretch>
        </p:blipFill>
        <p:spPr bwMode="auto">
          <a:xfrm>
            <a:off x="6804248" y="836712"/>
            <a:ext cx="2095500" cy="2590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1126</Words>
  <Application>Microsoft Office PowerPoint</Application>
  <PresentationFormat>Экран (4:3)</PresentationFormat>
  <Paragraphs>163</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Birth of comparative and historical linguistics</vt:lpstr>
      <vt:lpstr>Birth of comparative-historical linguistics</vt:lpstr>
      <vt:lpstr>William Jones and other  forerunners of historical linguistics</vt:lpstr>
      <vt:lpstr>   William Jones and other forerunners of historical linguistics  . </vt:lpstr>
      <vt:lpstr>   William Jones and other forerunners of historical linguistics  . </vt:lpstr>
      <vt:lpstr>   William Jones and other forerunners of historical linguistics  . </vt:lpstr>
      <vt:lpstr>   William Jones and other forerunners of historical linguistics  . </vt:lpstr>
      <vt:lpstr>   William Jones and other forerunners of historical linguistics  . </vt:lpstr>
      <vt:lpstr>   William Jones and other forerunners of historical linguistics  . </vt:lpstr>
      <vt:lpstr>   William Jones and other forerunners of historical linguistics  . </vt:lpstr>
      <vt:lpstr>   William Jones and other forerunners of historical linguistics  . </vt:lpstr>
      <vt:lpstr>   William Jones and other forerunners of historical linguistics  . </vt:lpstr>
      <vt:lpstr> William Jones and other forerunners of historical linguistics </vt:lpstr>
      <vt:lpstr>Franz Bopp, Rasmus Rask, Jacob Grimm and Alexander Vostokov  as founders of comparative-historical linguistics</vt:lpstr>
      <vt:lpstr>Franz Bopp, Rasmus Rask, Jacob Grimm and Alexander Vostokov  as founders of comparative-historical linguistics</vt:lpstr>
      <vt:lpstr>Franz Bopp, Rasmus Rask, Jacob Grimm and Alexander Vostokov  as founders of comparative-historical linguistics</vt:lpstr>
      <vt:lpstr>Franz Bopp, Rasmus Rask, Jacob Grimm and Alexander Vostokov  as founders of comparative-historical linguistics</vt:lpstr>
      <vt:lpstr>Franz Bopp, Rasmus Rask, Jacob Grimm and Alexander Vostokov  as founders of comparative-historical linguistics</vt:lpstr>
      <vt:lpstr>Franz Bopp, Rasmus Rask, Jacob Grimm and Alexander Vostokov  as founders of comparative-historical linguistics</vt:lpstr>
      <vt:lpstr> Wilhelm von Humboldt’s linguistic heritage </vt:lpstr>
      <vt:lpstr> Wilhelm von Humboldt’s linguistic heritage </vt:lpstr>
      <vt:lpstr> Wilhelm von Humboldt’s linguistic heritage </vt:lpstr>
      <vt:lpstr> Wilhelm von Humboldt’s linguistic heritage </vt:lpstr>
      <vt:lpstr> Wilhelm von Humboldt’s linguistic heritage </vt:lpstr>
      <vt:lpstr> Wilhelm von Humboldt’s linguistic heritage </vt:lpstr>
      <vt:lpstr> Wilhelm von Humboldt’s linguistic heritage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Komp</cp:lastModifiedBy>
  <cp:revision>57</cp:revision>
  <dcterms:created xsi:type="dcterms:W3CDTF">2016-07-17T11:50:05Z</dcterms:created>
  <dcterms:modified xsi:type="dcterms:W3CDTF">2016-07-18T17:44:37Z</dcterms:modified>
</cp:coreProperties>
</file>