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6" r:id="rId6"/>
    <p:sldId id="278" r:id="rId7"/>
    <p:sldId id="279" r:id="rId8"/>
    <p:sldId id="280" r:id="rId9"/>
    <p:sldId id="281" r:id="rId10"/>
    <p:sldId id="282" r:id="rId11"/>
    <p:sldId id="258" r:id="rId12"/>
    <p:sldId id="259" r:id="rId13"/>
    <p:sldId id="260" r:id="rId14"/>
    <p:sldId id="272" r:id="rId15"/>
    <p:sldId id="273" r:id="rId16"/>
    <p:sldId id="261" r:id="rId17"/>
    <p:sldId id="262" r:id="rId18"/>
    <p:sldId id="263" r:id="rId19"/>
    <p:sldId id="264" r:id="rId20"/>
    <p:sldId id="265" r:id="rId21"/>
    <p:sldId id="277" r:id="rId22"/>
    <p:sldId id="266" r:id="rId23"/>
    <p:sldId id="267" r:id="rId24"/>
    <p:sldId id="268" r:id="rId25"/>
    <p:sldId id="270" r:id="rId26"/>
    <p:sldId id="27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281907-5276-46A9-A5CA-3763570CFBAE}" type="doc">
      <dgm:prSet loTypeId="urn:microsoft.com/office/officeart/2005/8/layout/pyramid1" loCatId="pyramid" qsTypeId="urn:microsoft.com/office/officeart/2005/8/quickstyle/simple1" qsCatId="simple" csTypeId="urn:microsoft.com/office/officeart/2005/8/colors/accent1_2" csCatId="accent1" phldr="1"/>
      <dgm:spPr/>
    </dgm:pt>
    <dgm:pt modelId="{8865667D-F694-4E47-8A1E-689838223F0D}">
      <dgm:prSet phldrT="[Текст]" custT="1"/>
      <dgm:spPr/>
      <dgm:t>
        <a:bodyPr/>
        <a:lstStyle/>
        <a:p>
          <a:endParaRPr lang="en-US" sz="2800" dirty="0" smtClean="0"/>
        </a:p>
        <a:p>
          <a:r>
            <a:rPr lang="en-US" sz="2800" dirty="0" smtClean="0"/>
            <a:t>modern </a:t>
          </a:r>
        </a:p>
        <a:p>
          <a:r>
            <a:rPr lang="en-US" sz="2800" dirty="0" smtClean="0"/>
            <a:t>linguistics</a:t>
          </a:r>
          <a:endParaRPr lang="ru-RU" sz="2800" dirty="0"/>
        </a:p>
      </dgm:t>
    </dgm:pt>
    <dgm:pt modelId="{0139CF92-AD0B-432D-9CC6-906AC2D875EB}" type="parTrans" cxnId="{8C3D4FB5-8CDD-44C9-A09F-F327C92053B5}">
      <dgm:prSet/>
      <dgm:spPr/>
      <dgm:t>
        <a:bodyPr/>
        <a:lstStyle/>
        <a:p>
          <a:endParaRPr lang="ru-RU"/>
        </a:p>
      </dgm:t>
    </dgm:pt>
    <dgm:pt modelId="{596511D5-B67E-49FB-8ACD-45B26AE8BB30}" type="sibTrans" cxnId="{8C3D4FB5-8CDD-44C9-A09F-F327C92053B5}">
      <dgm:prSet/>
      <dgm:spPr/>
      <dgm:t>
        <a:bodyPr/>
        <a:lstStyle/>
        <a:p>
          <a:endParaRPr lang="ru-RU"/>
        </a:p>
      </dgm:t>
    </dgm:pt>
    <dgm:pt modelId="{9673F4F8-4ADB-415A-B7E1-C480CE6A3320}">
      <dgm:prSet custT="1"/>
      <dgm:spPr/>
      <dgm:t>
        <a:bodyPr/>
        <a:lstStyle/>
        <a:p>
          <a:r>
            <a:rPr lang="en-US" sz="2400" dirty="0" smtClean="0"/>
            <a:t>Saussure’s structural  (systemic) approach to language</a:t>
          </a:r>
          <a:endParaRPr lang="ru-RU" sz="2400" dirty="0"/>
        </a:p>
      </dgm:t>
    </dgm:pt>
    <dgm:pt modelId="{A28B0D53-73E7-4F21-892A-DB0472E18022}" type="parTrans" cxnId="{D7BE31E6-6D91-4E5C-91C1-D744B56764CB}">
      <dgm:prSet/>
      <dgm:spPr/>
      <dgm:t>
        <a:bodyPr/>
        <a:lstStyle/>
        <a:p>
          <a:endParaRPr lang="ru-RU"/>
        </a:p>
      </dgm:t>
    </dgm:pt>
    <dgm:pt modelId="{08229C1F-4BCD-4FFE-91C1-6B1C9E9E8B7B}" type="sibTrans" cxnId="{D7BE31E6-6D91-4E5C-91C1-D744B56764CB}">
      <dgm:prSet/>
      <dgm:spPr/>
      <dgm:t>
        <a:bodyPr/>
        <a:lstStyle/>
        <a:p>
          <a:endParaRPr lang="ru-RU"/>
        </a:p>
      </dgm:t>
    </dgm:pt>
    <dgm:pt modelId="{BC6A909E-5A34-4289-9C83-0E714B0D254D}" type="pres">
      <dgm:prSet presAssocID="{2E281907-5276-46A9-A5CA-3763570CFBAE}" presName="Name0" presStyleCnt="0">
        <dgm:presLayoutVars>
          <dgm:dir/>
          <dgm:animLvl val="lvl"/>
          <dgm:resizeHandles val="exact"/>
        </dgm:presLayoutVars>
      </dgm:prSet>
      <dgm:spPr/>
    </dgm:pt>
    <dgm:pt modelId="{7DCD2F87-8868-41C4-942C-76C767D11256}" type="pres">
      <dgm:prSet presAssocID="{8865667D-F694-4E47-8A1E-689838223F0D}" presName="Name8" presStyleCnt="0"/>
      <dgm:spPr/>
    </dgm:pt>
    <dgm:pt modelId="{18EFD657-2710-49CD-A6BE-6984C847E102}" type="pres">
      <dgm:prSet presAssocID="{8865667D-F694-4E47-8A1E-689838223F0D}" presName="level" presStyleLbl="node1" presStyleIdx="0" presStyleCnt="2">
        <dgm:presLayoutVars>
          <dgm:chMax val="1"/>
          <dgm:bulletEnabled val="1"/>
        </dgm:presLayoutVars>
      </dgm:prSet>
      <dgm:spPr/>
      <dgm:t>
        <a:bodyPr/>
        <a:lstStyle/>
        <a:p>
          <a:endParaRPr lang="ru-RU"/>
        </a:p>
      </dgm:t>
    </dgm:pt>
    <dgm:pt modelId="{F2D4200C-61C7-42D4-8A25-00EC9F37543A}" type="pres">
      <dgm:prSet presAssocID="{8865667D-F694-4E47-8A1E-689838223F0D}" presName="levelTx" presStyleLbl="revTx" presStyleIdx="0" presStyleCnt="0">
        <dgm:presLayoutVars>
          <dgm:chMax val="1"/>
          <dgm:bulletEnabled val="1"/>
        </dgm:presLayoutVars>
      </dgm:prSet>
      <dgm:spPr/>
      <dgm:t>
        <a:bodyPr/>
        <a:lstStyle/>
        <a:p>
          <a:endParaRPr lang="ru-RU"/>
        </a:p>
      </dgm:t>
    </dgm:pt>
    <dgm:pt modelId="{C06B82FC-3352-4EAC-BA0B-A31513D1FFD2}" type="pres">
      <dgm:prSet presAssocID="{9673F4F8-4ADB-415A-B7E1-C480CE6A3320}" presName="Name8" presStyleCnt="0"/>
      <dgm:spPr/>
    </dgm:pt>
    <dgm:pt modelId="{C698F6BF-B0DD-4A35-8273-8F0188E97BAD}" type="pres">
      <dgm:prSet presAssocID="{9673F4F8-4ADB-415A-B7E1-C480CE6A3320}" presName="level" presStyleLbl="node1" presStyleIdx="1" presStyleCnt="2" custLinFactNeighborX="-793" custLinFactNeighborY="46068">
        <dgm:presLayoutVars>
          <dgm:chMax val="1"/>
          <dgm:bulletEnabled val="1"/>
        </dgm:presLayoutVars>
      </dgm:prSet>
      <dgm:spPr/>
      <dgm:t>
        <a:bodyPr/>
        <a:lstStyle/>
        <a:p>
          <a:endParaRPr lang="ru-RU"/>
        </a:p>
      </dgm:t>
    </dgm:pt>
    <dgm:pt modelId="{95E80AFA-B31D-4280-BF84-61296FB4DF67}" type="pres">
      <dgm:prSet presAssocID="{9673F4F8-4ADB-415A-B7E1-C480CE6A3320}" presName="levelTx" presStyleLbl="revTx" presStyleIdx="0" presStyleCnt="0">
        <dgm:presLayoutVars>
          <dgm:chMax val="1"/>
          <dgm:bulletEnabled val="1"/>
        </dgm:presLayoutVars>
      </dgm:prSet>
      <dgm:spPr/>
      <dgm:t>
        <a:bodyPr/>
        <a:lstStyle/>
        <a:p>
          <a:endParaRPr lang="ru-RU"/>
        </a:p>
      </dgm:t>
    </dgm:pt>
  </dgm:ptLst>
  <dgm:cxnLst>
    <dgm:cxn modelId="{CF481674-2413-4B0B-8F75-F175E46B2F1D}" type="presOf" srcId="{8865667D-F694-4E47-8A1E-689838223F0D}" destId="{F2D4200C-61C7-42D4-8A25-00EC9F37543A}" srcOrd="1" destOrd="0" presId="urn:microsoft.com/office/officeart/2005/8/layout/pyramid1"/>
    <dgm:cxn modelId="{D7BE31E6-6D91-4E5C-91C1-D744B56764CB}" srcId="{2E281907-5276-46A9-A5CA-3763570CFBAE}" destId="{9673F4F8-4ADB-415A-B7E1-C480CE6A3320}" srcOrd="1" destOrd="0" parTransId="{A28B0D53-73E7-4F21-892A-DB0472E18022}" sibTransId="{08229C1F-4BCD-4FFE-91C1-6B1C9E9E8B7B}"/>
    <dgm:cxn modelId="{46CF172E-3224-409F-9ED8-A338CF3C63E2}" type="presOf" srcId="{8865667D-F694-4E47-8A1E-689838223F0D}" destId="{18EFD657-2710-49CD-A6BE-6984C847E102}" srcOrd="0" destOrd="0" presId="urn:microsoft.com/office/officeart/2005/8/layout/pyramid1"/>
    <dgm:cxn modelId="{F7C28DE7-444A-4F63-99B6-BA32697AAC4A}" type="presOf" srcId="{9673F4F8-4ADB-415A-B7E1-C480CE6A3320}" destId="{95E80AFA-B31D-4280-BF84-61296FB4DF67}" srcOrd="1" destOrd="0" presId="urn:microsoft.com/office/officeart/2005/8/layout/pyramid1"/>
    <dgm:cxn modelId="{F6D49DE8-E3BC-448D-AD96-043E1A33AE3A}" type="presOf" srcId="{2E281907-5276-46A9-A5CA-3763570CFBAE}" destId="{BC6A909E-5A34-4289-9C83-0E714B0D254D}" srcOrd="0" destOrd="0" presId="urn:microsoft.com/office/officeart/2005/8/layout/pyramid1"/>
    <dgm:cxn modelId="{8C3D4FB5-8CDD-44C9-A09F-F327C92053B5}" srcId="{2E281907-5276-46A9-A5CA-3763570CFBAE}" destId="{8865667D-F694-4E47-8A1E-689838223F0D}" srcOrd="0" destOrd="0" parTransId="{0139CF92-AD0B-432D-9CC6-906AC2D875EB}" sibTransId="{596511D5-B67E-49FB-8ACD-45B26AE8BB30}"/>
    <dgm:cxn modelId="{BE5AE8CE-3BCE-424A-B962-48945CBC5F5B}" type="presOf" srcId="{9673F4F8-4ADB-415A-B7E1-C480CE6A3320}" destId="{C698F6BF-B0DD-4A35-8273-8F0188E97BAD}" srcOrd="0" destOrd="0" presId="urn:microsoft.com/office/officeart/2005/8/layout/pyramid1"/>
    <dgm:cxn modelId="{F6E7E15C-53F6-4416-B192-891403657663}" type="presParOf" srcId="{BC6A909E-5A34-4289-9C83-0E714B0D254D}" destId="{7DCD2F87-8868-41C4-942C-76C767D11256}" srcOrd="0" destOrd="0" presId="urn:microsoft.com/office/officeart/2005/8/layout/pyramid1"/>
    <dgm:cxn modelId="{6F6B03F4-E621-464A-A15C-E14A86D93DAA}" type="presParOf" srcId="{7DCD2F87-8868-41C4-942C-76C767D11256}" destId="{18EFD657-2710-49CD-A6BE-6984C847E102}" srcOrd="0" destOrd="0" presId="urn:microsoft.com/office/officeart/2005/8/layout/pyramid1"/>
    <dgm:cxn modelId="{FFAC85F1-494B-45A5-81FD-057DA2D1A7FC}" type="presParOf" srcId="{7DCD2F87-8868-41C4-942C-76C767D11256}" destId="{F2D4200C-61C7-42D4-8A25-00EC9F37543A}" srcOrd="1" destOrd="0" presId="urn:microsoft.com/office/officeart/2005/8/layout/pyramid1"/>
    <dgm:cxn modelId="{56191B6B-FE2F-4550-B065-221C16076A3D}" type="presParOf" srcId="{BC6A909E-5A34-4289-9C83-0E714B0D254D}" destId="{C06B82FC-3352-4EAC-BA0B-A31513D1FFD2}" srcOrd="1" destOrd="0" presId="urn:microsoft.com/office/officeart/2005/8/layout/pyramid1"/>
    <dgm:cxn modelId="{566D152A-DBC7-4363-998D-11B4E8A8B73D}" type="presParOf" srcId="{C06B82FC-3352-4EAC-BA0B-A31513D1FFD2}" destId="{C698F6BF-B0DD-4A35-8273-8F0188E97BAD}" srcOrd="0" destOrd="0" presId="urn:microsoft.com/office/officeart/2005/8/layout/pyramid1"/>
    <dgm:cxn modelId="{87D1FD87-92D6-4867-9805-37C36C8CEC01}" type="presParOf" srcId="{C06B82FC-3352-4EAC-BA0B-A31513D1FFD2}" destId="{95E80AFA-B31D-4280-BF84-61296FB4DF67}"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D6C023-A045-4D44-BCC1-CC57376E81C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E2057251-7B8E-4F10-B8D6-14094874C688}">
      <dgm:prSet phldrT="[Текст]"/>
      <dgm:spPr/>
      <dgm:t>
        <a:bodyPr/>
        <a:lstStyle/>
        <a:p>
          <a:r>
            <a:rPr lang="en-US" dirty="0" smtClean="0"/>
            <a:t>SIGN </a:t>
          </a:r>
        </a:p>
        <a:p>
          <a:r>
            <a:rPr lang="en-US" dirty="0" smtClean="0"/>
            <a:t>(the whole)</a:t>
          </a:r>
          <a:endParaRPr lang="ru-RU" dirty="0"/>
        </a:p>
      </dgm:t>
    </dgm:pt>
    <dgm:pt modelId="{7E36B5A6-C648-4577-B407-ED1CFB452D08}" type="parTrans" cxnId="{9C766197-DC8A-4F92-990A-26B79900D730}">
      <dgm:prSet/>
      <dgm:spPr/>
      <dgm:t>
        <a:bodyPr/>
        <a:lstStyle/>
        <a:p>
          <a:endParaRPr lang="ru-RU"/>
        </a:p>
      </dgm:t>
    </dgm:pt>
    <dgm:pt modelId="{8B25773F-BE85-48C6-B3FE-F5092CE9D8BC}" type="sibTrans" cxnId="{9C766197-DC8A-4F92-990A-26B79900D730}">
      <dgm:prSet/>
      <dgm:spPr/>
      <dgm:t>
        <a:bodyPr/>
        <a:lstStyle/>
        <a:p>
          <a:endParaRPr lang="ru-RU"/>
        </a:p>
      </dgm:t>
    </dgm:pt>
    <dgm:pt modelId="{58F69316-3039-4E56-B19C-0D089B63B887}">
      <dgm:prSet phldrT="[Текст]"/>
      <dgm:spPr/>
      <dgm:t>
        <a:bodyPr/>
        <a:lstStyle/>
        <a:p>
          <a:r>
            <a:rPr lang="en-US" dirty="0" smtClean="0"/>
            <a:t>THE SIGNIFIED (concept)</a:t>
          </a:r>
          <a:endParaRPr lang="ru-RU" dirty="0"/>
        </a:p>
      </dgm:t>
    </dgm:pt>
    <dgm:pt modelId="{0429597E-7F86-423E-AAB1-2674F0EED79D}" type="parTrans" cxnId="{4122DFD7-B4B2-47E3-9647-8C520F703244}">
      <dgm:prSet/>
      <dgm:spPr/>
      <dgm:t>
        <a:bodyPr/>
        <a:lstStyle/>
        <a:p>
          <a:endParaRPr lang="ru-RU"/>
        </a:p>
      </dgm:t>
    </dgm:pt>
    <dgm:pt modelId="{3F18413C-606E-4988-84AC-9955A3513A9E}" type="sibTrans" cxnId="{4122DFD7-B4B2-47E3-9647-8C520F703244}">
      <dgm:prSet/>
      <dgm:spPr/>
      <dgm:t>
        <a:bodyPr/>
        <a:lstStyle/>
        <a:p>
          <a:endParaRPr lang="ru-RU"/>
        </a:p>
      </dgm:t>
    </dgm:pt>
    <dgm:pt modelId="{1FC68464-7145-47A1-A3DD-78CF42307EE6}">
      <dgm:prSet phldrT="[Текст]"/>
      <dgm:spPr/>
      <dgm:t>
        <a:bodyPr/>
        <a:lstStyle/>
        <a:p>
          <a:r>
            <a:rPr lang="en-US" dirty="0" smtClean="0"/>
            <a:t>THE SIGNIFIER (the sound-image)</a:t>
          </a:r>
          <a:endParaRPr lang="ru-RU" dirty="0"/>
        </a:p>
      </dgm:t>
    </dgm:pt>
    <dgm:pt modelId="{6211742D-AC24-43E4-8B9F-F350722E6030}" type="parTrans" cxnId="{D45CF93B-8EA2-4AF7-BBF3-EE6CA8784F2F}">
      <dgm:prSet/>
      <dgm:spPr/>
      <dgm:t>
        <a:bodyPr/>
        <a:lstStyle/>
        <a:p>
          <a:endParaRPr lang="ru-RU"/>
        </a:p>
      </dgm:t>
    </dgm:pt>
    <dgm:pt modelId="{80C0B6D7-E071-448D-8A0A-420796685C56}" type="sibTrans" cxnId="{D45CF93B-8EA2-4AF7-BBF3-EE6CA8784F2F}">
      <dgm:prSet/>
      <dgm:spPr/>
      <dgm:t>
        <a:bodyPr/>
        <a:lstStyle/>
        <a:p>
          <a:endParaRPr lang="ru-RU"/>
        </a:p>
      </dgm:t>
    </dgm:pt>
    <dgm:pt modelId="{5FB22534-C42A-4630-AA09-5B73C924D858}">
      <dgm:prSet phldrT="[Текст]"/>
      <dgm:spPr/>
      <dgm:t>
        <a:bodyPr/>
        <a:lstStyle/>
        <a:p>
          <a:endParaRPr lang="ru-RU" dirty="0"/>
        </a:p>
      </dgm:t>
    </dgm:pt>
    <dgm:pt modelId="{658D93E4-056B-428E-8443-5B993CF388A5}" type="parTrans" cxnId="{65D13B81-68A9-4835-A4EB-3B49E26BE2BB}">
      <dgm:prSet/>
      <dgm:spPr/>
      <dgm:t>
        <a:bodyPr/>
        <a:lstStyle/>
        <a:p>
          <a:endParaRPr lang="ru-RU"/>
        </a:p>
      </dgm:t>
    </dgm:pt>
    <dgm:pt modelId="{E0134F8E-20D5-45E6-BF1E-99179C5233CF}" type="sibTrans" cxnId="{65D13B81-68A9-4835-A4EB-3B49E26BE2BB}">
      <dgm:prSet/>
      <dgm:spPr/>
      <dgm:t>
        <a:bodyPr/>
        <a:lstStyle/>
        <a:p>
          <a:endParaRPr lang="ru-RU"/>
        </a:p>
      </dgm:t>
    </dgm:pt>
    <dgm:pt modelId="{F590A908-CD13-47C1-855D-1F452A1A7635}" type="pres">
      <dgm:prSet presAssocID="{21D6C023-A045-4D44-BCC1-CC57376E81C1}" presName="composite" presStyleCnt="0">
        <dgm:presLayoutVars>
          <dgm:chMax val="1"/>
          <dgm:dir/>
          <dgm:resizeHandles val="exact"/>
        </dgm:presLayoutVars>
      </dgm:prSet>
      <dgm:spPr/>
      <dgm:t>
        <a:bodyPr/>
        <a:lstStyle/>
        <a:p>
          <a:endParaRPr lang="ru-RU"/>
        </a:p>
      </dgm:t>
    </dgm:pt>
    <dgm:pt modelId="{9344FC10-21D0-49FE-AA6F-B634CCBE864C}" type="pres">
      <dgm:prSet presAssocID="{E2057251-7B8E-4F10-B8D6-14094874C688}" presName="roof" presStyleLbl="dkBgShp" presStyleIdx="0" presStyleCnt="2"/>
      <dgm:spPr/>
      <dgm:t>
        <a:bodyPr/>
        <a:lstStyle/>
        <a:p>
          <a:endParaRPr lang="ru-RU"/>
        </a:p>
      </dgm:t>
    </dgm:pt>
    <dgm:pt modelId="{CD388698-5378-4D63-B028-68D77BF8C6D0}" type="pres">
      <dgm:prSet presAssocID="{E2057251-7B8E-4F10-B8D6-14094874C688}" presName="pillars" presStyleCnt="0"/>
      <dgm:spPr/>
    </dgm:pt>
    <dgm:pt modelId="{FAD22D69-4F2C-40F5-93AF-2BE442C8766C}" type="pres">
      <dgm:prSet presAssocID="{E2057251-7B8E-4F10-B8D6-14094874C688}" presName="pillar1" presStyleLbl="node1" presStyleIdx="0" presStyleCnt="2">
        <dgm:presLayoutVars>
          <dgm:bulletEnabled val="1"/>
        </dgm:presLayoutVars>
      </dgm:prSet>
      <dgm:spPr/>
      <dgm:t>
        <a:bodyPr/>
        <a:lstStyle/>
        <a:p>
          <a:endParaRPr lang="ru-RU"/>
        </a:p>
      </dgm:t>
    </dgm:pt>
    <dgm:pt modelId="{C04840A7-38B2-4473-91A1-1D0DBEF483E8}" type="pres">
      <dgm:prSet presAssocID="{1FC68464-7145-47A1-A3DD-78CF42307EE6}" presName="pillarX" presStyleLbl="node1" presStyleIdx="1" presStyleCnt="2">
        <dgm:presLayoutVars>
          <dgm:bulletEnabled val="1"/>
        </dgm:presLayoutVars>
      </dgm:prSet>
      <dgm:spPr/>
      <dgm:t>
        <a:bodyPr/>
        <a:lstStyle/>
        <a:p>
          <a:endParaRPr lang="ru-RU"/>
        </a:p>
      </dgm:t>
    </dgm:pt>
    <dgm:pt modelId="{E335E005-E1FB-4321-B859-2FDA0DA1F88C}" type="pres">
      <dgm:prSet presAssocID="{E2057251-7B8E-4F10-B8D6-14094874C688}" presName="base" presStyleLbl="dkBgShp" presStyleIdx="1" presStyleCnt="2"/>
      <dgm:spPr/>
    </dgm:pt>
  </dgm:ptLst>
  <dgm:cxnLst>
    <dgm:cxn modelId="{4122DFD7-B4B2-47E3-9647-8C520F703244}" srcId="{E2057251-7B8E-4F10-B8D6-14094874C688}" destId="{58F69316-3039-4E56-B19C-0D089B63B887}" srcOrd="0" destOrd="0" parTransId="{0429597E-7F86-423E-AAB1-2674F0EED79D}" sibTransId="{3F18413C-606E-4988-84AC-9955A3513A9E}"/>
    <dgm:cxn modelId="{2E001555-E31B-4B76-858F-7D931FC83D1A}" type="presOf" srcId="{21D6C023-A045-4D44-BCC1-CC57376E81C1}" destId="{F590A908-CD13-47C1-855D-1F452A1A7635}" srcOrd="0" destOrd="0" presId="urn:microsoft.com/office/officeart/2005/8/layout/hList3"/>
    <dgm:cxn modelId="{9C766197-DC8A-4F92-990A-26B79900D730}" srcId="{21D6C023-A045-4D44-BCC1-CC57376E81C1}" destId="{E2057251-7B8E-4F10-B8D6-14094874C688}" srcOrd="0" destOrd="0" parTransId="{7E36B5A6-C648-4577-B407-ED1CFB452D08}" sibTransId="{8B25773F-BE85-48C6-B3FE-F5092CE9D8BC}"/>
    <dgm:cxn modelId="{3C2C0870-D6E6-4381-ADB4-C809B87AB6BE}" type="presOf" srcId="{E2057251-7B8E-4F10-B8D6-14094874C688}" destId="{9344FC10-21D0-49FE-AA6F-B634CCBE864C}" srcOrd="0" destOrd="0" presId="urn:microsoft.com/office/officeart/2005/8/layout/hList3"/>
    <dgm:cxn modelId="{65D13B81-68A9-4835-A4EB-3B49E26BE2BB}" srcId="{21D6C023-A045-4D44-BCC1-CC57376E81C1}" destId="{5FB22534-C42A-4630-AA09-5B73C924D858}" srcOrd="1" destOrd="0" parTransId="{658D93E4-056B-428E-8443-5B993CF388A5}" sibTransId="{E0134F8E-20D5-45E6-BF1E-99179C5233CF}"/>
    <dgm:cxn modelId="{FBCCE64B-441C-49D6-96EF-6A882A0F80E5}" type="presOf" srcId="{58F69316-3039-4E56-B19C-0D089B63B887}" destId="{FAD22D69-4F2C-40F5-93AF-2BE442C8766C}" srcOrd="0" destOrd="0" presId="urn:microsoft.com/office/officeart/2005/8/layout/hList3"/>
    <dgm:cxn modelId="{D45CF93B-8EA2-4AF7-BBF3-EE6CA8784F2F}" srcId="{E2057251-7B8E-4F10-B8D6-14094874C688}" destId="{1FC68464-7145-47A1-A3DD-78CF42307EE6}" srcOrd="1" destOrd="0" parTransId="{6211742D-AC24-43E4-8B9F-F350722E6030}" sibTransId="{80C0B6D7-E071-448D-8A0A-420796685C56}"/>
    <dgm:cxn modelId="{A824AE44-C75B-42A0-AFCE-7EC45CCE6B01}" type="presOf" srcId="{1FC68464-7145-47A1-A3DD-78CF42307EE6}" destId="{C04840A7-38B2-4473-91A1-1D0DBEF483E8}" srcOrd="0" destOrd="0" presId="urn:microsoft.com/office/officeart/2005/8/layout/hList3"/>
    <dgm:cxn modelId="{F5DE73FB-4215-4C0C-A90A-5BCA43D4E1C8}" type="presParOf" srcId="{F590A908-CD13-47C1-855D-1F452A1A7635}" destId="{9344FC10-21D0-49FE-AA6F-B634CCBE864C}" srcOrd="0" destOrd="0" presId="urn:microsoft.com/office/officeart/2005/8/layout/hList3"/>
    <dgm:cxn modelId="{8DE8445D-4472-4833-9BCA-B7F2D66281A3}" type="presParOf" srcId="{F590A908-CD13-47C1-855D-1F452A1A7635}" destId="{CD388698-5378-4D63-B028-68D77BF8C6D0}" srcOrd="1" destOrd="0" presId="urn:microsoft.com/office/officeart/2005/8/layout/hList3"/>
    <dgm:cxn modelId="{400D01CC-776D-4BEC-B6C2-9225BF196BE4}" type="presParOf" srcId="{CD388698-5378-4D63-B028-68D77BF8C6D0}" destId="{FAD22D69-4F2C-40F5-93AF-2BE442C8766C}" srcOrd="0" destOrd="0" presId="urn:microsoft.com/office/officeart/2005/8/layout/hList3"/>
    <dgm:cxn modelId="{89C89807-79D9-4833-895E-D21E4E91A8C3}" type="presParOf" srcId="{CD388698-5378-4D63-B028-68D77BF8C6D0}" destId="{C04840A7-38B2-4473-91A1-1D0DBEF483E8}" srcOrd="1" destOrd="0" presId="urn:microsoft.com/office/officeart/2005/8/layout/hList3"/>
    <dgm:cxn modelId="{EE58533D-ECF5-489F-B2AB-95BF68915ABB}" type="presParOf" srcId="{F590A908-CD13-47C1-855D-1F452A1A7635}" destId="{E335E005-E1FB-4321-B859-2FDA0DA1F88C}"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EFD657-2710-49CD-A6BE-6984C847E102}">
      <dsp:nvSpPr>
        <dsp:cNvPr id="0" name=""/>
        <dsp:cNvSpPr/>
      </dsp:nvSpPr>
      <dsp:spPr>
        <a:xfrm>
          <a:off x="1458162" y="0"/>
          <a:ext cx="2916324" cy="1822512"/>
        </a:xfrm>
        <a:prstGeom prst="trapezoid">
          <a:avLst>
            <a:gd name="adj" fmla="val 8000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smtClean="0"/>
        </a:p>
        <a:p>
          <a:pPr lvl="0" algn="ctr" defTabSz="1244600">
            <a:lnSpc>
              <a:spcPct val="90000"/>
            </a:lnSpc>
            <a:spcBef>
              <a:spcPct val="0"/>
            </a:spcBef>
            <a:spcAft>
              <a:spcPct val="35000"/>
            </a:spcAft>
          </a:pPr>
          <a:r>
            <a:rPr lang="en-US" sz="2800" kern="1200" dirty="0" smtClean="0"/>
            <a:t>modern </a:t>
          </a:r>
        </a:p>
        <a:p>
          <a:pPr lvl="0" algn="ctr" defTabSz="1244600">
            <a:lnSpc>
              <a:spcPct val="90000"/>
            </a:lnSpc>
            <a:spcBef>
              <a:spcPct val="0"/>
            </a:spcBef>
            <a:spcAft>
              <a:spcPct val="35000"/>
            </a:spcAft>
          </a:pPr>
          <a:r>
            <a:rPr lang="en-US" sz="2800" kern="1200" dirty="0" smtClean="0"/>
            <a:t>linguistics</a:t>
          </a:r>
          <a:endParaRPr lang="ru-RU" sz="2800" kern="1200" dirty="0"/>
        </a:p>
      </dsp:txBody>
      <dsp:txXfrm>
        <a:off x="1458162" y="0"/>
        <a:ext cx="2916324" cy="1822512"/>
      </dsp:txXfrm>
    </dsp:sp>
    <dsp:sp modelId="{C698F6BF-B0DD-4A35-8273-8F0188E97BAD}">
      <dsp:nvSpPr>
        <dsp:cNvPr id="0" name=""/>
        <dsp:cNvSpPr/>
      </dsp:nvSpPr>
      <dsp:spPr>
        <a:xfrm>
          <a:off x="0" y="1822511"/>
          <a:ext cx="5832648" cy="1822512"/>
        </a:xfrm>
        <a:prstGeom prst="trapezoid">
          <a:avLst>
            <a:gd name="adj" fmla="val 8000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Saussure’s structural  (systemic) approach to language</a:t>
          </a:r>
          <a:endParaRPr lang="ru-RU" sz="2400" kern="1200" dirty="0"/>
        </a:p>
      </dsp:txBody>
      <dsp:txXfrm>
        <a:off x="1020713" y="1822511"/>
        <a:ext cx="3791221" cy="18225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44FC10-21D0-49FE-AA6F-B634CCBE864C}">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SIGN </a:t>
          </a:r>
        </a:p>
        <a:p>
          <a:pPr lvl="0" algn="ctr" defTabSz="1289050">
            <a:lnSpc>
              <a:spcPct val="90000"/>
            </a:lnSpc>
            <a:spcBef>
              <a:spcPct val="0"/>
            </a:spcBef>
            <a:spcAft>
              <a:spcPct val="35000"/>
            </a:spcAft>
          </a:pPr>
          <a:r>
            <a:rPr lang="en-US" sz="2900" kern="1200" dirty="0" smtClean="0"/>
            <a:t>(the whole)</a:t>
          </a:r>
          <a:endParaRPr lang="ru-RU" sz="2900" kern="1200" dirty="0"/>
        </a:p>
      </dsp:txBody>
      <dsp:txXfrm>
        <a:off x="0" y="0"/>
        <a:ext cx="6096000" cy="1219200"/>
      </dsp:txXfrm>
    </dsp:sp>
    <dsp:sp modelId="{FAD22D69-4F2C-40F5-93AF-2BE442C8766C}">
      <dsp:nvSpPr>
        <dsp:cNvPr id="0" name=""/>
        <dsp:cNvSpPr/>
      </dsp:nvSpPr>
      <dsp:spPr>
        <a:xfrm>
          <a:off x="0" y="1219200"/>
          <a:ext cx="3047999"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THE SIGNIFIED (concept)</a:t>
          </a:r>
          <a:endParaRPr lang="ru-RU" sz="4000" kern="1200" dirty="0"/>
        </a:p>
      </dsp:txBody>
      <dsp:txXfrm>
        <a:off x="0" y="1219200"/>
        <a:ext cx="3047999" cy="2560320"/>
      </dsp:txXfrm>
    </dsp:sp>
    <dsp:sp modelId="{C04840A7-38B2-4473-91A1-1D0DBEF483E8}">
      <dsp:nvSpPr>
        <dsp:cNvPr id="0" name=""/>
        <dsp:cNvSpPr/>
      </dsp:nvSpPr>
      <dsp:spPr>
        <a:xfrm>
          <a:off x="3048000" y="1219200"/>
          <a:ext cx="3047999"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THE SIGNIFIER (the sound-image)</a:t>
          </a:r>
          <a:endParaRPr lang="ru-RU" sz="4000" kern="1200" dirty="0"/>
        </a:p>
      </dsp:txBody>
      <dsp:txXfrm>
        <a:off x="3048000" y="1219200"/>
        <a:ext cx="3047999" cy="2560320"/>
      </dsp:txXfrm>
    </dsp:sp>
    <dsp:sp modelId="{E335E005-E1FB-4321-B859-2FDA0DA1F88C}">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AC313C-0F2C-45E1-AC3D-6DEA855C0778}" type="datetimeFigureOut">
              <a:rPr lang="ru-RU" smtClean="0"/>
              <a:pPr/>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EF8F80-D71E-42E5-8FED-EDAA71AE065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C313C-0F2C-45E1-AC3D-6DEA855C0778}" type="datetimeFigureOut">
              <a:rPr lang="ru-RU" smtClean="0"/>
              <a:pPr/>
              <a:t>05.10.2016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F8F80-D71E-42E5-8FED-EDAA71AE065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GB" dirty="0" err="1" smtClean="0"/>
              <a:t>Baudouin</a:t>
            </a:r>
            <a:r>
              <a:rPr lang="en-GB" dirty="0" smtClean="0"/>
              <a:t> de Courtenay and Ferdinand de Saussure</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5328592"/>
          </a:xfrm>
        </p:spPr>
        <p:txBody>
          <a:bodyPr>
            <a:normAutofit fontScale="92500" lnSpcReduction="20000"/>
          </a:bodyPr>
          <a:lstStyle/>
          <a:p>
            <a:pPr>
              <a:spcBef>
                <a:spcPts val="0"/>
              </a:spcBef>
              <a:buNone/>
            </a:pPr>
            <a:r>
              <a:rPr lang="en-US" sz="2800" dirty="0" smtClean="0">
                <a:solidFill>
                  <a:srgbClr val="002060"/>
                </a:solidFill>
              </a:rPr>
              <a:t>Major achievements</a:t>
            </a:r>
          </a:p>
          <a:p>
            <a:pPr>
              <a:spcBef>
                <a:spcPts val="0"/>
              </a:spcBef>
            </a:pPr>
            <a:r>
              <a:rPr lang="en-US" sz="2400" dirty="0" smtClean="0"/>
              <a:t>Kazan linguists considered the language to be a constantly changing complicated system of heterogeneous units (phonetic, morphologic, syntactic, etc.).</a:t>
            </a:r>
          </a:p>
          <a:p>
            <a:pPr>
              <a:spcBef>
                <a:spcPts val="0"/>
              </a:spcBef>
            </a:pPr>
            <a:r>
              <a:rPr lang="en-US" sz="2400" dirty="0" smtClean="0"/>
              <a:t>Discovered key units of each linguistic level: a phoneme, a morpheme, a lexeme, a </a:t>
            </a:r>
            <a:r>
              <a:rPr lang="en-US" sz="2400" dirty="0" err="1" smtClean="0"/>
              <a:t>syntagma</a:t>
            </a:r>
            <a:r>
              <a:rPr lang="en-US" sz="2400" dirty="0" smtClean="0"/>
              <a:t>, etc.</a:t>
            </a:r>
          </a:p>
          <a:p>
            <a:pPr>
              <a:spcBef>
                <a:spcPts val="0"/>
              </a:spcBef>
            </a:pPr>
            <a:r>
              <a:rPr lang="en-US" sz="2400" dirty="0" smtClean="0"/>
              <a:t>Coined the term </a:t>
            </a:r>
            <a:r>
              <a:rPr lang="en-US" sz="2400" dirty="0" smtClean="0">
                <a:solidFill>
                  <a:srgbClr val="002060"/>
                </a:solidFill>
              </a:rPr>
              <a:t>morpheme</a:t>
            </a:r>
            <a:r>
              <a:rPr lang="en-US" sz="2400" dirty="0" smtClean="0"/>
              <a:t>.</a:t>
            </a:r>
          </a:p>
          <a:p>
            <a:pPr>
              <a:spcBef>
                <a:spcPts val="0"/>
              </a:spcBef>
            </a:pPr>
            <a:r>
              <a:rPr lang="en-US" sz="2400" dirty="0" smtClean="0"/>
              <a:t>Drew distinction between dynamics and statics in language and between language and speech</a:t>
            </a:r>
          </a:p>
          <a:p>
            <a:pPr>
              <a:spcBef>
                <a:spcPts val="0"/>
              </a:spcBef>
            </a:pPr>
            <a:r>
              <a:rPr lang="en-US" sz="2400" dirty="0" smtClean="0"/>
              <a:t>Shaped the modern usage of the term </a:t>
            </a:r>
            <a:r>
              <a:rPr lang="en-US" sz="2400" i="1" dirty="0" smtClean="0">
                <a:solidFill>
                  <a:srgbClr val="002060"/>
                </a:solidFill>
              </a:rPr>
              <a:t>phoneme</a:t>
            </a:r>
          </a:p>
          <a:p>
            <a:pPr lvl="0">
              <a:buNone/>
            </a:pPr>
            <a:r>
              <a:rPr lang="en-GB" sz="2400" dirty="0" smtClean="0"/>
              <a:t>”the psychological equivalent of a speech sound”</a:t>
            </a:r>
            <a:endParaRPr lang="ru-RU" sz="2400" dirty="0" smtClean="0"/>
          </a:p>
          <a:p>
            <a:pPr lvl="0">
              <a:buNone/>
            </a:pPr>
            <a:r>
              <a:rPr lang="en-GB" sz="2400" dirty="0" smtClean="0"/>
              <a:t>ideal sound image in the speaker’s mind which represents their (perhaps imperfectly realized) intention in production</a:t>
            </a:r>
            <a:endParaRPr lang="ru-RU" sz="2400" dirty="0" smtClean="0"/>
          </a:p>
          <a:p>
            <a:pPr>
              <a:spcBef>
                <a:spcPts val="0"/>
              </a:spcBef>
            </a:pPr>
            <a:endParaRPr lang="en-US" sz="2400" i="1" dirty="0" smtClean="0">
              <a:solidFill>
                <a:srgbClr val="002060"/>
              </a:solidFill>
            </a:endParaRPr>
          </a:p>
          <a:p>
            <a:pPr>
              <a:spcBef>
                <a:spcPts val="0"/>
              </a:spcBef>
            </a:pPr>
            <a:r>
              <a:rPr lang="en-US" sz="2400" dirty="0" smtClean="0"/>
              <a:t>Advanced the theory of phonetic alternations. Distinguished between </a:t>
            </a:r>
            <a:r>
              <a:rPr lang="en-US" sz="2400" i="1" dirty="0" err="1" smtClean="0"/>
              <a:t>physiophonetic</a:t>
            </a:r>
            <a:r>
              <a:rPr lang="en-US" sz="2400" dirty="0" smtClean="0"/>
              <a:t> (</a:t>
            </a:r>
            <a:r>
              <a:rPr lang="en-US" sz="2400" dirty="0" smtClean="0">
                <a:solidFill>
                  <a:srgbClr val="002060"/>
                </a:solidFill>
              </a:rPr>
              <a:t>phonological</a:t>
            </a:r>
            <a:r>
              <a:rPr lang="en-US" sz="2400" dirty="0" smtClean="0"/>
              <a:t>)  and </a:t>
            </a:r>
            <a:r>
              <a:rPr lang="en-US" sz="2400" i="1" dirty="0" err="1" smtClean="0"/>
              <a:t>psychophonetic</a:t>
            </a:r>
            <a:r>
              <a:rPr lang="en-US" sz="2400" dirty="0" smtClean="0"/>
              <a:t> (</a:t>
            </a:r>
            <a:r>
              <a:rPr lang="en-US" sz="2400" dirty="0" err="1" smtClean="0">
                <a:solidFill>
                  <a:srgbClr val="002060"/>
                </a:solidFill>
              </a:rPr>
              <a:t>morphophonological</a:t>
            </a:r>
            <a:r>
              <a:rPr lang="en-US" sz="2400" dirty="0" smtClean="0"/>
              <a:t>) alternations.</a:t>
            </a:r>
          </a:p>
          <a:p>
            <a:pPr>
              <a:spcBef>
                <a:spcPts val="0"/>
              </a:spcBef>
            </a:pPr>
            <a:endParaRPr lang="en-US" sz="2400" dirty="0" smtClean="0"/>
          </a:p>
          <a:p>
            <a:pPr>
              <a:spcBef>
                <a:spcPts val="0"/>
              </a:spcBef>
              <a:buNone/>
            </a:pPr>
            <a:endParaRPr lang="en-US" sz="2800" dirty="0" smtClean="0">
              <a:solidFill>
                <a:srgbClr val="002060"/>
              </a:solidFill>
            </a:endParaRPr>
          </a:p>
          <a:p>
            <a:pPr algn="r">
              <a:spcBef>
                <a:spcPts val="0"/>
              </a:spcBef>
              <a:buNone/>
            </a:pPr>
            <a:endParaRPr lang="ru-RU" sz="2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457200" y="1052736"/>
            <a:ext cx="6203032" cy="5073427"/>
          </a:xfrm>
        </p:spPr>
        <p:txBody>
          <a:bodyPr>
            <a:normAutofit/>
          </a:bodyPr>
          <a:lstStyle/>
          <a:p>
            <a:pPr>
              <a:buNone/>
            </a:pPr>
            <a:r>
              <a:rPr lang="en-US" sz="2400" dirty="0" smtClean="0">
                <a:solidFill>
                  <a:srgbClr val="7030A0"/>
                </a:solidFill>
              </a:rPr>
              <a:t>Ferdinand de Saussure (1857-1913),</a:t>
            </a:r>
          </a:p>
          <a:p>
            <a:pPr>
              <a:buNone/>
            </a:pPr>
            <a:r>
              <a:rPr lang="en-US" sz="2400" dirty="0" smtClean="0">
                <a:solidFill>
                  <a:srgbClr val="7030A0"/>
                </a:solidFill>
              </a:rPr>
              <a:t>Swiss linguist, a key figure in European linguistics at the turn of the century</a:t>
            </a:r>
          </a:p>
          <a:p>
            <a:pPr>
              <a:buNone/>
            </a:pPr>
            <a:endParaRPr lang="fr-FR" sz="2400" i="1" dirty="0" smtClean="0">
              <a:solidFill>
                <a:srgbClr val="002060"/>
              </a:solidFill>
            </a:endParaRPr>
          </a:p>
          <a:p>
            <a:pPr>
              <a:buNone/>
            </a:pPr>
            <a:r>
              <a:rPr lang="fr-FR" sz="2400" i="1" dirty="0" smtClean="0">
                <a:solidFill>
                  <a:srgbClr val="002060"/>
                </a:solidFill>
              </a:rPr>
              <a:t>Cours </a:t>
            </a:r>
            <a:r>
              <a:rPr lang="fr-FR" sz="2400" i="1" dirty="0">
                <a:solidFill>
                  <a:srgbClr val="002060"/>
                </a:solidFill>
              </a:rPr>
              <a:t>de linguistique </a:t>
            </a:r>
            <a:r>
              <a:rPr lang="fr-FR" sz="2400" i="1" dirty="0" smtClean="0">
                <a:solidFill>
                  <a:srgbClr val="002060"/>
                </a:solidFill>
              </a:rPr>
              <a:t>générale</a:t>
            </a:r>
            <a:r>
              <a:rPr lang="fr-FR" sz="2400" dirty="0" smtClean="0"/>
              <a:t> </a:t>
            </a:r>
            <a:r>
              <a:rPr lang="fr-FR" sz="2400" dirty="0" smtClean="0">
                <a:solidFill>
                  <a:srgbClr val="002060"/>
                </a:solidFill>
              </a:rPr>
              <a:t>(1916) </a:t>
            </a:r>
            <a:r>
              <a:rPr lang="fr-FR" sz="2400" dirty="0" smtClean="0"/>
              <a:t>– de Saussure’s lectures on linguistics </a:t>
            </a:r>
          </a:p>
          <a:p>
            <a:pPr>
              <a:buNone/>
            </a:pPr>
            <a:r>
              <a:rPr lang="fr-FR" sz="2400" dirty="0"/>
              <a:t> </a:t>
            </a:r>
            <a:r>
              <a:rPr lang="fr-FR" sz="2400" dirty="0" smtClean="0"/>
              <a:t>    published by his pupils in Geneva</a:t>
            </a:r>
          </a:p>
          <a:p>
            <a:pPr>
              <a:buNone/>
            </a:pPr>
            <a:endParaRPr lang="fr-FR" sz="2400" dirty="0"/>
          </a:p>
          <a:p>
            <a:pPr>
              <a:buNone/>
            </a:pPr>
            <a:r>
              <a:rPr lang="fr-FR" sz="2400" dirty="0" smtClean="0"/>
              <a:t>Its publication was compared to </a:t>
            </a:r>
            <a:r>
              <a:rPr lang="fr-FR" sz="2400" dirty="0" smtClean="0"/>
              <a:t>Copernican </a:t>
            </a:r>
            <a:r>
              <a:rPr lang="fr-FR" sz="2400" dirty="0" smtClean="0"/>
              <a:t>revolution </a:t>
            </a:r>
            <a:endParaRPr lang="ru-RU" sz="2400" dirty="0"/>
          </a:p>
        </p:txBody>
      </p:sp>
      <p:pic>
        <p:nvPicPr>
          <p:cNvPr id="1026" name="Picture 2" descr="Ferdinand de Saussure by Jullien.png"/>
          <p:cNvPicPr>
            <a:picLocks noChangeAspect="1" noChangeArrowheads="1"/>
          </p:cNvPicPr>
          <p:nvPr/>
        </p:nvPicPr>
        <p:blipFill>
          <a:blip r:embed="rId2" cstate="print"/>
          <a:srcRect/>
          <a:stretch>
            <a:fillRect/>
          </a:stretch>
        </p:blipFill>
        <p:spPr bwMode="auto">
          <a:xfrm>
            <a:off x="7048500" y="1916832"/>
            <a:ext cx="2095500" cy="30956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457200" y="1052736"/>
            <a:ext cx="8219256" cy="5073427"/>
          </a:xfrm>
        </p:spPr>
        <p:txBody>
          <a:bodyPr>
            <a:normAutofit/>
          </a:bodyPr>
          <a:lstStyle/>
          <a:p>
            <a:r>
              <a:rPr lang="en-US" sz="2400" dirty="0" smtClean="0"/>
              <a:t>formalized and made explicit the two fundamental dimensions of linguistic study: synchronic and diachronic, both essential in any adequate course of linguistic study or linguistic instruction</a:t>
            </a:r>
          </a:p>
          <a:p>
            <a:r>
              <a:rPr lang="en-US" sz="2400" dirty="0" smtClean="0"/>
              <a:t>distinguished the linguistic competence of the speaker (language) and the actual phenomena or data of linguistics (speech)</a:t>
            </a:r>
          </a:p>
          <a:p>
            <a:r>
              <a:rPr lang="en-US" sz="2400" dirty="0" smtClean="0"/>
              <a:t>any language must be described synchronically as a system of interrelated elements, lexical, grammatical and phonological, and not as an aggregate of self-sufficient entities. Linguistic terms are to be defined relatively to each other, not absolutely.</a:t>
            </a:r>
          </a:p>
          <a:p>
            <a:endParaRPr lang="en-US" sz="2400" dirty="0" smtClean="0"/>
          </a:p>
          <a:p>
            <a:pPr>
              <a:buNone/>
            </a:pP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457200" y="1052737"/>
            <a:ext cx="8075240" cy="2592288"/>
          </a:xfrm>
        </p:spPr>
        <p:txBody>
          <a:bodyPr>
            <a:normAutofit lnSpcReduction="10000"/>
          </a:bodyPr>
          <a:lstStyle/>
          <a:p>
            <a:pPr indent="0" algn="just">
              <a:buNone/>
            </a:pPr>
            <a:r>
              <a:rPr lang="en-US" sz="2400" i="1" dirty="0"/>
              <a:t>But of all comparisons that might be imagined, the most </a:t>
            </a:r>
            <a:r>
              <a:rPr lang="en-US" sz="2400" i="1" dirty="0" smtClean="0"/>
              <a:t>fruitful is </a:t>
            </a:r>
            <a:r>
              <a:rPr lang="en-US" sz="2400" i="1" dirty="0"/>
              <a:t>the one that might be drawn between the functioning of </a:t>
            </a:r>
            <a:r>
              <a:rPr lang="en-US" sz="2400" i="1" dirty="0" smtClean="0"/>
              <a:t>language and </a:t>
            </a:r>
            <a:r>
              <a:rPr lang="en-US" sz="2400" i="1" dirty="0"/>
              <a:t>a game of chess. In both instances we are confronted with </a:t>
            </a:r>
            <a:r>
              <a:rPr lang="en-US" sz="2400" i="1" dirty="0" smtClean="0"/>
              <a:t>a system </a:t>
            </a:r>
            <a:r>
              <a:rPr lang="en-US" sz="2400" i="1" dirty="0"/>
              <a:t>of </a:t>
            </a:r>
            <a:r>
              <a:rPr lang="en-US" sz="2400" b="1" i="1" dirty="0"/>
              <a:t>values</a:t>
            </a:r>
            <a:r>
              <a:rPr lang="en-US" sz="2400" i="1" dirty="0"/>
              <a:t> and their observable modifications. A game </a:t>
            </a:r>
            <a:r>
              <a:rPr lang="en-US" sz="2400" i="1" dirty="0" smtClean="0"/>
              <a:t>of chess </a:t>
            </a:r>
            <a:r>
              <a:rPr lang="en-US" sz="2400" i="1" dirty="0"/>
              <a:t>is like an artificial realization of what language offers in </a:t>
            </a:r>
            <a:r>
              <a:rPr lang="en-US" sz="2400" i="1" dirty="0" smtClean="0"/>
              <a:t>a </a:t>
            </a:r>
            <a:r>
              <a:rPr lang="en-GB" sz="2400" i="1" dirty="0" smtClean="0"/>
              <a:t>natural </a:t>
            </a:r>
            <a:r>
              <a:rPr lang="en-GB" sz="2400" i="1" dirty="0"/>
              <a:t>form.</a:t>
            </a:r>
            <a:endParaRPr lang="en-US" sz="2400" i="1" dirty="0" smtClean="0"/>
          </a:p>
          <a:p>
            <a:pPr>
              <a:buNone/>
            </a:pPr>
            <a:endParaRPr lang="ru-RU" sz="2400" dirty="0"/>
          </a:p>
        </p:txBody>
      </p:sp>
      <p:pic>
        <p:nvPicPr>
          <p:cNvPr id="16386" name="Picture 2" descr="http://previews.123rf.com/images/ekinyalgin/ekinyalgin1310/ekinyalgin131000251/22592228-Chess-pieces-in-a-war-on-chess-board-isolated-on-white-background--Stock-Photo.jpg"/>
          <p:cNvPicPr>
            <a:picLocks noChangeAspect="1" noChangeArrowheads="1"/>
          </p:cNvPicPr>
          <p:nvPr/>
        </p:nvPicPr>
        <p:blipFill>
          <a:blip r:embed="rId2" cstate="print"/>
          <a:srcRect/>
          <a:stretch>
            <a:fillRect/>
          </a:stretch>
        </p:blipFill>
        <p:spPr bwMode="auto">
          <a:xfrm>
            <a:off x="3059832" y="3645024"/>
            <a:ext cx="3816423" cy="286231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323528" y="764704"/>
            <a:ext cx="7560840" cy="5616623"/>
          </a:xfrm>
        </p:spPr>
        <p:txBody>
          <a:bodyPr>
            <a:noAutofit/>
          </a:bodyPr>
          <a:lstStyle/>
          <a:p>
            <a:pPr indent="0" algn="just">
              <a:buNone/>
            </a:pPr>
            <a:r>
              <a:rPr lang="en-US" sz="2400" dirty="0" smtClean="0">
                <a:solidFill>
                  <a:srgbClr val="002060"/>
                </a:solidFill>
              </a:rPr>
              <a:t>Language is a system of </a:t>
            </a:r>
            <a:r>
              <a:rPr lang="en-US" sz="2400" b="1" dirty="0" smtClean="0">
                <a:solidFill>
                  <a:srgbClr val="002060"/>
                </a:solidFill>
              </a:rPr>
              <a:t>values</a:t>
            </a:r>
            <a:r>
              <a:rPr lang="en-US" sz="2400" dirty="0" smtClean="0">
                <a:solidFill>
                  <a:srgbClr val="002060"/>
                </a:solidFill>
              </a:rPr>
              <a:t>.</a:t>
            </a:r>
          </a:p>
          <a:p>
            <a:pPr marL="0">
              <a:spcBef>
                <a:spcPts val="0"/>
              </a:spcBef>
              <a:buNone/>
            </a:pPr>
            <a:r>
              <a:rPr lang="en-US" sz="2400" i="1" dirty="0" smtClean="0"/>
              <a:t>Take a knight, for instance. By itself is it an element in</a:t>
            </a:r>
          </a:p>
          <a:p>
            <a:pPr marL="0">
              <a:spcBef>
                <a:spcPts val="0"/>
              </a:spcBef>
              <a:buNone/>
            </a:pPr>
            <a:r>
              <a:rPr lang="en-GB" sz="2400" i="1" dirty="0" smtClean="0"/>
              <a:t>the game? </a:t>
            </a:r>
            <a:r>
              <a:rPr lang="en-US" sz="2400" i="1" dirty="0" smtClean="0"/>
              <a:t>Certainly not, for by its material make-up—outside its square and the other conditions of the game—it means nothing to the player; it becomes a real, concrete element only when endowed with value and wedded to it. Suppose that the piece happens to be destroyed or lost during a game. Can it be replaced by an equivalent</a:t>
            </a:r>
          </a:p>
          <a:p>
            <a:pPr marL="0">
              <a:spcBef>
                <a:spcPts val="0"/>
              </a:spcBef>
              <a:buNone/>
            </a:pPr>
            <a:r>
              <a:rPr lang="en-US" sz="2400" i="1" dirty="0" smtClean="0"/>
              <a:t>piece? Certainly. Not only another knight but even a figure</a:t>
            </a:r>
          </a:p>
          <a:p>
            <a:pPr marL="0">
              <a:spcBef>
                <a:spcPts val="0"/>
              </a:spcBef>
              <a:buNone/>
            </a:pPr>
            <a:r>
              <a:rPr lang="en-US" sz="2400" i="1" dirty="0" smtClean="0"/>
              <a:t>shorn of any resemblance to a knight can be declared identical provided the same value is attributed to it. We see then that in </a:t>
            </a:r>
            <a:r>
              <a:rPr lang="en-US" sz="2400" i="1" dirty="0" err="1" smtClean="0"/>
              <a:t>semiological</a:t>
            </a:r>
            <a:r>
              <a:rPr lang="en-US" sz="2400" i="1" dirty="0" smtClean="0"/>
              <a:t> systems like language, where elements hold each other in equilibrium in accordance with fixed rules, the notion of identity blends with that of value and vice versa.</a:t>
            </a:r>
            <a:endParaRPr lang="ru-RU" sz="2400" i="1" dirty="0"/>
          </a:p>
        </p:txBody>
      </p:sp>
      <p:pic>
        <p:nvPicPr>
          <p:cNvPr id="28676" name="Picture 4" descr="http://icongal.com/gallery/download/235467/256/png"/>
          <p:cNvPicPr>
            <a:picLocks noChangeAspect="1" noChangeArrowheads="1"/>
          </p:cNvPicPr>
          <p:nvPr/>
        </p:nvPicPr>
        <p:blipFill>
          <a:blip r:embed="rId2" cstate="print"/>
          <a:srcRect/>
          <a:stretch>
            <a:fillRect/>
          </a:stretch>
        </p:blipFill>
        <p:spPr bwMode="auto">
          <a:xfrm>
            <a:off x="7236296" y="980728"/>
            <a:ext cx="2438400" cy="243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323528" y="764705"/>
            <a:ext cx="8424936" cy="4104456"/>
          </a:xfrm>
        </p:spPr>
        <p:txBody>
          <a:bodyPr>
            <a:noAutofit/>
          </a:bodyPr>
          <a:lstStyle/>
          <a:p>
            <a:pPr indent="0" algn="just">
              <a:buNone/>
            </a:pPr>
            <a:r>
              <a:rPr lang="en-US" sz="2400" dirty="0" smtClean="0">
                <a:solidFill>
                  <a:srgbClr val="002060"/>
                </a:solidFill>
              </a:rPr>
              <a:t>Language is a system of </a:t>
            </a:r>
            <a:r>
              <a:rPr lang="en-US" sz="2400" b="1" dirty="0" smtClean="0">
                <a:solidFill>
                  <a:srgbClr val="002060"/>
                </a:solidFill>
              </a:rPr>
              <a:t>values</a:t>
            </a:r>
            <a:r>
              <a:rPr lang="en-US" sz="2400" dirty="0" smtClean="0">
                <a:solidFill>
                  <a:srgbClr val="002060"/>
                </a:solidFill>
              </a:rPr>
              <a:t>.</a:t>
            </a:r>
          </a:p>
          <a:p>
            <a:pPr marL="0">
              <a:spcBef>
                <a:spcPts val="0"/>
              </a:spcBef>
              <a:buNone/>
            </a:pPr>
            <a:r>
              <a:rPr lang="en-US" sz="2000" i="1" dirty="0" smtClean="0"/>
              <a:t>The characteristic role of language with respect to thought is not to create a material phonic means for expressing ideas but to serve as a link between thought and sound …</a:t>
            </a:r>
          </a:p>
          <a:p>
            <a:pPr marL="0">
              <a:spcBef>
                <a:spcPts val="0"/>
              </a:spcBef>
              <a:buNone/>
            </a:pPr>
            <a:r>
              <a:rPr lang="en-US" sz="2000" i="1" dirty="0" smtClean="0"/>
              <a:t>Thought, chaotic by nature, has to become ordered in the process of its decomposition. Neither are thoughts given material form nor are sounds transformed into mental entities; the somewhat mysterious fact is rather that "thought-sound" implies division, and that language works out its units while taking shape between two shapeless masses. </a:t>
            </a:r>
          </a:p>
          <a:p>
            <a:pPr marL="0">
              <a:spcBef>
                <a:spcPts val="0"/>
              </a:spcBef>
              <a:buNone/>
            </a:pPr>
            <a:r>
              <a:rPr lang="en-US" sz="2000" i="1" dirty="0" smtClean="0"/>
              <a:t>Visualize the air in contact with a sheet of water; if the atmospheric pressure changes, the surface of the water will be broken up into a series of divisions, waves; the waves resemble the union or coupling of thought with phonic substance.</a:t>
            </a:r>
          </a:p>
          <a:p>
            <a:pPr marL="0">
              <a:spcBef>
                <a:spcPts val="0"/>
              </a:spcBef>
              <a:buNone/>
            </a:pPr>
            <a:r>
              <a:rPr lang="en-US" sz="2000" i="1" dirty="0" smtClean="0">
                <a:solidFill>
                  <a:srgbClr val="002060"/>
                </a:solidFill>
              </a:rPr>
              <a:t>A – jumbled ideas</a:t>
            </a:r>
          </a:p>
          <a:p>
            <a:pPr marL="0">
              <a:spcBef>
                <a:spcPts val="0"/>
              </a:spcBef>
              <a:buNone/>
            </a:pPr>
            <a:r>
              <a:rPr lang="en-US" sz="2000" i="1" dirty="0" smtClean="0">
                <a:solidFill>
                  <a:srgbClr val="002060"/>
                </a:solidFill>
              </a:rPr>
              <a:t>B – vague plane of sounds</a:t>
            </a:r>
          </a:p>
        </p:txBody>
      </p:sp>
      <p:pic>
        <p:nvPicPr>
          <p:cNvPr id="30722" name="Picture 2" descr="http://varenne.tc.columbia.edu/hv/clt/arbitrary/saussure_sign004.gif"/>
          <p:cNvPicPr>
            <a:picLocks noChangeAspect="1" noChangeArrowheads="1"/>
          </p:cNvPicPr>
          <p:nvPr/>
        </p:nvPicPr>
        <p:blipFill>
          <a:blip r:embed="rId2" cstate="print"/>
          <a:srcRect/>
          <a:stretch>
            <a:fillRect/>
          </a:stretch>
        </p:blipFill>
        <p:spPr bwMode="auto">
          <a:xfrm>
            <a:off x="4572000" y="4532655"/>
            <a:ext cx="3960440" cy="232534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467544" y="908720"/>
            <a:ext cx="8075240" cy="5256583"/>
          </a:xfrm>
        </p:spPr>
        <p:txBody>
          <a:bodyPr>
            <a:normAutofit/>
          </a:bodyPr>
          <a:lstStyle/>
          <a:p>
            <a:pPr>
              <a:buNone/>
            </a:pPr>
            <a:r>
              <a:rPr lang="en-US" sz="2400" dirty="0" smtClean="0"/>
              <a:t>In a language the elements of the system are interrelated in the two fundamental dimensions of synchronic linguistic structure:</a:t>
            </a:r>
          </a:p>
          <a:p>
            <a:pPr>
              <a:buNone/>
            </a:pPr>
            <a:r>
              <a:rPr lang="en-US" sz="2400" b="1" dirty="0" err="1" smtClean="0"/>
              <a:t>syntagmatic</a:t>
            </a:r>
            <a:r>
              <a:rPr lang="en-US" sz="2400" dirty="0" smtClean="0"/>
              <a:t>, in line with the succession of an utterance and</a:t>
            </a:r>
          </a:p>
          <a:p>
            <a:pPr>
              <a:buNone/>
            </a:pPr>
            <a:r>
              <a:rPr lang="en-US" sz="2400" b="1" dirty="0" smtClean="0"/>
              <a:t>paradigmatic</a:t>
            </a:r>
            <a:r>
              <a:rPr lang="en-US" sz="2400" dirty="0" smtClean="0"/>
              <a:t> (associative), in systems of contrastive elements or categories</a:t>
            </a:r>
          </a:p>
          <a:p>
            <a:pPr>
              <a:buNone/>
            </a:pPr>
            <a:endParaRPr lang="en-US" sz="2400" dirty="0"/>
          </a:p>
          <a:p>
            <a:pPr>
              <a:buNone/>
            </a:pPr>
            <a:endParaRPr lang="en-US" sz="2400" dirty="0" smtClean="0"/>
          </a:p>
          <a:p>
            <a:pPr>
              <a:buNone/>
            </a:pPr>
            <a:endParaRPr lang="en-US" sz="2400" dirty="0"/>
          </a:p>
          <a:p>
            <a:pPr>
              <a:buNone/>
            </a:pPr>
            <a:endParaRPr lang="en-US" sz="2400" dirty="0" smtClean="0"/>
          </a:p>
          <a:p>
            <a:pPr>
              <a:buNone/>
            </a:pPr>
            <a:endParaRPr lang="en-US" sz="2400" dirty="0"/>
          </a:p>
        </p:txBody>
      </p:sp>
      <p:graphicFrame>
        <p:nvGraphicFramePr>
          <p:cNvPr id="5" name="Схема 4"/>
          <p:cNvGraphicFramePr/>
          <p:nvPr/>
        </p:nvGraphicFramePr>
        <p:xfrm>
          <a:off x="1547664" y="3212976"/>
          <a:ext cx="5832648" cy="364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467544" y="908720"/>
            <a:ext cx="8075240" cy="5256583"/>
          </a:xfrm>
        </p:spPr>
        <p:txBody>
          <a:bodyPr>
            <a:normAutofit lnSpcReduction="10000"/>
          </a:bodyPr>
          <a:lstStyle/>
          <a:p>
            <a:pPr>
              <a:buNone/>
            </a:pPr>
            <a:r>
              <a:rPr lang="en-US" sz="2400" dirty="0" smtClean="0"/>
              <a:t>Differentiation between </a:t>
            </a:r>
            <a:r>
              <a:rPr lang="en-US" sz="2400" b="1" dirty="0" smtClean="0"/>
              <a:t>external</a:t>
            </a:r>
            <a:r>
              <a:rPr lang="en-US" sz="2400" dirty="0" smtClean="0"/>
              <a:t> linguistics and </a:t>
            </a:r>
            <a:r>
              <a:rPr lang="en-US" sz="2400" b="1" dirty="0" smtClean="0"/>
              <a:t>internal</a:t>
            </a:r>
            <a:r>
              <a:rPr lang="en-US" sz="2400" dirty="0" smtClean="0"/>
              <a:t> linguistics:</a:t>
            </a:r>
          </a:p>
          <a:p>
            <a:pPr>
              <a:buNone/>
            </a:pPr>
            <a:r>
              <a:rPr lang="en-US" sz="2400" i="1" dirty="0"/>
              <a:t>My definition of language presupposes the exclusion of </a:t>
            </a:r>
            <a:r>
              <a:rPr lang="en-US" sz="2400" i="1" dirty="0" smtClean="0"/>
              <a:t>everything that </a:t>
            </a:r>
            <a:r>
              <a:rPr lang="en-US" sz="2400" i="1" dirty="0"/>
              <a:t>is outside its organism or system—in a word, of </a:t>
            </a:r>
            <a:r>
              <a:rPr lang="en-US" sz="2400" i="1" dirty="0" smtClean="0"/>
              <a:t>everything known </a:t>
            </a:r>
            <a:r>
              <a:rPr lang="en-US" sz="2400" i="1" dirty="0"/>
              <a:t>as "external linguistics." But external linguistics deals </a:t>
            </a:r>
            <a:r>
              <a:rPr lang="en-US" sz="2400" i="1" dirty="0" smtClean="0"/>
              <a:t>with many </a:t>
            </a:r>
            <a:r>
              <a:rPr lang="en-US" sz="2400" i="1" dirty="0"/>
              <a:t>important things—the very ones that we think of when </a:t>
            </a:r>
            <a:r>
              <a:rPr lang="en-US" sz="2400" i="1" dirty="0" smtClean="0"/>
              <a:t>we begin </a:t>
            </a:r>
            <a:r>
              <a:rPr lang="en-US" sz="2400" i="1" dirty="0"/>
              <a:t>the study of speech</a:t>
            </a:r>
            <a:r>
              <a:rPr lang="en-US" sz="2400" i="1" dirty="0" smtClean="0"/>
              <a:t>.</a:t>
            </a:r>
          </a:p>
          <a:p>
            <a:pPr>
              <a:buNone/>
            </a:pPr>
            <a:r>
              <a:rPr lang="en-US" sz="2400" dirty="0" smtClean="0"/>
              <a:t>External linguistics deals with</a:t>
            </a:r>
          </a:p>
          <a:p>
            <a:r>
              <a:rPr lang="en-US" sz="2400" dirty="0" smtClean="0"/>
              <a:t>links between the history of the language and history of the people</a:t>
            </a:r>
          </a:p>
          <a:p>
            <a:r>
              <a:rPr lang="en-US" sz="2400" dirty="0" smtClean="0"/>
              <a:t>links between language and political history</a:t>
            </a:r>
          </a:p>
          <a:p>
            <a:r>
              <a:rPr lang="en-US" sz="2400" dirty="0" smtClean="0"/>
              <a:t>relations between language and social institutions</a:t>
            </a:r>
          </a:p>
          <a:p>
            <a:r>
              <a:rPr lang="en-US" sz="2400" dirty="0" smtClean="0"/>
              <a:t>geographical spread of languages and dialects</a:t>
            </a:r>
          </a:p>
          <a:p>
            <a:pPr>
              <a:buNone/>
            </a:pPr>
            <a:endParaRPr lang="en-US" sz="2400" dirty="0"/>
          </a:p>
          <a:p>
            <a:pPr>
              <a:buNone/>
            </a:pPr>
            <a:endParaRPr lang="en-US" sz="2400" i="1" dirty="0" smtClean="0"/>
          </a:p>
          <a:p>
            <a:pPr>
              <a:buNone/>
            </a:pPr>
            <a:endParaRPr lang="en-US" sz="2400" i="1" dirty="0"/>
          </a:p>
          <a:p>
            <a:pPr>
              <a:buNone/>
            </a:pPr>
            <a:endParaRPr lang="en-US" sz="2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a:t>
            </a:r>
            <a:endParaRPr lang="ru-RU" sz="2400" dirty="0">
              <a:solidFill>
                <a:srgbClr val="7030A0"/>
              </a:solidFill>
            </a:endParaRPr>
          </a:p>
        </p:txBody>
      </p:sp>
      <p:sp>
        <p:nvSpPr>
          <p:cNvPr id="3" name="Содержимое 2"/>
          <p:cNvSpPr>
            <a:spLocks noGrp="1"/>
          </p:cNvSpPr>
          <p:nvPr>
            <p:ph idx="1"/>
          </p:nvPr>
        </p:nvSpPr>
        <p:spPr>
          <a:xfrm>
            <a:off x="467544" y="908720"/>
            <a:ext cx="8075240" cy="5256583"/>
          </a:xfrm>
        </p:spPr>
        <p:txBody>
          <a:bodyPr>
            <a:normAutofit/>
          </a:bodyPr>
          <a:lstStyle/>
          <a:p>
            <a:pPr>
              <a:buNone/>
            </a:pPr>
            <a:r>
              <a:rPr lang="en-US" sz="2400" dirty="0" smtClean="0">
                <a:solidFill>
                  <a:srgbClr val="7030A0"/>
                </a:solidFill>
              </a:rPr>
              <a:t>Saussure’s </a:t>
            </a:r>
            <a:r>
              <a:rPr lang="en-US" sz="2400" dirty="0" err="1" smtClean="0">
                <a:solidFill>
                  <a:srgbClr val="7030A0"/>
                </a:solidFill>
              </a:rPr>
              <a:t>semiology</a:t>
            </a:r>
            <a:endParaRPr lang="en-US" sz="2400" dirty="0" smtClean="0">
              <a:solidFill>
                <a:srgbClr val="7030A0"/>
              </a:solidFill>
            </a:endParaRPr>
          </a:p>
          <a:p>
            <a:pPr>
              <a:buNone/>
            </a:pPr>
            <a:r>
              <a:rPr lang="en-US" sz="2400" dirty="0" smtClean="0"/>
              <a:t>The </a:t>
            </a:r>
            <a:r>
              <a:rPr lang="en-US" sz="2400" b="1" dirty="0" smtClean="0"/>
              <a:t>linguistic sign </a:t>
            </a:r>
            <a:r>
              <a:rPr lang="en-US" sz="2400" dirty="0" smtClean="0"/>
              <a:t>is a two-sided psychological entity . It unites not a thing and a name but a concept and a sound image. </a:t>
            </a:r>
          </a:p>
          <a:p>
            <a:pPr>
              <a:buNone/>
            </a:pPr>
            <a:r>
              <a:rPr lang="en-US" sz="2400" dirty="0" smtClean="0"/>
              <a:t>The sound image is not the material sound, a purely physical</a:t>
            </a:r>
          </a:p>
          <a:p>
            <a:pPr>
              <a:buNone/>
            </a:pPr>
            <a:r>
              <a:rPr lang="en-US" sz="2400" dirty="0" smtClean="0"/>
              <a:t>thing, but the psychological imprint of the sound, the impression that it makes on our senses.</a:t>
            </a:r>
          </a:p>
          <a:p>
            <a:pPr>
              <a:buNone/>
            </a:pPr>
            <a:endParaRPr lang="en-US" sz="2400" dirty="0"/>
          </a:p>
          <a:p>
            <a:pPr>
              <a:buNone/>
            </a:pPr>
            <a:endParaRPr lang="en-US" sz="2400" i="1" dirty="0" smtClean="0"/>
          </a:p>
          <a:p>
            <a:pPr>
              <a:buNone/>
            </a:pPr>
            <a:endParaRPr lang="en-US" sz="2400" i="1" dirty="0"/>
          </a:p>
          <a:p>
            <a:pPr>
              <a:buNone/>
            </a:pPr>
            <a:endParaRPr lang="en-US" sz="2400" i="1" dirty="0"/>
          </a:p>
        </p:txBody>
      </p:sp>
      <p:pic>
        <p:nvPicPr>
          <p:cNvPr id="1027" name="Picture 3"/>
          <p:cNvPicPr>
            <a:picLocks noChangeAspect="1" noChangeArrowheads="1"/>
          </p:cNvPicPr>
          <p:nvPr/>
        </p:nvPicPr>
        <p:blipFill>
          <a:blip r:embed="rId2" cstate="print"/>
          <a:srcRect/>
          <a:stretch>
            <a:fillRect/>
          </a:stretch>
        </p:blipFill>
        <p:spPr bwMode="auto">
          <a:xfrm>
            <a:off x="467544" y="3390900"/>
            <a:ext cx="8229600" cy="346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67544" y="908720"/>
            <a:ext cx="8075240" cy="5256583"/>
          </a:xfrm>
        </p:spPr>
        <p:txBody>
          <a:bodyPr>
            <a:normAutofit/>
          </a:bodyPr>
          <a:lstStyle/>
          <a:p>
            <a:pPr>
              <a:buNone/>
            </a:pPr>
            <a:endParaRPr lang="en-US" sz="2400" dirty="0" smtClean="0"/>
          </a:p>
          <a:p>
            <a:pPr>
              <a:buNone/>
            </a:pPr>
            <a:endParaRPr lang="en-US" sz="2400" dirty="0"/>
          </a:p>
          <a:p>
            <a:pPr>
              <a:buNone/>
            </a:pPr>
            <a:endParaRPr lang="en-US" sz="2400" i="1" dirty="0" smtClean="0"/>
          </a:p>
          <a:p>
            <a:pPr>
              <a:buNone/>
            </a:pPr>
            <a:endParaRPr lang="en-US" sz="2400" i="1" dirty="0"/>
          </a:p>
          <a:p>
            <a:pPr>
              <a:buNone/>
            </a:pPr>
            <a:endParaRPr lang="en-US" sz="2400" i="1" dirty="0"/>
          </a:p>
        </p:txBody>
      </p:sp>
      <p:graphicFrame>
        <p:nvGraphicFramePr>
          <p:cNvPr id="6" name="Схема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2400" dirty="0"/>
          </a:p>
        </p:txBody>
      </p:sp>
      <p:sp>
        <p:nvSpPr>
          <p:cNvPr id="3" name="Содержимое 2"/>
          <p:cNvSpPr>
            <a:spLocks noGrp="1"/>
          </p:cNvSpPr>
          <p:nvPr>
            <p:ph idx="1"/>
          </p:nvPr>
        </p:nvSpPr>
        <p:spPr/>
        <p:txBody>
          <a:bodyPr/>
          <a:lstStyle/>
          <a:p>
            <a:pPr marL="514350" indent="-514350">
              <a:buAutoNum type="arabicPeriod"/>
            </a:pPr>
            <a:r>
              <a:rPr lang="en-GB" dirty="0" err="1" smtClean="0"/>
              <a:t>Baudouin</a:t>
            </a:r>
            <a:r>
              <a:rPr lang="en-GB" dirty="0" smtClean="0"/>
              <a:t> de Courtenay and </a:t>
            </a:r>
            <a:r>
              <a:rPr lang="en-US" dirty="0" smtClean="0"/>
              <a:t>Kazan linguistic school.</a:t>
            </a:r>
          </a:p>
          <a:p>
            <a:pPr marL="514350" indent="-514350">
              <a:buAutoNum type="arabicPeriod"/>
            </a:pPr>
            <a:r>
              <a:rPr lang="en-US" dirty="0" smtClean="0"/>
              <a:t>Ferdinand de Saussure’s linguistic theories.</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1052737"/>
            <a:ext cx="8229600" cy="2520280"/>
          </a:xfrm>
        </p:spPr>
        <p:txBody>
          <a:bodyPr>
            <a:normAutofit/>
          </a:bodyPr>
          <a:lstStyle/>
          <a:p>
            <a:pPr>
              <a:buNone/>
            </a:pPr>
            <a:r>
              <a:rPr lang="en-US" sz="2400" dirty="0" smtClean="0"/>
              <a:t>The bond between the signifier and the signified is arbitrary. &gt;&gt; The linguistic sign is arbitrary.</a:t>
            </a:r>
          </a:p>
          <a:p>
            <a:pPr>
              <a:buNone/>
            </a:pPr>
            <a:endParaRPr lang="en-US" sz="2400" i="1" dirty="0" smtClean="0"/>
          </a:p>
          <a:p>
            <a:pPr>
              <a:buNone/>
            </a:pPr>
            <a:r>
              <a:rPr lang="en-US" sz="2400" dirty="0" smtClean="0">
                <a:solidFill>
                  <a:srgbClr val="002060"/>
                </a:solidFill>
              </a:rPr>
              <a:t>What is the connection between the concept “sister” and the succession of sounds which signifies this concept in a language?</a:t>
            </a:r>
            <a:endParaRPr lang="en-US" sz="2400" dirty="0">
              <a:solidFill>
                <a:srgbClr val="002060"/>
              </a:solidFill>
            </a:endParaRPr>
          </a:p>
        </p:txBody>
      </p:sp>
      <p:pic>
        <p:nvPicPr>
          <p:cNvPr id="2050" name="Picture 2" descr="http://www.clipartkid.com/images/18/life-s-an-adventure-traveling-sisters-IsObWo-clipart.gif"/>
          <p:cNvPicPr>
            <a:picLocks noChangeAspect="1" noChangeArrowheads="1"/>
          </p:cNvPicPr>
          <p:nvPr/>
        </p:nvPicPr>
        <p:blipFill>
          <a:blip r:embed="rId2" cstate="print"/>
          <a:srcRect/>
          <a:stretch>
            <a:fillRect/>
          </a:stretch>
        </p:blipFill>
        <p:spPr bwMode="auto">
          <a:xfrm>
            <a:off x="2411760" y="3619499"/>
            <a:ext cx="3571875" cy="323850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1052736"/>
            <a:ext cx="8229600" cy="5112567"/>
          </a:xfrm>
        </p:spPr>
        <p:txBody>
          <a:bodyPr>
            <a:normAutofit/>
          </a:bodyPr>
          <a:lstStyle/>
          <a:p>
            <a:pPr marL="0">
              <a:spcBef>
                <a:spcPts val="0"/>
              </a:spcBef>
              <a:buNone/>
            </a:pPr>
            <a:r>
              <a:rPr lang="en-US" sz="2400" dirty="0" smtClean="0">
                <a:solidFill>
                  <a:srgbClr val="002060"/>
                </a:solidFill>
              </a:rPr>
              <a:t>Sociological linguistics</a:t>
            </a:r>
          </a:p>
          <a:p>
            <a:pPr marL="0">
              <a:spcBef>
                <a:spcPts val="0"/>
              </a:spcBef>
              <a:buNone/>
            </a:pPr>
            <a:endParaRPr lang="en-US" sz="2400" i="1" dirty="0" smtClean="0"/>
          </a:p>
          <a:p>
            <a:pPr marL="0">
              <a:spcBef>
                <a:spcPts val="0"/>
              </a:spcBef>
              <a:buNone/>
            </a:pPr>
            <a:r>
              <a:rPr lang="en-US" sz="2400" i="1" dirty="0" smtClean="0"/>
              <a:t>The arbitrary nature of the sign explains in turn why the social</a:t>
            </a:r>
          </a:p>
          <a:p>
            <a:pPr marL="0">
              <a:spcBef>
                <a:spcPts val="0"/>
              </a:spcBef>
              <a:buNone/>
            </a:pPr>
            <a:r>
              <a:rPr lang="en-US" sz="2400" i="1" dirty="0" smtClean="0"/>
              <a:t>fact alone can create a linguistic system. The community is necessary if values that owe their existence solely to usage and general acceptance are to be set up ; by himself the individual is incapable of fixing a single value.</a:t>
            </a: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1052737"/>
            <a:ext cx="8229600" cy="2520280"/>
          </a:xfrm>
        </p:spPr>
        <p:txBody>
          <a:bodyPr>
            <a:normAutofit/>
          </a:bodyPr>
          <a:lstStyle/>
          <a:p>
            <a:pPr>
              <a:buNone/>
            </a:pPr>
            <a:endParaRPr lang="en-US" sz="2400" dirty="0" smtClean="0"/>
          </a:p>
          <a:p>
            <a:pPr>
              <a:buNone/>
            </a:pPr>
            <a:r>
              <a:rPr lang="en-US" sz="2400" dirty="0" smtClean="0"/>
              <a:t>The signifier has linear nature:</a:t>
            </a:r>
          </a:p>
          <a:p>
            <a:pPr>
              <a:buNone/>
            </a:pPr>
            <a:r>
              <a:rPr lang="en-US" sz="2400" dirty="0" smtClean="0"/>
              <a:t>The signifier, being auditory, is unfolded solely in time from</a:t>
            </a:r>
          </a:p>
          <a:p>
            <a:pPr>
              <a:buNone/>
            </a:pPr>
            <a:r>
              <a:rPr lang="en-US" sz="2400" dirty="0" smtClean="0"/>
              <a:t>which it gets the following characteristics : (a) it represents a span, and (b) the span is measurable in a single dimension; it is a line.</a:t>
            </a:r>
          </a:p>
          <a:p>
            <a:pPr>
              <a:buNone/>
            </a:pPr>
            <a:endParaRPr lang="en-US" sz="2400" dirty="0"/>
          </a:p>
        </p:txBody>
      </p:sp>
      <p:pic>
        <p:nvPicPr>
          <p:cNvPr id="23554" name="Picture 2" descr="http://www.smalley.com/sites/default/files/sites/default/files/Linear-Expanders-680.jpg"/>
          <p:cNvPicPr>
            <a:picLocks noChangeAspect="1" noChangeArrowheads="1"/>
          </p:cNvPicPr>
          <p:nvPr/>
        </p:nvPicPr>
        <p:blipFill>
          <a:blip r:embed="rId2" cstate="print"/>
          <a:srcRect/>
          <a:stretch>
            <a:fillRect/>
          </a:stretch>
        </p:blipFill>
        <p:spPr bwMode="auto">
          <a:xfrm>
            <a:off x="1187624" y="4005064"/>
            <a:ext cx="6477000" cy="23812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1052736"/>
            <a:ext cx="8229600" cy="5400599"/>
          </a:xfrm>
        </p:spPr>
        <p:txBody>
          <a:bodyPr>
            <a:normAutofit/>
          </a:bodyPr>
          <a:lstStyle/>
          <a:p>
            <a:pPr>
              <a:buNone/>
            </a:pPr>
            <a:r>
              <a:rPr lang="en-US" sz="2400" dirty="0" smtClean="0">
                <a:solidFill>
                  <a:srgbClr val="002060"/>
                </a:solidFill>
              </a:rPr>
              <a:t>Linguistics studies signs and their relations, they are the concrete entities of linguistics.</a:t>
            </a:r>
          </a:p>
          <a:p>
            <a:pPr marL="0">
              <a:spcBef>
                <a:spcPts val="0"/>
              </a:spcBef>
              <a:buNone/>
            </a:pPr>
            <a:r>
              <a:rPr lang="en-US" sz="2400" i="1" dirty="0" smtClean="0"/>
              <a:t>The linguistic entity exists only through the associating of the</a:t>
            </a:r>
          </a:p>
          <a:p>
            <a:pPr marL="0">
              <a:spcBef>
                <a:spcPts val="0"/>
              </a:spcBef>
              <a:buNone/>
            </a:pPr>
            <a:r>
              <a:rPr lang="en-GB" sz="2400" i="1" dirty="0" smtClean="0"/>
              <a:t>signifier with the signified. Whenever  only one element is retained, the entity vanishes.</a:t>
            </a:r>
          </a:p>
          <a:p>
            <a:pPr marL="0">
              <a:spcBef>
                <a:spcPts val="0"/>
              </a:spcBef>
              <a:buNone/>
            </a:pPr>
            <a:r>
              <a:rPr lang="en-US" sz="2400" i="1" dirty="0" smtClean="0"/>
              <a:t>A succession of sounds is linguistic only if it supports an idea. Considered independently, it is material for a physiological</a:t>
            </a:r>
          </a:p>
          <a:p>
            <a:pPr marL="0">
              <a:spcBef>
                <a:spcPts val="0"/>
              </a:spcBef>
              <a:buNone/>
            </a:pPr>
            <a:r>
              <a:rPr lang="en-US" sz="2400" i="1" dirty="0" smtClean="0"/>
              <a:t>study, and nothing more than that.</a:t>
            </a:r>
          </a:p>
          <a:p>
            <a:pPr marL="0">
              <a:spcBef>
                <a:spcPts val="0"/>
              </a:spcBef>
              <a:buNone/>
            </a:pPr>
            <a:r>
              <a:rPr lang="en-US" sz="2400" i="1" dirty="0" smtClean="0"/>
              <a:t>The same is true of the signified as soon as it is separated from</a:t>
            </a:r>
          </a:p>
          <a:p>
            <a:pPr marL="0">
              <a:spcBef>
                <a:spcPts val="0"/>
              </a:spcBef>
              <a:buNone/>
            </a:pPr>
            <a:r>
              <a:rPr lang="en-US" sz="2400" i="1" dirty="0" smtClean="0"/>
              <a:t>its signifier. Considered independently, concepts like "house,"</a:t>
            </a:r>
          </a:p>
          <a:p>
            <a:pPr marL="0">
              <a:spcBef>
                <a:spcPts val="0"/>
              </a:spcBef>
              <a:buNone/>
            </a:pPr>
            <a:r>
              <a:rPr lang="en-US" sz="2400" i="1" dirty="0" smtClean="0"/>
              <a:t>"white," "see," etc. belong to psychology. They become linguistic</a:t>
            </a:r>
          </a:p>
          <a:p>
            <a:pPr marL="0">
              <a:spcBef>
                <a:spcPts val="0"/>
              </a:spcBef>
              <a:buNone/>
            </a:pPr>
            <a:r>
              <a:rPr lang="en-US" sz="2400" i="1" dirty="0" smtClean="0"/>
              <a:t>entities only when associated with sound-images; in language, a</a:t>
            </a:r>
          </a:p>
          <a:p>
            <a:pPr marL="0">
              <a:spcBef>
                <a:spcPts val="0"/>
              </a:spcBef>
              <a:buNone/>
            </a:pPr>
            <a:r>
              <a:rPr lang="en-US" sz="2400" i="1" dirty="0" smtClean="0"/>
              <a:t>concept is a quality of its phonic substance just as a particular</a:t>
            </a:r>
          </a:p>
          <a:p>
            <a:pPr marL="0">
              <a:spcBef>
                <a:spcPts val="0"/>
              </a:spcBef>
              <a:buNone/>
            </a:pPr>
            <a:r>
              <a:rPr lang="en-US" sz="2400" i="1" dirty="0" smtClean="0"/>
              <a:t>slice of sound is a quality of the concept.</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1052737"/>
            <a:ext cx="8229600" cy="2448272"/>
          </a:xfrm>
        </p:spPr>
        <p:txBody>
          <a:bodyPr>
            <a:normAutofit/>
          </a:bodyPr>
          <a:lstStyle/>
          <a:p>
            <a:pPr marL="0">
              <a:spcBef>
                <a:spcPts val="0"/>
              </a:spcBef>
              <a:buNone/>
            </a:pPr>
            <a:r>
              <a:rPr lang="en-US" sz="2400" i="1" dirty="0" smtClean="0"/>
              <a:t>The two-sided linguistic unit has often been compared with the</a:t>
            </a:r>
          </a:p>
          <a:p>
            <a:pPr marL="0">
              <a:spcBef>
                <a:spcPts val="0"/>
              </a:spcBef>
              <a:buNone/>
            </a:pPr>
            <a:r>
              <a:rPr lang="en-US" sz="2400" i="1" dirty="0" smtClean="0"/>
              <a:t>human person, made up of the body and the soul. The comparison is hardly satisfactory. A better choice would be a chemical compound like water, a combination of hydrogen and oxygen; taken separately, neither element has any of the properties of water.</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pic>
        <p:nvPicPr>
          <p:cNvPr id="24580" name="Picture 4" descr="http://www.harmonyh2o.com/files/3814/0949/9407/h2o.png"/>
          <p:cNvPicPr>
            <a:picLocks noChangeAspect="1" noChangeArrowheads="1"/>
          </p:cNvPicPr>
          <p:nvPr/>
        </p:nvPicPr>
        <p:blipFill>
          <a:blip r:embed="rId2" cstate="print"/>
          <a:srcRect/>
          <a:stretch>
            <a:fillRect/>
          </a:stretch>
        </p:blipFill>
        <p:spPr bwMode="auto">
          <a:xfrm>
            <a:off x="2483768" y="3789040"/>
            <a:ext cx="3619500" cy="25908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836713"/>
            <a:ext cx="8229600" cy="4032448"/>
          </a:xfrm>
        </p:spPr>
        <p:txBody>
          <a:bodyPr>
            <a:normAutofit fontScale="92500" lnSpcReduction="10000"/>
          </a:bodyPr>
          <a:lstStyle/>
          <a:p>
            <a:pPr marL="0">
              <a:spcBef>
                <a:spcPts val="0"/>
              </a:spcBef>
              <a:buNone/>
            </a:pPr>
            <a:r>
              <a:rPr lang="en-US" sz="2400" i="1" dirty="0" smtClean="0"/>
              <a:t>The linguistic entity is not accurately defined until it is</a:t>
            </a:r>
          </a:p>
          <a:p>
            <a:pPr marL="0">
              <a:spcBef>
                <a:spcPts val="0"/>
              </a:spcBef>
              <a:buNone/>
            </a:pPr>
            <a:r>
              <a:rPr lang="en-US" sz="2400" b="1" i="1" dirty="0" smtClean="0"/>
              <a:t>delimited</a:t>
            </a:r>
            <a:r>
              <a:rPr lang="en-US" sz="2400" i="1" dirty="0" smtClean="0"/>
              <a:t>, i.e. separated from everything that surrounds it on the</a:t>
            </a:r>
          </a:p>
          <a:p>
            <a:pPr marL="0">
              <a:spcBef>
                <a:spcPts val="0"/>
              </a:spcBef>
              <a:buNone/>
            </a:pPr>
            <a:r>
              <a:rPr lang="en-US" sz="2400" i="1" dirty="0" smtClean="0"/>
              <a:t>phonic chain. These delimited entities or units stand in opposition to each other in the mechanism of language.</a:t>
            </a:r>
          </a:p>
          <a:p>
            <a:pPr marL="0">
              <a:spcBef>
                <a:spcPts val="0"/>
              </a:spcBef>
              <a:buNone/>
            </a:pPr>
            <a:endParaRPr lang="en-US" sz="2400" dirty="0" smtClean="0"/>
          </a:p>
          <a:p>
            <a:pPr marL="0">
              <a:spcBef>
                <a:spcPts val="0"/>
              </a:spcBef>
              <a:buNone/>
            </a:pPr>
            <a:r>
              <a:rPr lang="en-US" sz="2400" dirty="0" smtClean="0"/>
              <a:t>Delimitation is only possible through </a:t>
            </a:r>
            <a:r>
              <a:rPr lang="en-US" sz="2400" b="1" dirty="0" smtClean="0"/>
              <a:t>meaning</a:t>
            </a:r>
            <a:r>
              <a:rPr lang="en-US" sz="2400" dirty="0" smtClean="0"/>
              <a:t>.</a:t>
            </a:r>
          </a:p>
          <a:p>
            <a:pPr marL="0">
              <a:spcBef>
                <a:spcPts val="0"/>
              </a:spcBef>
              <a:buNone/>
            </a:pPr>
            <a:r>
              <a:rPr lang="en-US" sz="2400" i="1" dirty="0" smtClean="0"/>
              <a:t>When we hear an unfamiliar language, we are at a loss to say how the succession of sounds should be analyzed, for analysis is impossible if only the phonic side of the linguistic phenomenon is considered. But when we know the meaning and function that must be attributed to each part of the chain, we see the parts detach themselves from each other and the shapeless ribbon break into segments. </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pic>
        <p:nvPicPr>
          <p:cNvPr id="26626" name="Picture 2" descr="http://www.supplychainquarterly.com/issues/2012/01/images/artwork/201201segmentation_artwork.jpg"/>
          <p:cNvPicPr>
            <a:picLocks noChangeAspect="1" noChangeArrowheads="1"/>
          </p:cNvPicPr>
          <p:nvPr/>
        </p:nvPicPr>
        <p:blipFill>
          <a:blip r:embed="rId2" cstate="print"/>
          <a:srcRect/>
          <a:stretch>
            <a:fillRect/>
          </a:stretch>
        </p:blipFill>
        <p:spPr bwMode="auto">
          <a:xfrm>
            <a:off x="4644008" y="4733764"/>
            <a:ext cx="4248472" cy="212423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Ferdinand de Saussure’s </a:t>
            </a:r>
            <a:r>
              <a:rPr lang="en-US" sz="2400" dirty="0" err="1" smtClean="0">
                <a:solidFill>
                  <a:srgbClr val="7030A0"/>
                </a:solidFill>
              </a:rPr>
              <a:t>semiology</a:t>
            </a:r>
            <a:endParaRPr lang="ru-RU" sz="2400" dirty="0">
              <a:solidFill>
                <a:srgbClr val="7030A0"/>
              </a:solidFill>
            </a:endParaRPr>
          </a:p>
        </p:txBody>
      </p:sp>
      <p:sp>
        <p:nvSpPr>
          <p:cNvPr id="3" name="Содержимое 2"/>
          <p:cNvSpPr>
            <a:spLocks noGrp="1"/>
          </p:cNvSpPr>
          <p:nvPr>
            <p:ph idx="1"/>
          </p:nvPr>
        </p:nvSpPr>
        <p:spPr>
          <a:xfrm>
            <a:off x="457200" y="836713"/>
            <a:ext cx="8229600" cy="4032448"/>
          </a:xfrm>
        </p:spPr>
        <p:txBody>
          <a:bodyPr>
            <a:normAutofit lnSpcReduction="10000"/>
          </a:bodyPr>
          <a:lstStyle/>
          <a:p>
            <a:pPr marL="0">
              <a:spcBef>
                <a:spcPts val="0"/>
              </a:spcBef>
              <a:buNone/>
            </a:pPr>
            <a:endParaRPr lang="en-US" sz="2600" i="1" dirty="0" smtClean="0"/>
          </a:p>
          <a:p>
            <a:pPr marL="0">
              <a:spcBef>
                <a:spcPts val="0"/>
              </a:spcBef>
              <a:buNone/>
            </a:pPr>
            <a:r>
              <a:rPr lang="en-US" sz="2600" i="1" dirty="0" smtClean="0"/>
              <a:t>To summarize: language does not offer itself as a set of </a:t>
            </a:r>
            <a:r>
              <a:rPr lang="en-US" sz="2600" i="1" dirty="0" err="1" smtClean="0"/>
              <a:t>predelimited</a:t>
            </a:r>
            <a:r>
              <a:rPr lang="en-US" sz="2600" i="1" dirty="0" smtClean="0"/>
              <a:t> signs that need only be studied according to their meaning and arrangement ; it is a confused mass, and only attentiveness and familiarization will reveal its particular elements. </a:t>
            </a:r>
          </a:p>
          <a:p>
            <a:pPr marL="0">
              <a:spcBef>
                <a:spcPts val="0"/>
              </a:spcBef>
              <a:buNone/>
            </a:pPr>
            <a:r>
              <a:rPr lang="en-US" sz="2600" i="1" dirty="0" smtClean="0"/>
              <a:t>The unit has no special phonic character, and the only definition that we can give it is this: it is a slice of sound which to the exclusion of everything</a:t>
            </a:r>
          </a:p>
          <a:p>
            <a:pPr marL="0">
              <a:spcBef>
                <a:spcPts val="0"/>
              </a:spcBef>
              <a:buNone/>
            </a:pPr>
            <a:r>
              <a:rPr lang="en-US" sz="2600" i="1" dirty="0" smtClean="0"/>
              <a:t>that precedes and follows it in the spoken chain is the signifier of a certain concept.</a:t>
            </a:r>
            <a:endParaRPr lang="en-US" sz="26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6203032" cy="5289451"/>
          </a:xfrm>
        </p:spPr>
        <p:txBody>
          <a:bodyPr>
            <a:normAutofit/>
          </a:bodyPr>
          <a:lstStyle/>
          <a:p>
            <a:pPr>
              <a:spcBef>
                <a:spcPts val="0"/>
              </a:spcBef>
              <a:buNone/>
            </a:pPr>
            <a:r>
              <a:rPr lang="en-US" sz="2600" b="1" dirty="0" err="1" smtClean="0">
                <a:solidFill>
                  <a:srgbClr val="7030A0"/>
                </a:solidFill>
              </a:rPr>
              <a:t>Baudouin</a:t>
            </a:r>
            <a:r>
              <a:rPr lang="en-US" sz="2600" b="1" dirty="0" smtClean="0">
                <a:solidFill>
                  <a:srgbClr val="7030A0"/>
                </a:solidFill>
              </a:rPr>
              <a:t> de Courtenay</a:t>
            </a:r>
            <a:r>
              <a:rPr lang="en-US" sz="2600" dirty="0" smtClean="0">
                <a:solidFill>
                  <a:srgbClr val="7030A0"/>
                </a:solidFill>
              </a:rPr>
              <a:t> (1845 –1929) </a:t>
            </a:r>
            <a:r>
              <a:rPr lang="en-US" sz="2600" dirty="0" smtClean="0"/>
              <a:t>was a Polish linguist and </a:t>
            </a:r>
            <a:r>
              <a:rPr lang="en-US" sz="2600" dirty="0" err="1" smtClean="0"/>
              <a:t>Slavist</a:t>
            </a:r>
            <a:r>
              <a:rPr lang="en-US" sz="2600" dirty="0" smtClean="0"/>
              <a:t>, best known for his theory of the phoneme and phonetic alternations.</a:t>
            </a:r>
          </a:p>
          <a:p>
            <a:pPr>
              <a:spcBef>
                <a:spcPts val="0"/>
              </a:spcBef>
              <a:buNone/>
            </a:pPr>
            <a:endParaRPr lang="en-US" sz="2600" dirty="0" smtClean="0"/>
          </a:p>
          <a:p>
            <a:pPr>
              <a:spcBef>
                <a:spcPts val="0"/>
              </a:spcBef>
              <a:buNone/>
            </a:pPr>
            <a:r>
              <a:rPr lang="en-US" sz="2600" dirty="0" smtClean="0"/>
              <a:t>For most of his life </a:t>
            </a:r>
            <a:r>
              <a:rPr lang="en-US" sz="2600" dirty="0" err="1" smtClean="0"/>
              <a:t>Baudouin</a:t>
            </a:r>
            <a:r>
              <a:rPr lang="en-US" sz="2600" dirty="0" smtClean="0"/>
              <a:t> de Courtenay worked at Imperial Russian universities: </a:t>
            </a:r>
          </a:p>
          <a:p>
            <a:pPr>
              <a:spcBef>
                <a:spcPts val="0"/>
              </a:spcBef>
              <a:buNone/>
            </a:pPr>
            <a:r>
              <a:rPr lang="en-US" sz="2600" dirty="0" smtClean="0"/>
              <a:t>    Kazan, Tartu and St. Petersburg</a:t>
            </a:r>
            <a:endParaRPr lang="ru-RU" dirty="0"/>
          </a:p>
        </p:txBody>
      </p:sp>
      <p:pic>
        <p:nvPicPr>
          <p:cNvPr id="33794" name="Picture 2" descr="Baudouin2.jpg"/>
          <p:cNvPicPr>
            <a:picLocks noChangeAspect="1" noChangeArrowheads="1"/>
          </p:cNvPicPr>
          <p:nvPr/>
        </p:nvPicPr>
        <p:blipFill>
          <a:blip r:embed="rId2" cstate="print"/>
          <a:srcRect/>
          <a:stretch>
            <a:fillRect/>
          </a:stretch>
        </p:blipFill>
        <p:spPr bwMode="auto">
          <a:xfrm>
            <a:off x="6804248" y="1988840"/>
            <a:ext cx="2095500" cy="29432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5289451"/>
          </a:xfrm>
        </p:spPr>
        <p:txBody>
          <a:bodyPr>
            <a:normAutofit/>
          </a:bodyPr>
          <a:lstStyle/>
          <a:p>
            <a:pPr>
              <a:spcBef>
                <a:spcPts val="0"/>
              </a:spcBef>
            </a:pPr>
            <a:r>
              <a:rPr lang="en-US" dirty="0" smtClean="0"/>
              <a:t> </a:t>
            </a:r>
            <a:r>
              <a:rPr lang="en-US" sz="2800" dirty="0" smtClean="0"/>
              <a:t>established the Kazan school of linguistics in the mid-1870s</a:t>
            </a:r>
          </a:p>
          <a:p>
            <a:pPr>
              <a:spcBef>
                <a:spcPts val="0"/>
              </a:spcBef>
            </a:pPr>
            <a:endParaRPr lang="en-US" sz="2800" dirty="0" smtClean="0"/>
          </a:p>
          <a:p>
            <a:pPr>
              <a:spcBef>
                <a:spcPts val="0"/>
              </a:spcBef>
            </a:pPr>
            <a:r>
              <a:rPr lang="en-US" sz="2800" dirty="0" smtClean="0"/>
              <a:t>his work had a major impact on 20th-century linguistic theory, and it served as a foundation for the three major schools of phonology (Leningrad, Moscow and Prague)</a:t>
            </a:r>
          </a:p>
          <a:p>
            <a:pPr>
              <a:spcBef>
                <a:spcPts val="0"/>
              </a:spcBef>
            </a:pPr>
            <a:endParaRPr lang="en-US" sz="2800" dirty="0" smtClean="0"/>
          </a:p>
          <a:p>
            <a:pPr>
              <a:spcBef>
                <a:spcPts val="0"/>
              </a:spcBef>
            </a:pPr>
            <a:r>
              <a:rPr lang="en-US" sz="2800" dirty="0" smtClean="0"/>
              <a:t>developed synchronic linguistics, the study of contemporary spoken languages</a:t>
            </a:r>
          </a:p>
          <a:p>
            <a:pPr>
              <a:spcBef>
                <a:spcPts val="0"/>
              </a:spcBef>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5289451"/>
          </a:xfrm>
        </p:spPr>
        <p:txBody>
          <a:bodyPr>
            <a:normAutofit/>
          </a:bodyPr>
          <a:lstStyle/>
          <a:p>
            <a:pPr>
              <a:spcBef>
                <a:spcPts val="0"/>
              </a:spcBef>
              <a:buNone/>
            </a:pPr>
            <a:r>
              <a:rPr lang="en-US" sz="2800" dirty="0" smtClean="0">
                <a:solidFill>
                  <a:srgbClr val="002060"/>
                </a:solidFill>
              </a:rPr>
              <a:t>Socio-psychological approach</a:t>
            </a:r>
          </a:p>
          <a:p>
            <a:pPr>
              <a:spcBef>
                <a:spcPts val="0"/>
              </a:spcBef>
              <a:buNone/>
            </a:pPr>
            <a:endParaRPr lang="en-US" sz="2800" dirty="0" smtClean="0"/>
          </a:p>
          <a:p>
            <a:pPr>
              <a:spcBef>
                <a:spcPts val="0"/>
              </a:spcBef>
              <a:buNone/>
            </a:pPr>
            <a:r>
              <a:rPr lang="en-US" sz="2800" dirty="0" smtClean="0"/>
              <a:t>“</a:t>
            </a:r>
            <a:r>
              <a:rPr lang="en-US" sz="2800" i="1" dirty="0" smtClean="0"/>
              <a:t>Since language is common only for human society, apart from psychological aspect we should always note social aspect as well. Not only individual psychology, but also sociology (still not satisfyingly developed) should both serve as the foundation for linguistics”.</a:t>
            </a:r>
          </a:p>
          <a:p>
            <a:pPr algn="r">
              <a:spcBef>
                <a:spcPts val="0"/>
              </a:spcBef>
              <a:buNone/>
            </a:pPr>
            <a:r>
              <a:rPr lang="en-GB" sz="2800" i="1" dirty="0" err="1" smtClean="0"/>
              <a:t>Baudouin</a:t>
            </a:r>
            <a:r>
              <a:rPr lang="en-GB" sz="2800" i="1" dirty="0" smtClean="0"/>
              <a:t> de Courtenay</a:t>
            </a:r>
            <a:endParaRPr lang="ru-RU" sz="28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5289451"/>
          </a:xfrm>
        </p:spPr>
        <p:txBody>
          <a:bodyPr>
            <a:normAutofit/>
          </a:bodyPr>
          <a:lstStyle/>
          <a:p>
            <a:pPr>
              <a:spcBef>
                <a:spcPts val="0"/>
              </a:spcBef>
              <a:buNone/>
            </a:pPr>
            <a:r>
              <a:rPr lang="en-US" sz="2800" dirty="0" smtClean="0">
                <a:solidFill>
                  <a:srgbClr val="002060"/>
                </a:solidFill>
              </a:rPr>
              <a:t>Equality of languages</a:t>
            </a:r>
          </a:p>
          <a:p>
            <a:pPr>
              <a:spcBef>
                <a:spcPts val="0"/>
              </a:spcBef>
              <a:buNone/>
            </a:pPr>
            <a:endParaRPr lang="en-US" sz="2800" dirty="0" smtClean="0"/>
          </a:p>
          <a:p>
            <a:pPr>
              <a:spcBef>
                <a:spcPts val="0"/>
              </a:spcBef>
              <a:buNone/>
            </a:pPr>
            <a:r>
              <a:rPr lang="en-US" sz="2800" dirty="0" smtClean="0"/>
              <a:t>“</a:t>
            </a:r>
            <a:r>
              <a:rPr lang="en-US" sz="2800" i="1" dirty="0" smtClean="0"/>
              <a:t>There are no privileged, aristocratic languages, all languages deserve the linguist’s attention and in-depth study – that is the motto of Kazan linguistic school”</a:t>
            </a:r>
          </a:p>
          <a:p>
            <a:pPr algn="r">
              <a:spcBef>
                <a:spcPts val="0"/>
              </a:spcBef>
              <a:buNone/>
            </a:pPr>
            <a:r>
              <a:rPr lang="en-GB" sz="2800" i="1" dirty="0" err="1" smtClean="0"/>
              <a:t>Baudouin</a:t>
            </a:r>
            <a:r>
              <a:rPr lang="en-GB" sz="2800" i="1" dirty="0" smtClean="0"/>
              <a:t> de Courtenay</a:t>
            </a:r>
            <a:endParaRPr lang="ru-RU"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5289451"/>
          </a:xfrm>
        </p:spPr>
        <p:txBody>
          <a:bodyPr>
            <a:normAutofit/>
          </a:bodyPr>
          <a:lstStyle/>
          <a:p>
            <a:pPr>
              <a:spcBef>
                <a:spcPts val="0"/>
              </a:spcBef>
              <a:buNone/>
            </a:pPr>
            <a:r>
              <a:rPr lang="en-US" sz="2800" dirty="0" smtClean="0">
                <a:solidFill>
                  <a:srgbClr val="002060"/>
                </a:solidFill>
              </a:rPr>
              <a:t>Study of local spoken languages</a:t>
            </a:r>
          </a:p>
          <a:p>
            <a:pPr>
              <a:spcBef>
                <a:spcPts val="0"/>
              </a:spcBef>
              <a:buNone/>
            </a:pPr>
            <a:endParaRPr lang="en-US" sz="2800" dirty="0" smtClean="0">
              <a:solidFill>
                <a:srgbClr val="002060"/>
              </a:solidFill>
            </a:endParaRPr>
          </a:p>
          <a:p>
            <a:pPr>
              <a:spcBef>
                <a:spcPts val="0"/>
              </a:spcBef>
            </a:pPr>
            <a:r>
              <a:rPr lang="en-US" sz="2400" dirty="0" smtClean="0"/>
              <a:t>Kazan University is in unique condition : it is situated in the area inhabited by the representatives of at least three language families – Slavic, Turkic and Finno-Ugric.</a:t>
            </a:r>
          </a:p>
          <a:p>
            <a:pPr>
              <a:spcBef>
                <a:spcPts val="0"/>
              </a:spcBef>
            </a:pPr>
            <a:endParaRPr lang="en-US" sz="2400" dirty="0" smtClean="0"/>
          </a:p>
          <a:p>
            <a:pPr>
              <a:spcBef>
                <a:spcPts val="0"/>
              </a:spcBef>
            </a:pPr>
            <a:r>
              <a:rPr lang="en-GB" sz="2400" dirty="0" err="1" smtClean="0"/>
              <a:t>Baudouin</a:t>
            </a:r>
            <a:r>
              <a:rPr lang="en-GB" sz="2400" dirty="0" smtClean="0"/>
              <a:t> de Courtenay </a:t>
            </a:r>
            <a:r>
              <a:rPr lang="en-US" sz="2400" dirty="0" smtClean="0"/>
              <a:t>brought back to life the department of Turkic and Finnish languages in the university, optional teaching of Tatar for all the interested, attracted Tatar students and actively supported them in studies.</a:t>
            </a:r>
            <a:endParaRPr lang="en-US" sz="2400" dirty="0" smtClean="0">
              <a:solidFill>
                <a:srgbClr val="002060"/>
              </a:solidFill>
            </a:endParaRPr>
          </a:p>
          <a:p>
            <a:pPr>
              <a:spcBef>
                <a:spcPts val="0"/>
              </a:spcBef>
              <a:buNone/>
            </a:pPr>
            <a:endParaRPr lang="en-US" sz="2800" dirty="0" smtClean="0"/>
          </a:p>
          <a:p>
            <a:pPr algn="r">
              <a:spcBef>
                <a:spcPts val="0"/>
              </a:spcBef>
              <a:buNone/>
            </a:pPr>
            <a:endParaRPr lang="ru-RU" sz="28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6021288"/>
          </a:xfrm>
        </p:spPr>
        <p:txBody>
          <a:bodyPr>
            <a:normAutofit fontScale="92500" lnSpcReduction="20000"/>
          </a:bodyPr>
          <a:lstStyle/>
          <a:p>
            <a:pPr>
              <a:spcBef>
                <a:spcPts val="0"/>
              </a:spcBef>
              <a:buNone/>
            </a:pPr>
            <a:r>
              <a:rPr lang="en-US" sz="2800" dirty="0" smtClean="0">
                <a:solidFill>
                  <a:srgbClr val="002060"/>
                </a:solidFill>
              </a:rPr>
              <a:t>Correlation between synchronic and diachronic language studies</a:t>
            </a:r>
          </a:p>
          <a:p>
            <a:pPr>
              <a:spcBef>
                <a:spcPts val="0"/>
              </a:spcBef>
              <a:buNone/>
            </a:pPr>
            <a:endParaRPr lang="en-US" sz="2800" dirty="0" smtClean="0">
              <a:solidFill>
                <a:srgbClr val="002060"/>
              </a:solidFill>
            </a:endParaRPr>
          </a:p>
          <a:p>
            <a:pPr>
              <a:spcBef>
                <a:spcPts val="0"/>
              </a:spcBef>
              <a:buNone/>
            </a:pPr>
            <a:r>
              <a:rPr lang="en-US" sz="2800" dirty="0" smtClean="0"/>
              <a:t>Drawing upon Humboldt’s antinomy of stability and flexibility in the language, KLS </a:t>
            </a:r>
            <a:r>
              <a:rPr lang="en-US" sz="2800" dirty="0" smtClean="0"/>
              <a:t>scholars developed </a:t>
            </a:r>
            <a:r>
              <a:rPr lang="en-US" sz="2800" dirty="0" smtClean="0"/>
              <a:t>the study about dichotomy of dynamics and statics in the language.</a:t>
            </a:r>
          </a:p>
          <a:p>
            <a:pPr>
              <a:spcBef>
                <a:spcPts val="0"/>
              </a:spcBef>
              <a:buNone/>
            </a:pPr>
            <a:endParaRPr lang="en-US" sz="2800" dirty="0" smtClean="0"/>
          </a:p>
          <a:p>
            <a:pPr>
              <a:spcBef>
                <a:spcPts val="0"/>
              </a:spcBef>
              <a:buNone/>
            </a:pPr>
            <a:r>
              <a:rPr lang="en-US" sz="2800" dirty="0" smtClean="0"/>
              <a:t>“</a:t>
            </a:r>
            <a:r>
              <a:rPr lang="en-US" sz="2800" i="1" dirty="0" smtClean="0"/>
              <a:t>There is no immobility in the language, like in the whole of nature, everything lives, everything moves, everything changes. Calmness, pause, standstill is a seeming occurrence, and is a particular case of moving under condition of minimal changes. Language statics is just a particular case of its dynamics or rather </a:t>
            </a:r>
            <a:r>
              <a:rPr lang="en-US" sz="2800" i="1" dirty="0" err="1" smtClean="0"/>
              <a:t>cinematics</a:t>
            </a:r>
            <a:r>
              <a:rPr lang="en-US" sz="2800" i="1" dirty="0" smtClean="0"/>
              <a:t>”. </a:t>
            </a:r>
          </a:p>
          <a:p>
            <a:pPr>
              <a:spcBef>
                <a:spcPts val="0"/>
              </a:spcBef>
              <a:buNone/>
            </a:pPr>
            <a:endParaRPr lang="en-US" sz="2800" i="1" dirty="0" smtClean="0"/>
          </a:p>
          <a:p>
            <a:pPr>
              <a:spcBef>
                <a:spcPts val="0"/>
              </a:spcBef>
              <a:buNone/>
            </a:pPr>
            <a:r>
              <a:rPr lang="en-US" sz="2800" dirty="0" err="1" smtClean="0"/>
              <a:t>Baudouin’s</a:t>
            </a:r>
            <a:r>
              <a:rPr lang="en-US" sz="2800" dirty="0" smtClean="0"/>
              <a:t> student from St. Petersburg academician L.V. </a:t>
            </a:r>
            <a:r>
              <a:rPr lang="en-US" sz="2800" dirty="0" err="1" smtClean="0"/>
              <a:t>Tscherba</a:t>
            </a:r>
            <a:r>
              <a:rPr lang="en-US" sz="2800" dirty="0" smtClean="0"/>
              <a:t> called his teacher’s method “dynamic synchrony”.</a:t>
            </a:r>
          </a:p>
          <a:p>
            <a:pPr algn="r">
              <a:spcBef>
                <a:spcPts val="0"/>
              </a:spcBef>
              <a:buNone/>
            </a:pPr>
            <a:endParaRPr lang="ru-RU" sz="2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en-GB" sz="2400" dirty="0" err="1" smtClean="0">
                <a:solidFill>
                  <a:srgbClr val="7030A0"/>
                </a:solidFill>
              </a:rPr>
              <a:t>Baudouin</a:t>
            </a:r>
            <a:r>
              <a:rPr lang="en-GB" sz="2400" dirty="0" smtClean="0">
                <a:solidFill>
                  <a:srgbClr val="7030A0"/>
                </a:solidFill>
              </a:rPr>
              <a:t> de Courtenay and </a:t>
            </a:r>
            <a:r>
              <a:rPr lang="en-US" sz="2400" dirty="0" smtClean="0">
                <a:solidFill>
                  <a:srgbClr val="7030A0"/>
                </a:solidFill>
              </a:rPr>
              <a:t>Kazan linguistic school</a:t>
            </a:r>
            <a:r>
              <a:rPr lang="en-US" sz="2400" dirty="0" smtClean="0"/>
              <a:t/>
            </a:r>
            <a:br>
              <a:rPr lang="en-US" sz="2400" dirty="0" smtClean="0"/>
            </a:br>
            <a:endParaRPr lang="ru-RU" sz="2400" dirty="0"/>
          </a:p>
        </p:txBody>
      </p:sp>
      <p:sp>
        <p:nvSpPr>
          <p:cNvPr id="3" name="Содержимое 2"/>
          <p:cNvSpPr>
            <a:spLocks noGrp="1"/>
          </p:cNvSpPr>
          <p:nvPr>
            <p:ph idx="1"/>
          </p:nvPr>
        </p:nvSpPr>
        <p:spPr>
          <a:xfrm>
            <a:off x="457200" y="836712"/>
            <a:ext cx="8291264" cy="5328592"/>
          </a:xfrm>
        </p:spPr>
        <p:txBody>
          <a:bodyPr>
            <a:normAutofit/>
          </a:bodyPr>
          <a:lstStyle/>
          <a:p>
            <a:pPr>
              <a:spcBef>
                <a:spcPts val="0"/>
              </a:spcBef>
              <a:buNone/>
            </a:pPr>
            <a:r>
              <a:rPr lang="en-US" sz="2800" dirty="0" smtClean="0">
                <a:solidFill>
                  <a:srgbClr val="002060"/>
                </a:solidFill>
              </a:rPr>
              <a:t>Major scientific problems developed by KLS</a:t>
            </a:r>
          </a:p>
          <a:p>
            <a:pPr marL="514350" indent="-514350">
              <a:spcBef>
                <a:spcPts val="0"/>
              </a:spcBef>
              <a:buAutoNum type="arabicPeriod"/>
            </a:pPr>
            <a:r>
              <a:rPr lang="en-US" sz="2400" dirty="0" smtClean="0"/>
              <a:t>strict distinction of a sound and a letter; </a:t>
            </a:r>
          </a:p>
          <a:p>
            <a:pPr marL="514350" indent="-514350">
              <a:spcBef>
                <a:spcPts val="0"/>
              </a:spcBef>
              <a:buAutoNum type="arabicPeriod"/>
            </a:pPr>
            <a:r>
              <a:rPr lang="en-US" sz="2400" dirty="0" smtClean="0"/>
              <a:t>distinction of phonetic and morphologic word divisibility; </a:t>
            </a:r>
          </a:p>
          <a:p>
            <a:pPr marL="514350" indent="-514350">
              <a:spcBef>
                <a:spcPts val="0"/>
              </a:spcBef>
              <a:buAutoNum type="arabicPeriod"/>
            </a:pPr>
            <a:r>
              <a:rPr lang="en-US" sz="2400" dirty="0" smtClean="0"/>
              <a:t>distinction of pure phonetic (</a:t>
            </a:r>
            <a:r>
              <a:rPr lang="en-US" sz="2400" dirty="0" err="1" smtClean="0"/>
              <a:t>anthropophonic</a:t>
            </a:r>
            <a:r>
              <a:rPr lang="en-US" sz="2400" dirty="0" smtClean="0"/>
              <a:t>) and psychic elements in the language; </a:t>
            </a:r>
          </a:p>
          <a:p>
            <a:pPr marL="514350" indent="-514350">
              <a:spcBef>
                <a:spcPts val="0"/>
              </a:spcBef>
              <a:buAutoNum type="arabicPeriod"/>
            </a:pPr>
            <a:r>
              <a:rPr lang="en-US" sz="2400" dirty="0" smtClean="0"/>
              <a:t>distinction of changes taking place regularly </a:t>
            </a:r>
            <a:r>
              <a:rPr lang="en-US" sz="2400" dirty="0" smtClean="0"/>
              <a:t>a </a:t>
            </a:r>
            <a:r>
              <a:rPr lang="en-US" sz="2400" dirty="0" smtClean="0"/>
              <a:t>language and changes which used to happen in the history; </a:t>
            </a:r>
          </a:p>
          <a:p>
            <a:pPr marL="514350" indent="-514350">
              <a:spcBef>
                <a:spcPts val="0"/>
              </a:spcBef>
              <a:buAutoNum type="arabicPeriod"/>
            </a:pPr>
            <a:r>
              <a:rPr lang="en-US" sz="2400" dirty="0" smtClean="0"/>
              <a:t>advantage of a living language examination; </a:t>
            </a:r>
          </a:p>
          <a:p>
            <a:pPr marL="514350" indent="-514350">
              <a:spcBef>
                <a:spcPts val="0"/>
              </a:spcBef>
              <a:buAutoNum type="arabicPeriod"/>
            </a:pPr>
            <a:r>
              <a:rPr lang="en-US" sz="2400" dirty="0" smtClean="0"/>
              <a:t>importance of analyzing and dividing linguistic units according to their distinctive features; </a:t>
            </a:r>
          </a:p>
          <a:p>
            <a:pPr marL="514350" indent="-514350">
              <a:spcBef>
                <a:spcPts val="0"/>
              </a:spcBef>
              <a:buAutoNum type="arabicPeriod"/>
            </a:pPr>
            <a:r>
              <a:rPr lang="en-US" sz="2400" dirty="0" smtClean="0"/>
              <a:t>aiming at theoretical generalizations, which are necessary for every real science.</a:t>
            </a:r>
            <a:endParaRPr lang="en-US" sz="2400" dirty="0" smtClean="0">
              <a:solidFill>
                <a:srgbClr val="002060"/>
              </a:solidFill>
            </a:endParaRPr>
          </a:p>
          <a:p>
            <a:pPr>
              <a:spcBef>
                <a:spcPts val="0"/>
              </a:spcBef>
              <a:buNone/>
            </a:pPr>
            <a:endParaRPr lang="en-US" sz="2800" dirty="0" smtClean="0">
              <a:solidFill>
                <a:srgbClr val="002060"/>
              </a:solidFill>
            </a:endParaRPr>
          </a:p>
          <a:p>
            <a:pPr algn="r">
              <a:spcBef>
                <a:spcPts val="0"/>
              </a:spcBef>
              <a:buNone/>
            </a:pPr>
            <a:endParaRPr lang="ru-RU"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1900</Words>
  <Application>Microsoft Office PowerPoint</Application>
  <PresentationFormat>Экран (4:3)</PresentationFormat>
  <Paragraphs>181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Baudouin de Courtenay and Ferdinand de Saussure</vt:lpstr>
      <vt:lpstr>Слайд 2</vt:lpstr>
      <vt:lpstr>Baudouin de Courtenay and Kazan linguistic school </vt:lpstr>
      <vt:lpstr>Baudouin de Courtenay and Kazan linguistic school </vt:lpstr>
      <vt:lpstr>Baudouin de Courtenay and Kazan linguistic school </vt:lpstr>
      <vt:lpstr>Baudouin de Courtenay and Kazan linguistic school </vt:lpstr>
      <vt:lpstr>Baudouin de Courtenay and Kazan linguistic school </vt:lpstr>
      <vt:lpstr>Baudouin de Courtenay and Kazan linguistic school </vt:lpstr>
      <vt:lpstr>Baudouin de Courtenay and Kazan linguistic school </vt:lpstr>
      <vt:lpstr>Baudouin de Courtenay and Kazan linguistic school </vt:lpstr>
      <vt:lpstr>Ferdinand de Saussure</vt:lpstr>
      <vt:lpstr>Ferdinand de Saussure</vt:lpstr>
      <vt:lpstr>Ferdinand de Saussure</vt:lpstr>
      <vt:lpstr>Ferdinand de Saussure</vt:lpstr>
      <vt:lpstr>Ferdinand de Saussure</vt:lpstr>
      <vt:lpstr>Ferdinand de Saussure</vt:lpstr>
      <vt:lpstr>Ferdinand de Saussure</vt:lpstr>
      <vt:lpstr>Ferdinand de Saussure</vt:lpstr>
      <vt:lpstr>Ferdinand de Saussure’s semiology</vt:lpstr>
      <vt:lpstr>Ferdinand de Saussure’s semiology</vt:lpstr>
      <vt:lpstr>Ferdinand de Saussure’s semiology</vt:lpstr>
      <vt:lpstr>Ferdinand de Saussure’s semiology</vt:lpstr>
      <vt:lpstr>Ferdinand de Saussure’s semiology</vt:lpstr>
      <vt:lpstr>Ferdinand de Saussure’s semiology</vt:lpstr>
      <vt:lpstr>Ferdinand de Saussure’s semiology</vt:lpstr>
      <vt:lpstr>Ferdinand de Saussure’s semiology</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Komp</cp:lastModifiedBy>
  <cp:revision>46</cp:revision>
  <dcterms:created xsi:type="dcterms:W3CDTF">2016-07-23T18:03:23Z</dcterms:created>
  <dcterms:modified xsi:type="dcterms:W3CDTF">2016-10-05T15:35:19Z</dcterms:modified>
</cp:coreProperties>
</file>