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67"/>
  </p:notesMasterIdLst>
  <p:handoutMasterIdLst>
    <p:handoutMasterId r:id="rId68"/>
  </p:handoutMasterIdLst>
  <p:sldIdLst>
    <p:sldId id="256" r:id="rId2"/>
    <p:sldId id="306" r:id="rId3"/>
    <p:sldId id="313" r:id="rId4"/>
    <p:sldId id="314" r:id="rId5"/>
    <p:sldId id="320" r:id="rId6"/>
    <p:sldId id="303" r:id="rId7"/>
    <p:sldId id="319" r:id="rId8"/>
    <p:sldId id="318" r:id="rId9"/>
    <p:sldId id="308" r:id="rId10"/>
    <p:sldId id="357" r:id="rId11"/>
    <p:sldId id="312" r:id="rId12"/>
    <p:sldId id="356" r:id="rId13"/>
    <p:sldId id="315" r:id="rId14"/>
    <p:sldId id="307" r:id="rId15"/>
    <p:sldId id="358" r:id="rId16"/>
    <p:sldId id="359" r:id="rId17"/>
    <p:sldId id="309" r:id="rId18"/>
    <p:sldId id="354" r:id="rId19"/>
    <p:sldId id="321" r:id="rId20"/>
    <p:sldId id="322" r:id="rId21"/>
    <p:sldId id="310" r:id="rId22"/>
    <p:sldId id="323" r:id="rId23"/>
    <p:sldId id="324" r:id="rId24"/>
    <p:sldId id="370" r:id="rId25"/>
    <p:sldId id="369" r:id="rId26"/>
    <p:sldId id="368" r:id="rId27"/>
    <p:sldId id="360" r:id="rId28"/>
    <p:sldId id="326" r:id="rId29"/>
    <p:sldId id="325" r:id="rId30"/>
    <p:sldId id="361" r:id="rId31"/>
    <p:sldId id="330" r:id="rId32"/>
    <p:sldId id="328" r:id="rId33"/>
    <p:sldId id="329" r:id="rId34"/>
    <p:sldId id="343" r:id="rId35"/>
    <p:sldId id="327" r:id="rId36"/>
    <p:sldId id="345" r:id="rId37"/>
    <p:sldId id="362" r:id="rId38"/>
    <p:sldId id="346" r:id="rId39"/>
    <p:sldId id="363" r:id="rId40"/>
    <p:sldId id="364" r:id="rId41"/>
    <p:sldId id="347" r:id="rId42"/>
    <p:sldId id="365" r:id="rId43"/>
    <p:sldId id="348" r:id="rId44"/>
    <p:sldId id="366" r:id="rId45"/>
    <p:sldId id="349" r:id="rId46"/>
    <p:sldId id="344" r:id="rId47"/>
    <p:sldId id="331" r:id="rId48"/>
    <p:sldId id="332" r:id="rId49"/>
    <p:sldId id="333" r:id="rId50"/>
    <p:sldId id="334" r:id="rId51"/>
    <p:sldId id="335" r:id="rId52"/>
    <p:sldId id="337" r:id="rId53"/>
    <p:sldId id="336" r:id="rId54"/>
    <p:sldId id="338" r:id="rId55"/>
    <p:sldId id="340" r:id="rId56"/>
    <p:sldId id="339" r:id="rId57"/>
    <p:sldId id="341" r:id="rId58"/>
    <p:sldId id="342" r:id="rId59"/>
    <p:sldId id="367" r:id="rId60"/>
    <p:sldId id="350" r:id="rId61"/>
    <p:sldId id="351" r:id="rId62"/>
    <p:sldId id="371" r:id="rId63"/>
    <p:sldId id="305" r:id="rId64"/>
    <p:sldId id="355" r:id="rId65"/>
    <p:sldId id="304" r:id="rId6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07" autoAdjust="0"/>
    <p:restoredTop sz="70624" autoAdjust="0"/>
  </p:normalViewPr>
  <p:slideViewPr>
    <p:cSldViewPr>
      <p:cViewPr varScale="1">
        <p:scale>
          <a:sx n="115" d="100"/>
          <a:sy n="115" d="100"/>
        </p:scale>
        <p:origin x="1830" y="114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A06E01A1-44EC-4E71-9592-CC288D2173A9}" type="datetimeFigureOut">
              <a:rPr lang="ru-RU"/>
              <a:pPr/>
              <a:t>08.04.2017</a:t>
            </a:fld>
            <a:endParaRPr lang="ru-RU"/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ru-RU"/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C11BDB5F-7FE9-43D3-9388-E260EC6BE12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88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42BC46D-8ED3-4D35-BA43-9C1041B0AA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8202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8E316FE9-680C-41CC-A1E1-DF186959D826}" type="slidenum">
              <a:rPr lang="ru-RU" smtClean="0">
                <a:latin typeface="Arial" charset="0"/>
              </a:rPr>
              <a:pPr eaLnBrk="1" hangingPunct="1"/>
              <a:t>1</a:t>
            </a:fld>
            <a:endParaRPr lang="ru-RU" smtClean="0"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uk-UA" sz="1000" b="1" i="1" u="sng" smtClean="0"/>
          </a:p>
        </p:txBody>
      </p:sp>
    </p:spTree>
    <p:extLst>
      <p:ext uri="{BB962C8B-B14F-4D97-AF65-F5344CB8AC3E}">
        <p14:creationId xmlns:p14="http://schemas.microsoft.com/office/powerpoint/2010/main" val="8117699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79372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98338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074252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14886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969894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789804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21043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74055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13821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55719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08578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30516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82868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279082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28445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14495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33391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46276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849623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958032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27422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367463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134127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060369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565485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817085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5914369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418539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634572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276203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396319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84078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028349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957323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157034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364383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431861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818024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00968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161960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5646331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182477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2268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766CC13-F5E8-4F6F-AEAB-AF12D8285167}" type="slidenum">
              <a:rPr lang="ru-RU" smtClean="0">
                <a:latin typeface="Arial" charset="0"/>
              </a:rPr>
              <a:pPr eaLnBrk="1" hangingPunct="1"/>
              <a:t>5</a:t>
            </a:fld>
            <a:endParaRPr lang="ru-RU" smtClean="0">
              <a:latin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Визначте функціонально-просторові основи організації інтер’єру.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Дайте оцінку основним зв’язкам між умовами функціональної та естетичної організації інтер’єру. 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Наведіть типологічну класифікацію архітектурного середовища.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Проаналізуйте принципи формування структури приміщень виробничого призначення.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Визначте принципи формування структури приміщень громадського призначення.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Проаналізуйте функціонально-просторову організацію виробничих приміщень на прикладі проектної майстерні. 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Дайте оцінку функціонально-просторовій організації офісних приміщень.</a:t>
            </a:r>
          </a:p>
        </p:txBody>
      </p:sp>
    </p:spTree>
    <p:extLst>
      <p:ext uri="{BB962C8B-B14F-4D97-AF65-F5344CB8AC3E}">
        <p14:creationId xmlns:p14="http://schemas.microsoft.com/office/powerpoint/2010/main" val="32600801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82045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690192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105212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863687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30983050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8568365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463080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356824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1371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27039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766CC13-F5E8-4F6F-AEAB-AF12D8285167}" type="slidenum">
              <a:rPr lang="ru-RU" smtClean="0">
                <a:latin typeface="Arial" charset="0"/>
              </a:rPr>
              <a:pPr eaLnBrk="1" hangingPunct="1"/>
              <a:t>6</a:t>
            </a:fld>
            <a:endParaRPr lang="ru-RU" smtClean="0">
              <a:latin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Визначте функціонально-просторові основи організації інтер’єру.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Дайте оцінку основним зв’язкам між умовами функціональної та естетичної організації інтер’єру. 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Наведіть типологічну класифікацію архітектурного середовища.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Проаналізуйте принципи формування структури приміщень виробничого призначення.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Визначте принципи формування структури приміщень громадського призначення.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Проаналізуйте функціонально-просторову організацію виробничих приміщень на прикладі проектної майстерні. 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Дайте оцінку функціонально-просторовій організації офісних приміщень.</a:t>
            </a:r>
          </a:p>
        </p:txBody>
      </p:sp>
    </p:spTree>
    <p:extLst>
      <p:ext uri="{BB962C8B-B14F-4D97-AF65-F5344CB8AC3E}">
        <p14:creationId xmlns:p14="http://schemas.microsoft.com/office/powerpoint/2010/main" val="3310031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931330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015757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2054130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766CC13-F5E8-4F6F-AEAB-AF12D8285167}" type="slidenum">
              <a:rPr lang="ru-RU" smtClean="0">
                <a:latin typeface="Arial" charset="0"/>
              </a:rPr>
              <a:pPr eaLnBrk="1" hangingPunct="1"/>
              <a:t>63</a:t>
            </a:fld>
            <a:endParaRPr lang="ru-RU" smtClean="0">
              <a:latin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Визначте функціонально-просторові основи організації інтер’єру.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Дайте оцінку основним зв’язкам між умовами функціональної та естетичної організації інтер’єру. 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Наведіть типологічну класифікацію архітектурного середовища.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Проаналізуйте принципи формування структури приміщень виробничого призначення.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Визначте принципи формування структури приміщень громадського призначення.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Проаналізуйте функціонально-просторову організацію виробничих приміщень на прикладі проектної майстерні. 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Дайте оцінку функціонально-просторовій організації офісних приміщень.</a:t>
            </a:r>
          </a:p>
        </p:txBody>
      </p:sp>
    </p:spTree>
    <p:extLst>
      <p:ext uri="{BB962C8B-B14F-4D97-AF65-F5344CB8AC3E}">
        <p14:creationId xmlns:p14="http://schemas.microsoft.com/office/powerpoint/2010/main" val="3207325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766CC13-F5E8-4F6F-AEAB-AF12D8285167}" type="slidenum">
              <a:rPr lang="ru-RU" smtClean="0">
                <a:latin typeface="Arial" charset="0"/>
              </a:rPr>
              <a:pPr eaLnBrk="1" hangingPunct="1"/>
              <a:t>7</a:t>
            </a:fld>
            <a:endParaRPr lang="ru-RU" smtClean="0">
              <a:latin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Визначте функціонально-просторові основи організації інтер’єру.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Дайте оцінку основним зв’язкам між умовами функціональної та естетичної організації інтер’єру. 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Наведіть типологічну класифікацію архітектурного середовища.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Проаналізуйте принципи формування структури приміщень виробничого призначення.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Визначте принципи формування структури приміщень громадського призначення.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Проаналізуйте функціонально-просторову організацію виробничих приміщень на прикладі проектної майстерні. 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Дайте оцінку функціонально-просторовій організації офісних приміщень.</a:t>
            </a:r>
          </a:p>
        </p:txBody>
      </p:sp>
    </p:spTree>
    <p:extLst>
      <p:ext uri="{BB962C8B-B14F-4D97-AF65-F5344CB8AC3E}">
        <p14:creationId xmlns:p14="http://schemas.microsoft.com/office/powerpoint/2010/main" val="837948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E766CC13-F5E8-4F6F-AEAB-AF12D8285167}" type="slidenum">
              <a:rPr lang="ru-RU" smtClean="0">
                <a:latin typeface="Arial" charset="0"/>
              </a:rPr>
              <a:pPr eaLnBrk="1" hangingPunct="1"/>
              <a:t>8</a:t>
            </a:fld>
            <a:endParaRPr lang="ru-RU" smtClean="0">
              <a:latin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Визначте функціонально-просторові основи організації інтер’єру.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Дайте оцінку основним зв’язкам між умовами функціональної та естетичної організації інтер’єру. 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Наведіть типологічну класифікацію архітектурного середовища.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Проаналізуйте принципи формування структури приміщень виробничого призначення.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Визначте принципи формування структури приміщень громадського призначення.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Проаналізуйте функціонально-просторову організацію виробничих приміщень на прикладі проектної майстерні. </a:t>
            </a:r>
          </a:p>
          <a:p>
            <a:pPr marL="228600" indent="-228600">
              <a:lnSpc>
                <a:spcPct val="80000"/>
              </a:lnSpc>
              <a:buFontTx/>
              <a:buAutoNum type="arabicPeriod"/>
            </a:pPr>
            <a:r>
              <a:rPr lang="uk-UA" sz="20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Дайте оцінку функціонально-просторовій організації офісних приміщень.</a:t>
            </a:r>
          </a:p>
        </p:txBody>
      </p:sp>
    </p:spTree>
    <p:extLst>
      <p:ext uri="{BB962C8B-B14F-4D97-AF65-F5344CB8AC3E}">
        <p14:creationId xmlns:p14="http://schemas.microsoft.com/office/powerpoint/2010/main" val="4129960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7039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7C7404-6EC6-4D8C-9B64-FE081EE666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988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794BF-2DE4-4390-A1B0-72AF0FDCA05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03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E15432-9A07-4741-BFA9-02A2721DB6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688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1E5B03-E025-447C-9B95-CB6646C46A6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151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94C27-0489-4B38-9B9D-5F2AFFCD02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945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AB040F-0915-47B7-9244-FAFFBF78AB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863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FA976-E3CD-4A0E-A931-C0FA3AD5E3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89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14B33C-771A-4DAB-BAC5-4903E963E3C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210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1D5A5C-C2BD-444E-A5FC-59346235847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424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BC3F3-9AB9-4D63-9E2F-25BEBD7E975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621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80A00-7C3A-4EEF-BE57-DB69E381EDA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712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encilSketch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BA64FFD-9754-42AF-8B62-18083392DB0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12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jpeg"/><Relationship Id="rId4" Type="http://schemas.openxmlformats.org/officeDocument/2006/relationships/image" Target="../media/image19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7" Type="http://schemas.openxmlformats.org/officeDocument/2006/relationships/image" Target="../media/image19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261" y="0"/>
            <a:ext cx="9131739" cy="980728"/>
          </a:xfrm>
        </p:spPr>
        <p:txBody>
          <a:bodyPr>
            <a:noAutofit/>
          </a:bodyPr>
          <a:lstStyle/>
          <a:p>
            <a:pPr eaLnBrk="1" hangingPunct="1"/>
            <a:r>
              <a:rPr lang="uk-UA" sz="3200" dirty="0" smtClean="0">
                <a:latin typeface="Arial" pitchFamily="34" charset="0"/>
                <a:cs typeface="Arial" pitchFamily="34" charset="0"/>
              </a:rPr>
              <a:t> ТИПОЛОГІЯ І ДИЗАЙН ІНТЕР’ЄРІВ</a:t>
            </a:r>
            <a:r>
              <a:rPr lang="uk-UA" sz="3200" dirty="0" smtClean="0">
                <a:effectLst/>
                <a:latin typeface="Arial" pitchFamily="34" charset="0"/>
                <a:cs typeface="Arial" pitchFamily="34" charset="0"/>
              </a:rPr>
              <a:t> ПРОМИСЛОВИХ БУДІВЕЛЬ</a:t>
            </a:r>
            <a:endParaRPr lang="ru-RU" sz="3200" dirty="0" smtClean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124744"/>
            <a:ext cx="9144000" cy="5502563"/>
          </a:xfrm>
        </p:spPr>
        <p:txBody>
          <a:bodyPr>
            <a:noAutofit/>
          </a:bodyPr>
          <a:lstStyle/>
          <a:p>
            <a:pPr marL="342900" indent="-342900" algn="l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uk-UA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Мета проектування інтер'єрів промислових будівель</a:t>
            </a:r>
          </a:p>
          <a:p>
            <a:pPr marL="342900" indent="-342900" algn="l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uk-UA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Класифікація;</a:t>
            </a:r>
          </a:p>
          <a:p>
            <a:pPr marL="342900" indent="-342900" algn="l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uk-UA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Проектування окремих вузлів та типових приміщень;</a:t>
            </a:r>
          </a:p>
          <a:p>
            <a:pPr marL="342900" indent="-342900" algn="l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uk-UA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Особливості інтер'єрів </a:t>
            </a:r>
            <a:r>
              <a:rPr lang="uk-UA" sz="2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горновидобуткових</a:t>
            </a:r>
            <a:r>
              <a:rPr lang="uk-UA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підприємств;</a:t>
            </a:r>
          </a:p>
          <a:p>
            <a:pPr marL="342900" indent="-342900" algn="l">
              <a:spcBef>
                <a:spcPts val="0"/>
              </a:spcBef>
              <a:buFont typeface="Arial" pitchFamily="34" charset="0"/>
              <a:buChar char="•"/>
            </a:pPr>
            <a:r>
              <a:rPr lang="uk-UA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Особливості інтер'єрів металургійних заводів;    </a:t>
            </a:r>
          </a:p>
          <a:p>
            <a:pPr marL="342900" indent="-342900" algn="l">
              <a:spcBef>
                <a:spcPts val="0"/>
              </a:spcBef>
              <a:buFont typeface="Arial" pitchFamily="34" charset="0"/>
              <a:buChar char="•"/>
            </a:pPr>
            <a:r>
              <a:rPr lang="uk-UA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Особливості інтер'єрів об'єктів енергетики;</a:t>
            </a:r>
          </a:p>
          <a:p>
            <a:pPr marL="342900" indent="-342900" algn="l">
              <a:spcBef>
                <a:spcPts val="0"/>
              </a:spcBef>
              <a:buFont typeface="Arial" pitchFamily="34" charset="0"/>
              <a:buChar char="•"/>
            </a:pPr>
            <a:r>
              <a:rPr lang="uk-UA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Особливості </a:t>
            </a:r>
            <a:r>
              <a:rPr lang="uk-UA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інтер'єрів </a:t>
            </a:r>
            <a:r>
              <a:rPr lang="uk-UA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закладів аерокосмічної </a:t>
            </a:r>
            <a:r>
              <a:rPr lang="uk-UA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галузі;</a:t>
            </a:r>
          </a:p>
          <a:p>
            <a:pPr marL="342900" indent="-342900" algn="l">
              <a:spcBef>
                <a:spcPts val="0"/>
              </a:spcBef>
              <a:buFont typeface="Arial" pitchFamily="34" charset="0"/>
              <a:buChar char="•"/>
            </a:pPr>
            <a:r>
              <a:rPr lang="uk-UA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Особливості </a:t>
            </a:r>
            <a:r>
              <a:rPr lang="uk-UA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інтер'єрів </a:t>
            </a:r>
            <a:r>
              <a:rPr lang="uk-UA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автомобільних заводів:</a:t>
            </a:r>
          </a:p>
          <a:p>
            <a:pPr marL="720000" indent="-432000" algn="l" eaLnBrk="1" hangingPunct="1">
              <a:spcBef>
                <a:spcPts val="0"/>
              </a:spcBef>
              <a:buFont typeface="Wingdings" pitchFamily="2" charset="2"/>
              <a:buChar char="Ø"/>
            </a:pPr>
            <a:r>
              <a:rPr lang="uk-UA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 пострадянському просторі (</a:t>
            </a:r>
            <a:r>
              <a:rPr lang="uk-UA" sz="22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АвтоВАЗ</a:t>
            </a:r>
            <a:r>
              <a:rPr lang="uk-UA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);</a:t>
            </a:r>
          </a:p>
          <a:p>
            <a:pPr marL="720000" indent="-432000" algn="l" eaLnBrk="1" hangingPunct="1">
              <a:spcBef>
                <a:spcPts val="0"/>
              </a:spcBef>
              <a:buFont typeface="Wingdings" pitchFamily="2" charset="2"/>
              <a:buChar char="Ø"/>
            </a:pPr>
            <a:r>
              <a:rPr lang="uk-UA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 Німеччині (Фольксваген, БМВ);</a:t>
            </a:r>
          </a:p>
          <a:p>
            <a:pPr marL="342900" indent="-342900" algn="l">
              <a:spcBef>
                <a:spcPts val="0"/>
              </a:spcBef>
              <a:buFont typeface="Arial" pitchFamily="34" charset="0"/>
              <a:buChar char="•"/>
            </a:pPr>
            <a:r>
              <a:rPr lang="uk-UA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Особливості інтер'єрів інжинірингових центрів;</a:t>
            </a:r>
          </a:p>
          <a:p>
            <a:pPr marL="342900" indent="-342900" algn="l">
              <a:spcBef>
                <a:spcPts val="0"/>
              </a:spcBef>
              <a:buFont typeface="Arial" pitchFamily="34" charset="0"/>
              <a:buChar char="•"/>
            </a:pPr>
            <a:r>
              <a:rPr lang="uk-UA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Особливості інтер'єрів ІТ-індустрії;</a:t>
            </a:r>
          </a:p>
          <a:p>
            <a:pPr marL="342900" indent="-342900" algn="l">
              <a:spcBef>
                <a:spcPts val="0"/>
              </a:spcBef>
              <a:buFont typeface="Arial" pitchFamily="34" charset="0"/>
              <a:buChar char="•"/>
            </a:pPr>
            <a:r>
              <a:rPr lang="uk-UA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Інтер'єри невеликих і реконструйованих будівель; </a:t>
            </a:r>
          </a:p>
          <a:p>
            <a:pPr marL="342900" indent="-342900" algn="l">
              <a:spcBef>
                <a:spcPts val="0"/>
              </a:spcBef>
              <a:buFont typeface="Arial" pitchFamily="34" charset="0"/>
              <a:buChar char="•"/>
            </a:pPr>
            <a:r>
              <a:rPr lang="uk-UA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Дискусія: критика проектних рішень інтер'єрів; </a:t>
            </a:r>
          </a:p>
          <a:p>
            <a:pPr marL="342900" indent="-342900" algn="l">
              <a:spcBef>
                <a:spcPts val="0"/>
              </a:spcBef>
              <a:buFont typeface="Arial" pitchFamily="34" charset="0"/>
              <a:buChar char="•"/>
            </a:pPr>
            <a:r>
              <a:rPr lang="uk-UA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Контрольні завдання;</a:t>
            </a:r>
          </a:p>
          <a:p>
            <a:pPr marL="342900" indent="-342900" algn="l" eaLnBrk="1" hangingPunct="1">
              <a:spcBef>
                <a:spcPts val="0"/>
              </a:spcBef>
              <a:buFont typeface="Arial" pitchFamily="34" charset="0"/>
              <a:buChar char="•"/>
            </a:pPr>
            <a:r>
              <a:rPr lang="uk-UA" sz="2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Література</a:t>
            </a:r>
            <a:endParaRPr lang="uk-UA" sz="2200" b="1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цеха промздан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95" y="0"/>
            <a:ext cx="4272409" cy="361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цеха промздани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257" y="0"/>
            <a:ext cx="4889025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артинки по запросу ПРОМІШЛЕННІЕ ЗДАН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691" y="3610273"/>
            <a:ext cx="4871591" cy="324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Картинки по запросу ПРОМІШЛЕННІЕ ЗДАН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9579"/>
            <a:ext cx="4272409" cy="279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078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-33671" y="0"/>
            <a:ext cx="9165704" cy="55844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ПРОЕКТУВАННЯ ВХІДНИХ ГРУП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http://img.atbrovary.org/uploads/2015-07-30/3-89759cea2daf510599c2a9bfe4bee103-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448"/>
            <a:ext cx="4654985" cy="349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c.pics.livejournal.com/newsparky/24480606/2333720/2333720_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8760"/>
            <a:ext cx="3689661" cy="491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rhs.com.ru/sites/default/files/991-HEMZ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9687"/>
            <a:ext cx="465498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34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входные группы промышленных объекто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6"/>
          <a:stretch/>
        </p:blipFill>
        <p:spPr bwMode="auto">
          <a:xfrm>
            <a:off x="4499992" y="3429000"/>
            <a:ext cx="4644008" cy="279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входные группы промышленных объект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498" y="0"/>
            <a:ext cx="5011502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артинки по запросу входные группы промышленных объект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7" y="4212004"/>
            <a:ext cx="4499992" cy="264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7" y="620688"/>
            <a:ext cx="4112211" cy="308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8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tripedali.com/wp-content/uploads/2013/07/Honda-Accord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5390" cy="363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b2blogger.com/news/img/large/617-zavod-toyota-motor-v-sankt-peterburge-planiruet-uvelichit-proizvodstvo-avtomobil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636439"/>
            <a:ext cx="4381500" cy="322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toyotadirection.ru/images/factory/spb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3303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22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2656"/>
            <a:ext cx="9165704" cy="51989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ХОЛИ, ВЕСТИБЮЛІ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 descr="http://www.khandozhko.narod.ru/image/realiz/_Tehno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b="6446"/>
          <a:stretch/>
        </p:blipFill>
        <p:spPr bwMode="auto">
          <a:xfrm>
            <a:off x="4067944" y="1308406"/>
            <a:ext cx="5076056" cy="249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archrevue.ru/images/tb/8981/13359584980021_w679h15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851" y="3802520"/>
            <a:ext cx="4582852" cy="30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hpi.net.au/wp-content/uploads/2015/04/20130508_NLH_IMG_654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2520"/>
            <a:ext cx="4582851" cy="305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r35.com.ru/images/r3501/r3501-47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" t="2312" r="1980" b="3456"/>
          <a:stretch/>
        </p:blipFill>
        <p:spPr bwMode="auto">
          <a:xfrm>
            <a:off x="-108520" y="1308160"/>
            <a:ext cx="4176464" cy="247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56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-2219" y="85008"/>
            <a:ext cx="9146219" cy="6796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ПРИМІЩЕННЯ ОСНОВНОГО ПРИЗНАЧЕННЯ</a:t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http://www.ognetika.com/assets/files/2015/09/%D0%9E%D1%81%D0%B2%D0%B5%D1%89%D0%B5%D0%BD%D0%B8%D0%B5-%D0%BF%D1%80%D0%BE%D0%BC%D1%8B%D1%88%D0%BB%D0%B5%D0%BD%D0%BD%D1%8B%D1%85-%D0%B7%D0%B4%D0%B0%D0%BD%D0%B8%D0%B9-%D0%BF%D1%80%D0%B8%D0%BC%D0%B5%D1%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759" y="486427"/>
            <a:ext cx="488724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steelbuildingchina.com.pt/7-steel-structures/1-2-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926641"/>
            <a:ext cx="491899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r35.com.ru/images/r3501/r3501-4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596"/>
            <a:ext cx="4265826" cy="342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30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r35.com.ru/images/r3501/r3501-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37" y="476672"/>
            <a:ext cx="4231179" cy="292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Картинки по запросу ПРОМІШЛЕННІЕ ЗДАН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4"/>
          <a:stretch/>
        </p:blipFill>
        <p:spPr bwMode="auto">
          <a:xfrm>
            <a:off x="4089" y="3781425"/>
            <a:ext cx="9139911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268" y="2247446"/>
            <a:ext cx="4908732" cy="1533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оборудование в цехах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647" y="13111"/>
            <a:ext cx="3326837" cy="224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89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6682"/>
            <a:ext cx="9144000" cy="4766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r>
              <a:rPr lang="uk-UA" sz="2400" dirty="0" smtClean="0">
                <a:latin typeface="Arial" pitchFamily="34" charset="0"/>
                <a:cs typeface="Arial" pitchFamily="34" charset="0"/>
              </a:rPr>
              <a:t>ПІДСОБНІ І ДОПОМІЖНІ ПРИМІЩЕННЯ</a:t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http://www.kontakt-l.ru/uploads/images/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08720"/>
            <a:ext cx="421196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biteks.ru/layout/files/pic-link-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293096"/>
            <a:ext cx="6339197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ok-t.ru/studopedia/baza12/462713044550.files/image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08720"/>
            <a:ext cx="4788023" cy="324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static.dezeen.com/uploads/2009/09/Fine-arts-and-architecture-college-of-Evora-by-Ines-Lobo-Arquitectos-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31"/>
          <a:stretch/>
        </p:blipFill>
        <p:spPr bwMode="auto">
          <a:xfrm>
            <a:off x="6339197" y="4149080"/>
            <a:ext cx="2804802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88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79324" y="4437112"/>
            <a:ext cx="41646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Складська будівля компанії KOP, Бельгія. </a:t>
            </a:r>
          </a:p>
          <a:p>
            <a:r>
              <a:rPr lang="uk-UA" dirty="0" smtClean="0"/>
              <a:t>Призначена для зберігання будівельних матеріалів; </a:t>
            </a:r>
          </a:p>
          <a:p>
            <a:r>
              <a:rPr lang="uk-UA" dirty="0" smtClean="0"/>
              <a:t>містить 15 000 </a:t>
            </a:r>
            <a:r>
              <a:rPr lang="uk-UA" dirty="0" err="1" smtClean="0"/>
              <a:t>кв</a:t>
            </a:r>
            <a:r>
              <a:rPr lang="uk-UA" dirty="0" smtClean="0"/>
              <a:t>. м складських приміщень і 2 000 </a:t>
            </a:r>
            <a:r>
              <a:rPr lang="uk-UA" dirty="0" err="1" smtClean="0"/>
              <a:t>кв</a:t>
            </a:r>
            <a:r>
              <a:rPr lang="uk-UA" dirty="0" smtClean="0"/>
              <a:t>. м - офісних.</a:t>
            </a:r>
            <a:endParaRPr lang="uk-UA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Промышленная архитектур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980214" cy="349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Промышленная архитектур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6846"/>
            <a:ext cx="4979324" cy="337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Промышленная архитектур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12" y="980728"/>
            <a:ext cx="4163785" cy="28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48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144000" cy="4766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r>
              <a:rPr lang="uk-UA" sz="2400" dirty="0" smtClean="0">
                <a:latin typeface="Arial" pitchFamily="34" charset="0"/>
                <a:cs typeface="Arial" pitchFamily="34" charset="0"/>
              </a:rPr>
              <a:t>АДМІНІСТРАТИВНО-ПОБУТОВІ ПРИМІЩЕННЯ</a:t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6011" y="5940433"/>
            <a:ext cx="45679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Штаб-квартира</a:t>
            </a:r>
            <a:endParaRPr lang="uk-UA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dirty="0" err="1" smtClean="0"/>
              <a:t>Phoenix-Zeppelin</a:t>
            </a:r>
            <a:r>
              <a:rPr lang="ru-RU" dirty="0" smtClean="0"/>
              <a:t>. </a:t>
            </a:r>
            <a:r>
              <a:rPr lang="ru-RU" dirty="0" err="1" smtClean="0"/>
              <a:t>Баньска-Бистриця</a:t>
            </a:r>
            <a:r>
              <a:rPr lang="ru-RU" dirty="0" smtClean="0"/>
              <a:t>, </a:t>
            </a:r>
            <a:r>
              <a:rPr lang="ru-RU" dirty="0" err="1" smtClean="0"/>
              <a:t>Словакія</a:t>
            </a:r>
            <a:endParaRPr lang="uk-UA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8" name="Picture 10" descr="http://www.arhinovosti.ru/wp-content/uploads/2013/03/Phoenix-Zeppelin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4248"/>
            <a:ext cx="4576011" cy="304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http://www.arhinovosti.ru/wp-content/uploads/2013/03/Phoenix-Zeppelin-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4576011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://www.arhinovosti.ru/wp-content/uploads/2013/03/Phoenix-Zeppelin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421" y="529442"/>
            <a:ext cx="4576011" cy="288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http://www.arhinovosti.ru/wp-content/uploads/2013/03/Phoenix-Zeppelin-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769" y="3417201"/>
            <a:ext cx="3848472" cy="252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32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65"/>
            <a:ext cx="9144000" cy="6796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МАСШТАБ ПРОМИСЛОВИХ ОБ</a:t>
            </a:r>
            <a:r>
              <a:rPr lang="uk-UA" sz="2400" dirty="0">
                <a:latin typeface="Arial" pitchFamily="34" charset="0"/>
                <a:cs typeface="Arial" pitchFamily="34" charset="0"/>
              </a:rPr>
              <a:t>'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ЄКТІВ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" y="692696"/>
            <a:ext cx="9142857" cy="57142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85280" y="6420547"/>
            <a:ext cx="5261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Arial" pitchFamily="34" charset="0"/>
                <a:cs typeface="Arial" pitchFamily="34" charset="0"/>
              </a:rPr>
              <a:t>Видобуток алмазів. Мирний, Якутія-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Саха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, Росія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95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arhinovosti.ru/wp-content/uploads/2013/04/Iron-Mountain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5943600" cy="3590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arhinovosti.ru/wp-content/uploads/2013/04/Iron-Mountain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0648"/>
            <a:ext cx="3200400" cy="444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arhinovosti.ru/wp-content/uploads/2013/04/Iron-Mountain-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20425" r="4310" b="22294"/>
          <a:stretch/>
        </p:blipFill>
        <p:spPr bwMode="auto">
          <a:xfrm>
            <a:off x="-1" y="3851189"/>
            <a:ext cx="5940649" cy="271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43600" y="5301208"/>
            <a:ext cx="32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Їдальня для персоналу </a:t>
            </a:r>
          </a:p>
          <a:p>
            <a:pPr algn="ctr"/>
            <a:r>
              <a:rPr lang="uk-UA" dirty="0" smtClean="0">
                <a:latin typeface="Arial" pitchFamily="34" charset="0"/>
                <a:cs typeface="Arial" pitchFamily="34" charset="0"/>
              </a:rPr>
              <a:t>на 1000 </a:t>
            </a:r>
            <a:r>
              <a:rPr lang="uk-UA" dirty="0" err="1" smtClean="0">
                <a:latin typeface="Arial" pitchFamily="34" charset="0"/>
                <a:cs typeface="Arial" pitchFamily="34" charset="0"/>
              </a:rPr>
              <a:t>кв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. м. </a:t>
            </a:r>
          </a:p>
          <a:p>
            <a:pPr algn="ctr"/>
            <a:r>
              <a:rPr lang="ru-RU" dirty="0" smtClean="0"/>
              <a:t>Лампа</a:t>
            </a:r>
            <a:r>
              <a:rPr lang="ru-RU" dirty="0"/>
              <a:t>, </a:t>
            </a:r>
            <a:r>
              <a:rPr lang="ru-RU" dirty="0" err="1" smtClean="0"/>
              <a:t>Чілі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141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000"/>
            <a:ext cx="9144000" cy="5313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r>
              <a:rPr lang="uk-UA" sz="2400" dirty="0" smtClean="0">
                <a:latin typeface="Arial" pitchFamily="34" charset="0"/>
                <a:cs typeface="Arial" pitchFamily="34" charset="0"/>
              </a:rPr>
              <a:t>ГОРИЗОНТАЛЬНІ ТА ВЕРТИКАЛЬНІ КОМУНІКАЦІЇ</a:t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4" name="Picture 4" descr="http://www.arhinovosti.ru/wp-content/uploads/2013/06/Olarra-Winery-Centre-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" y="568320"/>
            <a:ext cx="3810000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arhinovosti.ru/wp-content/uploads/2013/06/Olarra-Winery-Centre-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27" y="568320"/>
            <a:ext cx="5330873" cy="271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arhinovosti.ru/wp-content/uploads/2013/06/Olarra-Winery-Centre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84" y="3257127"/>
            <a:ext cx="3432157" cy="358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654" y="5445224"/>
            <a:ext cx="4750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Центр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виноробства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Olarra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Бустуріа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Іспанія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195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arhinovosti.ru/wp-content/uploads/2013/06/Olarra-Winery-Centre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2229"/>
            <a:ext cx="5508104" cy="462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arhinovosti.ru/wp-content/uploads/2013/06/Olarra-Winery-Centre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92229"/>
            <a:ext cx="3635896" cy="462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37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000"/>
            <a:ext cx="9144000" cy="5313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r>
              <a:rPr lang="uk-UA" sz="2400" dirty="0" smtClean="0">
                <a:latin typeface="Arial" pitchFamily="34" charset="0"/>
                <a:cs typeface="Arial" pitchFamily="34" charset="0"/>
              </a:rPr>
              <a:t>НАФТОГАЗОВА ПРОМИСЛОВІСТЬ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Картинки по запросу saudi aramco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1" b="9915"/>
          <a:stretch/>
        </p:blipFill>
        <p:spPr bwMode="auto">
          <a:xfrm>
            <a:off x="120774" y="1037283"/>
            <a:ext cx="415741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544304"/>
            <a:ext cx="47625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артинки по запросу заводы Saudi Aramco, Дахра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0"/>
          <a:stretch/>
        </p:blipFill>
        <p:spPr bwMode="auto">
          <a:xfrm>
            <a:off x="0" y="3325839"/>
            <a:ext cx="4398964" cy="354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Картинки по запросу СОВРЕМЕННАЯ МЕЧЕТЬ в Дахран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3725653"/>
            <a:ext cx="4745037" cy="314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9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050" y="1466849"/>
            <a:ext cx="3810000" cy="53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Картинки по запросу Saudi Aramco месторожден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5266418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Картинки по запросу Saudi Aramco месторожден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5266418" cy="317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66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503615" cy="2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1260"/>
            <a:ext cx="4503614" cy="372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Картинки по запросу заводы Saudi Aramco, Дахра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08110"/>
            <a:ext cx="4355976" cy="5749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93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000"/>
            <a:ext cx="9144000" cy="5313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r>
              <a:rPr lang="uk-UA" sz="2400" dirty="0">
                <a:latin typeface="Arial" pitchFamily="34" charset="0"/>
                <a:cs typeface="Arial" pitchFamily="34" charset="0"/>
              </a:rPr>
              <a:t>ІНТЕР’ЄРИ ГІРСЬКОВИДОБУВНИХ ОБ’ЄКТІВ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http://cs306906.vk.me/v306906263/a785/u8_dPUYm1l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232" r="1440" b="1781"/>
          <a:stretch/>
        </p:blipFill>
        <p:spPr bwMode="auto">
          <a:xfrm>
            <a:off x="0" y="476672"/>
            <a:ext cx="626469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socportal.info/wp-content/uploads/2016/03/13109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"/>
          <a:stretch/>
        </p:blipFill>
        <p:spPr bwMode="auto">
          <a:xfrm>
            <a:off x="4065393" y="3640648"/>
            <a:ext cx="5078607" cy="321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promliftservis.ru/files/images/f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0648"/>
            <a:ext cx="2606651" cy="321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www.volynnews.com/files/news/2014/04-11/114960/8888888888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49"/>
          <a:stretch/>
        </p:blipFill>
        <p:spPr bwMode="auto">
          <a:xfrm>
            <a:off x="6264696" y="476672"/>
            <a:ext cx="287930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88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5928593" cy="337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шахты в юар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593" y="1"/>
            <a:ext cx="3215407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Картинки по запросу шахты в юар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593" y="1841354"/>
            <a:ext cx="3223720" cy="245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Картинки по запросу шахты в юар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928593" cy="350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Похожее изображени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1" b="3926"/>
          <a:stretch/>
        </p:blipFill>
        <p:spPr bwMode="auto">
          <a:xfrm>
            <a:off x="5928593" y="4293095"/>
            <a:ext cx="3223719" cy="255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45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000"/>
            <a:ext cx="9144000" cy="53130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r>
              <a:rPr lang="uk-UA" sz="2400" dirty="0" smtClean="0">
                <a:latin typeface="Arial" pitchFamily="34" charset="0"/>
                <a:cs typeface="Arial" pitchFamily="34" charset="0"/>
              </a:rPr>
              <a:t>ОСОБЛИВОСТІ ІНТЕР'ЄРІВ МЕТАЛУРГІЙНИХ ЗАВОДІВ</a:t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6" name="Picture 4" descr="http://7ya-media.com/uploads/news/big/75-letiyu-pochetnogo-mariupoltsa-posvyashhaetsya-e-poha-vladimira-bojko-fot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932040" cy="33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img-fotki.yandex.ru/get/4701/kulikov-p.4/0_5a0c8_6f67fd1e_XX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8"/>
          <a:stretch/>
        </p:blipFill>
        <p:spPr bwMode="auto">
          <a:xfrm>
            <a:off x="0" y="529761"/>
            <a:ext cx="3563888" cy="297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pes.com.ua/wpressPES/wp-content/uploads/2009/03/chuguny_zavod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29762"/>
            <a:ext cx="5580112" cy="297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metcon.ru/upload/Objekt/azovstal/hfvhj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3501006"/>
            <a:ext cx="4211960" cy="280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32041" y="6395313"/>
            <a:ext cx="4211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ММК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ім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Ілліча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Маріуполь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Україна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54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4" name="Picture 12" descr="http://ilyichsteel.metinvestholding.com/upload/metinvest/news/2913/title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4793420" cy="345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://static.panoramio.com/photos/large/382267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417" y="3454265"/>
            <a:ext cx="4350583" cy="340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http://img-fotki.yandex.ru/get/4607/kulikov-p.4/0_5a0c9_bfe72e64_XXL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0"/>
          <a:stretch/>
        </p:blipFill>
        <p:spPr bwMode="auto">
          <a:xfrm>
            <a:off x="4793417" y="0"/>
            <a:ext cx="4350581" cy="345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http://i24.com.ua/data/files/2014/08/08/%D0%9B%D0%9F%D0%A6%2017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54265"/>
            <a:ext cx="4793419" cy="340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57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5" y="3395635"/>
            <a:ext cx="6080466" cy="3462365"/>
          </a:xfrm>
          <a:prstGeom prst="rect">
            <a:avLst/>
          </a:prstGeom>
        </p:spPr>
      </p:pic>
      <p:pic>
        <p:nvPicPr>
          <p:cNvPr id="1026" name="Picture 2" descr="http://photos.wikimapia.org/p/00/00/73/61/88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904" y="-17334"/>
            <a:ext cx="5113095" cy="341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91051" y="4803651"/>
            <a:ext cx="3052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Металургійний комбінат,</a:t>
            </a:r>
          </a:p>
          <a:p>
            <a:pPr algn="ctr"/>
            <a:r>
              <a:rPr lang="uk-UA" dirty="0" smtClean="0"/>
              <a:t>Череповець, Росія</a:t>
            </a:r>
            <a:endParaRPr lang="ru-RU" dirty="0"/>
          </a:p>
        </p:txBody>
      </p:sp>
      <p:pic>
        <p:nvPicPr>
          <p:cNvPr id="1028" name="Picture 4" descr="http://metall77.ru/img/statyi/9/phot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" y="414103"/>
            <a:ext cx="4020319" cy="255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14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860" y="3600641"/>
            <a:ext cx="4920481" cy="325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49" y="3600640"/>
            <a:ext cx="4239610" cy="325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артинки по запросу арселор в люксембург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13" y="-12532"/>
            <a:ext cx="5703587" cy="361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Похожее изображени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1925"/>
            <a:ext cx="344752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09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920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uk-UA" sz="2400" dirty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>
                <a:latin typeface="Arial" pitchFamily="34" charset="0"/>
                <a:cs typeface="Arial" pitchFamily="34" charset="0"/>
              </a:rPr>
            </a:br>
            <a:r>
              <a:rPr lang="uk-UA" sz="2400" dirty="0" smtClean="0">
                <a:latin typeface="Arial" pitchFamily="34" charset="0"/>
                <a:cs typeface="Arial" pitchFamily="34" charset="0"/>
              </a:rPr>
              <a:t>ОСОБЛИВОСТІ ІНТЕР'ЄРІВ ОБ'ЄКТІВ ЕНЕРГЕТИКИ</a:t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395313"/>
            <a:ext cx="914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Нововороніжська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</a:rPr>
              <a:t> АЕС, Росія</a:t>
            </a:r>
            <a:endParaRPr lang="uk-UA" dirty="0"/>
          </a:p>
        </p:txBody>
      </p:sp>
      <p:pic>
        <p:nvPicPr>
          <p:cNvPr id="15364" name="Picture 4" descr="http://www.seogan.ru/images/foto/nvaes/%D0%9C%D0%B0%D1%88%D0%B7%D0%B0%D0%BB%205%20%D0%B1%D0%BB%D0%BE%D0%BA%D0%B0%20%D0%9D%D0%BE%D0%B2%D0%BE%D0%B2%D0%BE%D1%80%D0%BE%D0%BD%D0%B5%D0%B6%D1%81%D0%BA%D0%BE%D0%B9%20%D0%90%D0%AD%D0%A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1"/>
          <a:stretch/>
        </p:blipFill>
        <p:spPr bwMode="auto">
          <a:xfrm>
            <a:off x="0" y="3120080"/>
            <a:ext cx="4529087" cy="32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http://www.novnpp.rosenergoatom.ru/wps/wcm/connect/rosenergoatom_copy/novnpp/resources/44fe69004e2e1b2e87f3cf74d9e7b622/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70" y="492073"/>
            <a:ext cx="7478059" cy="257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seogan.ru/images/foto/nvaes/%D0%9C%D0%B0%D1%88%D0%B7%D0%B0%D0%BB%20%D0%9D%D0%BE%D0%B2%D0%BE%D0%B2%D0%BE%D1%80%D0%BE%D0%BD%D0%B5%D0%B6%D1%81%D0%BA%D0%BE%D0%B9%20%D0%90%D0%AD%D0%A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087" y="3120080"/>
            <a:ext cx="4614913" cy="32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38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tesiaes.ru/wp-content/uploads/2012/07/novovoronegskaya_aes_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" y="116632"/>
            <a:ext cx="426343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seogan.ru/images/foto/nvaes/%D0%91%D0%9F%D0%A3%203%20%D0%B1%D0%BB%D0%BE%D0%BA%D0%B0%20%D0%9D%D0%BE%D0%B2%D0%BE%D0%B2%D0%BE%D1%80%D0%BE%D0%BD%D0%B5%D0%B6%D1%81%D0%BA%D0%BE%D0%B9%20%D0%90%D0%AD%D0%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706" y="116632"/>
            <a:ext cx="488056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polit.ru/media/archive/generic/p00041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662" y="3501008"/>
            <a:ext cx="4884338" cy="324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cdn.tvc.ru/pictures/o/213/72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69" y="3501008"/>
            <a:ext cx="4263431" cy="325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15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6395313"/>
            <a:ext cx="914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</a:rPr>
              <a:t>Московська ГРЕС, Росія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76055" cy="3189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3189768"/>
            <a:ext cx="4788024" cy="32782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9141" y="245647"/>
            <a:ext cx="4074859" cy="2708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424969"/>
            <a:ext cx="4355975" cy="290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7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5663" y="5318873"/>
            <a:ext cx="4482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ГЕС </a:t>
            </a:r>
            <a:r>
              <a:rPr lang="ru-RU" dirty="0"/>
              <a:t>«</a:t>
            </a:r>
            <a:r>
              <a:rPr lang="en-US" dirty="0" err="1"/>
              <a:t>Punibach</a:t>
            </a:r>
            <a:r>
              <a:rPr lang="en-US" dirty="0" smtClean="0"/>
              <a:t>»</a:t>
            </a:r>
            <a:r>
              <a:rPr lang="uk-UA" dirty="0" smtClean="0"/>
              <a:t>. </a:t>
            </a:r>
            <a:r>
              <a:rPr lang="ru-RU" dirty="0" err="1" smtClean="0"/>
              <a:t>Маллес-Веноста</a:t>
            </a:r>
            <a:r>
              <a:rPr lang="ru-RU" dirty="0" smtClean="0"/>
              <a:t>, </a:t>
            </a:r>
            <a:r>
              <a:rPr lang="ru-RU" dirty="0" err="1" smtClean="0"/>
              <a:t>Італія</a:t>
            </a:r>
            <a:endParaRPr lang="uk-UA" dirty="0"/>
          </a:p>
        </p:txBody>
      </p:sp>
      <p:pic>
        <p:nvPicPr>
          <p:cNvPr id="1026" name="Picture 2" descr="http://www.arhinovosti.ru/wp-content/uploads/2013/03/Punibach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9"/>
            <a:ext cx="5581223" cy="415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www.arhinovosti.ru/wp-content/uploads/2013/03/Punibach-4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://www.arhinovosti.ru/wp-content/uploads/2013/03/Punibach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223" y="682526"/>
            <a:ext cx="3562777" cy="278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arhinovosti.ru/wp-content/uploads/2013/03/Punibach-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"/>
          <a:stretch/>
        </p:blipFill>
        <p:spPr bwMode="auto">
          <a:xfrm>
            <a:off x="4482617" y="4149080"/>
            <a:ext cx="4688379" cy="270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82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826302" y="991012"/>
            <a:ext cx="4317698" cy="11967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ОСОБЛИВОСТІ ІНТЕР'ЄРІВ ЗАКЛАДІВ АЕРОКОСМІЧНОЇ ГАЛУЗІ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560131"/>
            <a:ext cx="3820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Французський</a:t>
            </a:r>
            <a:r>
              <a:rPr lang="ru-RU" dirty="0" smtClean="0"/>
              <a:t> </a:t>
            </a:r>
            <a:r>
              <a:rPr lang="ru-RU" dirty="0" err="1" smtClean="0"/>
              <a:t>підрозділ</a:t>
            </a:r>
            <a:r>
              <a:rPr lang="ru-RU" dirty="0" smtClean="0"/>
              <a:t> </a:t>
            </a:r>
            <a:r>
              <a:rPr lang="ru-RU" dirty="0"/>
              <a:t>концерна </a:t>
            </a:r>
            <a:r>
              <a:rPr lang="ru-RU" dirty="0" err="1"/>
              <a:t>Airbus</a:t>
            </a:r>
            <a:r>
              <a:rPr lang="ru-RU" dirty="0"/>
              <a:t> </a:t>
            </a:r>
            <a:r>
              <a:rPr lang="ru-RU" dirty="0" err="1"/>
              <a:t>an</a:t>
            </a:r>
            <a:r>
              <a:rPr lang="ru-RU" dirty="0"/>
              <a:t> EADS </a:t>
            </a:r>
            <a:r>
              <a:rPr lang="ru-RU" dirty="0" err="1" smtClean="0"/>
              <a:t>Сompany</a:t>
            </a:r>
            <a:r>
              <a:rPr lang="ru-RU" dirty="0" smtClean="0"/>
              <a:t>. Тулуза, </a:t>
            </a:r>
            <a:r>
              <a:rPr lang="ru-RU" dirty="0" err="1" smtClean="0"/>
              <a:t>Франція</a:t>
            </a:r>
            <a:endParaRPr lang="uk-UA" dirty="0"/>
          </a:p>
        </p:txBody>
      </p:sp>
      <p:pic>
        <p:nvPicPr>
          <p:cNvPr id="2050" name="Picture 2" descr="Место, где рождаются самолеты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6302" cy="318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есто, где рождаются самолеты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5"/>
          <a:stretch/>
        </p:blipFill>
        <p:spPr bwMode="auto">
          <a:xfrm>
            <a:off x="3820100" y="3185592"/>
            <a:ext cx="535931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51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Место, где рождаются самолеты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2"/>
          <a:stretch/>
        </p:blipFill>
        <p:spPr bwMode="auto">
          <a:xfrm>
            <a:off x="1" y="0"/>
            <a:ext cx="5076055" cy="348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Место, где рождаются самолеты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0"/>
          <a:stretch/>
        </p:blipFill>
        <p:spPr bwMode="auto">
          <a:xfrm>
            <a:off x="1" y="3861048"/>
            <a:ext cx="4175447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Место, где рождаются самолеты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8"/>
          <a:stretch/>
        </p:blipFill>
        <p:spPr bwMode="auto">
          <a:xfrm>
            <a:off x="4175448" y="3481086"/>
            <a:ext cx="4968552" cy="33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ртинки по запросу airbus a38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-1"/>
            <a:ext cx="4067517" cy="314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68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Картинки по запросу airbus a38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" t="1223" r="1564" b="1009"/>
          <a:stretch/>
        </p:blipFill>
        <p:spPr bwMode="auto">
          <a:xfrm>
            <a:off x="0" y="0"/>
            <a:ext cx="4355976" cy="295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Картинки по запросу airbus a380 схема сало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942" y="10411"/>
            <a:ext cx="4762708" cy="294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9"/>
          <a:stretch/>
        </p:blipFill>
        <p:spPr bwMode="auto">
          <a:xfrm>
            <a:off x="-35952" y="2953205"/>
            <a:ext cx="9172601" cy="390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0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05498" y="6474702"/>
            <a:ext cx="4638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333333"/>
                </a:solidFill>
                <a:latin typeface="PT Sans"/>
              </a:rPr>
              <a:t>Салон А-380 </a:t>
            </a:r>
            <a:r>
              <a:rPr lang="en-US" dirty="0" smtClean="0">
                <a:solidFill>
                  <a:srgbClr val="333333"/>
                </a:solidFill>
                <a:latin typeface="PT Sans"/>
              </a:rPr>
              <a:t>Flying Emirates</a:t>
            </a:r>
            <a:endParaRPr lang="ru-RU" dirty="0"/>
          </a:p>
        </p:txBody>
      </p:sp>
      <p:pic>
        <p:nvPicPr>
          <p:cNvPr id="11266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1"/>
          <a:stretch/>
        </p:blipFill>
        <p:spPr bwMode="auto">
          <a:xfrm>
            <a:off x="1" y="1"/>
            <a:ext cx="4499992" cy="313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Картинки по запросу airbus a380 emirates first cla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133726"/>
            <a:ext cx="4499993" cy="372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Картинки по запросу airbus a380 emirates first cla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33725"/>
            <a:ext cx="4643580" cy="324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Картинки по запросу airbus a380 emirates first cla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313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9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88026" y="1476644"/>
            <a:ext cx="43559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rgbClr val="333333"/>
                </a:solidFill>
                <a:latin typeface="PT Sans"/>
              </a:rPr>
              <a:t>Кабіна</a:t>
            </a:r>
            <a:r>
              <a:rPr lang="ru-RU" dirty="0" smtClean="0">
                <a:solidFill>
                  <a:srgbClr val="333333"/>
                </a:solidFill>
                <a:latin typeface="PT Sans"/>
              </a:rPr>
              <a:t> А-380 </a:t>
            </a:r>
            <a:r>
              <a:rPr lang="en-US" dirty="0" smtClean="0">
                <a:solidFill>
                  <a:srgbClr val="333333"/>
                </a:solidFill>
                <a:latin typeface="PT Sans"/>
              </a:rPr>
              <a:t>Flying Emirates</a:t>
            </a:r>
            <a:endParaRPr lang="ru-RU" dirty="0"/>
          </a:p>
        </p:txBody>
      </p:sp>
      <p:pic>
        <p:nvPicPr>
          <p:cNvPr id="12294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6" y="3284984"/>
            <a:ext cx="4355974" cy="326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Картинки по запросу кабина А38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7" t="3552" r="16590" b="3925"/>
          <a:stretch/>
        </p:blipFill>
        <p:spPr bwMode="auto">
          <a:xfrm>
            <a:off x="0" y="406967"/>
            <a:ext cx="4788026" cy="441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11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96" y="1116825"/>
            <a:ext cx="1669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Космодром Байконур, Казахстан</a:t>
            </a:r>
            <a:endParaRPr lang="ru-RU" dirty="0"/>
          </a:p>
        </p:txBody>
      </p:sp>
      <p:pic>
        <p:nvPicPr>
          <p:cNvPr id="2050" name="Picture 2" descr="http://georg071941.ru/wp-content/uploads/2013/01/t32-e13594587411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60068"/>
            <a:ext cx="4435375" cy="369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roscosmos.ru/media/img/site/IMG_38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376" y="3160068"/>
            <a:ext cx="4708624" cy="36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content.onliner.by/news/2015/04/default/02bc49d21c30ebdab81c202ee5d463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423" y="-3087"/>
            <a:ext cx="7474577" cy="316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5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popmeh.ru/upload/iblock/0e1/088_1282562204_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86400" y="45909"/>
            <a:ext cx="3657600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1. В навигационное устройство вводятся данные о 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полете.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Компьютер рассчитывает взлетную скорость, положение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закрылков, угол стабилизатора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2. С помощью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ручек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на центральном пьедестале запускаются двигатели.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Стояночный тормоз выключается для подготовки к рулению.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4. При рулении используется ручка поворота передней стойки.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Во время руления пилот включает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Flight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Приводится в готовность автомат тяги.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6. Закрылки ставятся во взлетное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положение,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угол установки стабилизатора выставляется в соответствии с расчетом компьютера, триммер руля направления устанавливается на ноль.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7. Пилот удерживает самолет колесными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тормозами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и плавно увеличивает тягу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двигателя. 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Поочередно нажимая на педали, пилот удерживает самолет на полосе во время разгона.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Дождавшись взлетной скорости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V1,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пилот плавно ведет ручку управления к себе. Самолет отрывается от земли.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10. Чтобы убрать шасси, ручку нужно потянуть на себя и поднять вверх.</a:t>
            </a:r>
            <a:endParaRPr lang="ru-RU" sz="14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98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391159" y="1412776"/>
            <a:ext cx="27622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Космодром Східний. Росія</a:t>
            </a:r>
            <a:endParaRPr lang="uk-UA" sz="2000" dirty="0"/>
          </a:p>
        </p:txBody>
      </p:sp>
      <p:pic>
        <p:nvPicPr>
          <p:cNvPr id="14338" name="Picture 2" descr="Картинки по запросу космодром восточны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9"/>
            <a:ext cx="6381750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05" y="3615260"/>
            <a:ext cx="4873637" cy="324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15260"/>
            <a:ext cx="4278675" cy="324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1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32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delanounas.ru/i/c/g/h/cGhvdG9jZG4yLml0YXItdGFzcy5jb20vd2lkdGgvNzQ0X2IxMmYyOTI2L3Rhc3MvbTIvdXBsb2Fkcy9pLzIwMTUxMDI3LzQxMTY2MjkuanBnP19faWQ9Njk2MTc=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5"/>
            <a:ext cx="5447698" cy="349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s00.yaplakal.com/pics/pics_original/5/8/6/742068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9"/>
          <a:stretch/>
        </p:blipFill>
        <p:spPr bwMode="auto">
          <a:xfrm>
            <a:off x="3923928" y="3503629"/>
            <a:ext cx="5220072" cy="335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ru-an.info/Photo/QNews/n20165/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0"/>
          <a:stretch/>
        </p:blipFill>
        <p:spPr bwMode="auto">
          <a:xfrm>
            <a:off x="0" y="3906494"/>
            <a:ext cx="3923928" cy="254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tyazhmash.com/r/_content/9c2fd3f42b05a4945139fa7e7bdbd79d/2014-12-vostochny-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698" y="517374"/>
            <a:ext cx="3696301" cy="246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01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ртинки по запросу космодром восточны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4088" cy="364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8"/>
          <a:stretch/>
        </p:blipFill>
        <p:spPr bwMode="auto">
          <a:xfrm>
            <a:off x="0" y="3644398"/>
            <a:ext cx="5364088" cy="321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Картинки по запросу космодром восточны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27450"/>
            <a:ext cx="3779912" cy="238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Похожее изображени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r="6791"/>
          <a:stretch/>
        </p:blipFill>
        <p:spPr bwMode="auto">
          <a:xfrm>
            <a:off x="5364088" y="3644397"/>
            <a:ext cx="3779912" cy="323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89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arhinovosti.ru/wp-content/uploads/2014/01/dlr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3"/>
          <a:stretch/>
        </p:blipFill>
        <p:spPr bwMode="auto">
          <a:xfrm>
            <a:off x="0" y="0"/>
            <a:ext cx="5687113" cy="274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arhinovosti.ru/wp-content/uploads/2014/01/dlr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115" y="2741316"/>
            <a:ext cx="6178885" cy="411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arhinovosti.ru/wp-content/uploads/2014/01/dlr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112" y="0"/>
            <a:ext cx="3456887" cy="2743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068960"/>
            <a:ext cx="29651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Центр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авіації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і космонавтики. Бремен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Германія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4272676"/>
            <a:ext cx="29651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будівлі</a:t>
            </a:r>
            <a:r>
              <a:rPr lang="ru-RU" dirty="0"/>
              <a:t> </a:t>
            </a:r>
            <a:r>
              <a:rPr lang="ru-RU" dirty="0" err="1"/>
              <a:t>знаходяться</a:t>
            </a:r>
            <a:r>
              <a:rPr lang="ru-RU" dirty="0"/>
              <a:t> </a:t>
            </a:r>
            <a:r>
              <a:rPr lang="ru-RU" dirty="0" err="1" smtClean="0"/>
              <a:t>оснащені</a:t>
            </a:r>
            <a:r>
              <a:rPr lang="ru-RU" dirty="0" smtClean="0"/>
              <a:t> </a:t>
            </a:r>
            <a:r>
              <a:rPr lang="ru-RU" dirty="0" err="1"/>
              <a:t>приміщення</a:t>
            </a:r>
            <a:r>
              <a:rPr lang="ru-RU" dirty="0"/>
              <a:t> і </a:t>
            </a:r>
            <a:r>
              <a:rPr lang="ru-RU" dirty="0" err="1"/>
              <a:t>лабораторії</a:t>
            </a:r>
            <a:r>
              <a:rPr lang="ru-RU" dirty="0"/>
              <a:t>, в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можливе</a:t>
            </a:r>
            <a:r>
              <a:rPr lang="ru-RU" dirty="0"/>
              <a:t> </a:t>
            </a:r>
            <a:r>
              <a:rPr lang="ru-RU" dirty="0" err="1"/>
              <a:t>складання</a:t>
            </a:r>
            <a:r>
              <a:rPr lang="ru-RU" dirty="0"/>
              <a:t> </a:t>
            </a:r>
            <a:r>
              <a:rPr lang="ru-RU" dirty="0" err="1"/>
              <a:t>компактних</a:t>
            </a:r>
            <a:r>
              <a:rPr lang="ru-RU" dirty="0"/>
              <a:t> </a:t>
            </a:r>
            <a:r>
              <a:rPr lang="ru-RU" dirty="0" err="1"/>
              <a:t>супутників</a:t>
            </a:r>
            <a:r>
              <a:rPr lang="ru-RU" dirty="0"/>
              <a:t> і </a:t>
            </a:r>
            <a:r>
              <a:rPr lang="ru-RU" dirty="0" err="1"/>
              <a:t>авіакосмічного</a:t>
            </a:r>
            <a:r>
              <a:rPr lang="ru-RU" dirty="0"/>
              <a:t> </a:t>
            </a:r>
            <a:r>
              <a:rPr lang="ru-RU" dirty="0" err="1"/>
              <a:t>обладнання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/>
              <a:t>необхідних</a:t>
            </a:r>
            <a:r>
              <a:rPr lang="ru-RU" dirty="0"/>
              <a:t> </a:t>
            </a:r>
            <a:r>
              <a:rPr lang="ru-RU" dirty="0" err="1"/>
              <a:t>випробувань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571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920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ОСОБЛИВОСТІ ІНТЕР'ЄРІВ АВТОМОБІЛЬНИХ ЗАВОДІВ</a:t>
            </a: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6460895"/>
            <a:ext cx="914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АвтоВАЗ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uk-UA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Тольятті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</a:rPr>
              <a:t>, Росія</a:t>
            </a:r>
            <a:endParaRPr lang="uk-UA" dirty="0"/>
          </a:p>
        </p:txBody>
      </p:sp>
      <p:pic>
        <p:nvPicPr>
          <p:cNvPr id="15374" name="Picture 14" descr="http://regionsamara.ru/screenshots/pic_483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073"/>
            <a:ext cx="5004048" cy="37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http://s00.yaplakal.com/pics/pics_original/1/9/9/73239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1"/>
          <a:stretch/>
        </p:blipFill>
        <p:spPr bwMode="auto">
          <a:xfrm>
            <a:off x="5710272" y="4224728"/>
            <a:ext cx="3433728" cy="207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Picture 20" descr="http://www.fresher.ru/manager_content/images/tolyatti-avtovaz/big/1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5" r="25209" b="3594"/>
          <a:stretch/>
        </p:blipFill>
        <p:spPr bwMode="auto">
          <a:xfrm>
            <a:off x="3635896" y="4237221"/>
            <a:ext cx="2092383" cy="207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2" name="Picture 22" descr="http://ustroistvo-avtomobilya.ru/wp-content/uploads/2016/01/VAZ-tse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5109"/>
            <a:ext cx="3635896" cy="207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4" name="Picture 24" descr="http://scienceblog.ru/wp-content/uploads/b952bbede2e9e6b6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0" r="4627"/>
          <a:stretch/>
        </p:blipFill>
        <p:spPr bwMode="auto">
          <a:xfrm>
            <a:off x="5004047" y="492073"/>
            <a:ext cx="4139953" cy="373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17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6395314"/>
            <a:ext cx="914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</a:rPr>
              <a:t>Завод, штаб-квартира, музей БМВ, Мюнхен, Німеччина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7096" cy="3356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4549"/>
          <a:stretch/>
        </p:blipFill>
        <p:spPr>
          <a:xfrm>
            <a:off x="5027096" y="0"/>
            <a:ext cx="4116904" cy="2636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096" y="2636912"/>
            <a:ext cx="4116904" cy="36432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356991"/>
            <a:ext cx="5027096" cy="292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4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b="2639"/>
          <a:stretch/>
        </p:blipFill>
        <p:spPr>
          <a:xfrm>
            <a:off x="3885472" y="3923607"/>
            <a:ext cx="5258529" cy="29343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" y="3923607"/>
            <a:ext cx="3877184" cy="29343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8" y="-1"/>
            <a:ext cx="9135712" cy="392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2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b="3933"/>
          <a:stretch/>
        </p:blipFill>
        <p:spPr>
          <a:xfrm>
            <a:off x="665894" y="3371451"/>
            <a:ext cx="2411760" cy="348654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b="3297"/>
          <a:stretch/>
        </p:blipFill>
        <p:spPr>
          <a:xfrm>
            <a:off x="3720393" y="3367299"/>
            <a:ext cx="5423607" cy="34907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b="3297"/>
          <a:stretch/>
        </p:blipFill>
        <p:spPr>
          <a:xfrm>
            <a:off x="0" y="-1"/>
            <a:ext cx="4799419" cy="33672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9419" y="-1"/>
            <a:ext cx="4344581" cy="336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4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1597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КЛАСИФІКАЦІЯ ПРОМИСЛОВИХ ОБ</a:t>
            </a:r>
            <a:r>
              <a:rPr lang="uk-UA" sz="2400" dirty="0">
                <a:latin typeface="Arial" pitchFamily="34" charset="0"/>
                <a:cs typeface="Arial" pitchFamily="34" charset="0"/>
              </a:rPr>
              <a:t>'</a:t>
            </a:r>
            <a:r>
              <a:rPr lang="uk-UA" sz="2400" dirty="0" smtClean="0">
                <a:latin typeface="Arial" pitchFamily="34" charset="0"/>
                <a:cs typeface="Arial" pitchFamily="34" charset="0"/>
              </a:rPr>
              <a:t>ЄКТІВ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196752"/>
            <a:ext cx="9144000" cy="5328592"/>
          </a:xfrm>
        </p:spPr>
        <p:txBody>
          <a:bodyPr>
            <a:normAutofit fontScale="55000" lnSpcReduction="20000"/>
          </a:bodyPr>
          <a:lstStyle/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Рішення </a:t>
            </a:r>
            <a:r>
              <a:rPr lang="uk-UA" sz="3300" b="1" dirty="0">
                <a:latin typeface="Arial" panose="020B0604020202020204" pitchFamily="34" charset="0"/>
                <a:cs typeface="Arial" panose="020B0604020202020204" pitchFamily="34" charset="0"/>
              </a:rPr>
              <a:t>інтер'єрів складається з наступних основних компонентів</a:t>
            </a:r>
            <a:r>
              <a:rPr lang="uk-UA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endParaRPr lang="uk-UA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Побудова </a:t>
            </a:r>
            <a:r>
              <a:rPr lang="uk-UA" sz="3300" dirty="0">
                <a:latin typeface="Arial" panose="020B0604020202020204" pitchFamily="34" charset="0"/>
                <a:cs typeface="Arial" panose="020B0604020202020204" pitchFamily="34" charset="0"/>
              </a:rPr>
              <a:t>загальної об'ємно-планувальної композиції внутрішнього простору;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Планувальна </a:t>
            </a:r>
            <a:r>
              <a:rPr lang="uk-UA" sz="3300" dirty="0">
                <a:latin typeface="Arial" panose="020B0604020202020204" pitchFamily="34" charset="0"/>
                <a:cs typeface="Arial" panose="020B0604020202020204" pitchFamily="34" charset="0"/>
              </a:rPr>
              <a:t>і просторова організація основних груп приміщень;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Компоновка </a:t>
            </a:r>
            <a:r>
              <a:rPr lang="uk-UA" sz="3300" dirty="0">
                <a:latin typeface="Arial" panose="020B0604020202020204" pitchFamily="34" charset="0"/>
                <a:cs typeface="Arial" panose="020B0604020202020204" pitchFamily="34" charset="0"/>
              </a:rPr>
              <a:t>виробничого обладнання та комунікацій;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Розробка </a:t>
            </a:r>
            <a:r>
              <a:rPr lang="uk-UA" sz="3300" dirty="0">
                <a:latin typeface="Arial" panose="020B0604020202020204" pitchFamily="34" charset="0"/>
                <a:cs typeface="Arial" panose="020B0604020202020204" pitchFamily="34" charset="0"/>
              </a:rPr>
              <a:t>архітектурних форм будівельних конструкцій;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Розробка </a:t>
            </a:r>
            <a:r>
              <a:rPr lang="uk-UA" sz="3300" dirty="0">
                <a:latin typeface="Arial" panose="020B0604020202020204" pitchFamily="34" charset="0"/>
                <a:cs typeface="Arial" panose="020B0604020202020204" pitchFamily="34" charset="0"/>
              </a:rPr>
              <a:t>освітлення, </a:t>
            </a:r>
            <a:r>
              <a:rPr lang="uk-UA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кольорового рішення </a:t>
            </a:r>
            <a:r>
              <a:rPr lang="uk-UA" sz="3300" dirty="0">
                <a:latin typeface="Arial" panose="020B0604020202020204" pitchFamily="34" charset="0"/>
                <a:cs typeface="Arial" panose="020B0604020202020204" pitchFamily="34" charset="0"/>
              </a:rPr>
              <a:t>та ін.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endParaRPr lang="uk-UA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Рішення </a:t>
            </a:r>
            <a:r>
              <a:rPr lang="uk-UA" sz="3300" b="1" dirty="0">
                <a:latin typeface="Arial" panose="020B0604020202020204" pitchFamily="34" charset="0"/>
                <a:cs typeface="Arial" panose="020B0604020202020204" pitchFamily="34" charset="0"/>
              </a:rPr>
              <a:t>інтер'єрів повинно охоплювати всі елементи, що знаходяться всередині </a:t>
            </a:r>
            <a:r>
              <a:rPr lang="uk-UA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приміщень:</a:t>
            </a:r>
            <a:endParaRPr lang="uk-UA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endParaRPr lang="uk-UA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Цехові допоміжні </a:t>
            </a:r>
            <a:r>
              <a:rPr lang="uk-UA" sz="3300" dirty="0">
                <a:latin typeface="Arial" panose="020B0604020202020204" pitchFamily="34" charset="0"/>
                <a:cs typeface="Arial" panose="020B0604020202020204" pitchFamily="34" charset="0"/>
              </a:rPr>
              <a:t>і підсобно-виробничі приміщення і пристрої;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Виробниче </a:t>
            </a:r>
            <a:r>
              <a:rPr lang="uk-UA" sz="3300" dirty="0">
                <a:latin typeface="Arial" panose="020B0604020202020204" pitchFamily="34" charset="0"/>
                <a:cs typeface="Arial" panose="020B0604020202020204" pitchFamily="34" charset="0"/>
              </a:rPr>
              <a:t>обладнання та елементи оснащення робочих місць;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Обладнання </a:t>
            </a:r>
            <a:r>
              <a:rPr lang="uk-UA" sz="3300" dirty="0">
                <a:latin typeface="Arial" panose="020B0604020202020204" pitchFamily="34" charset="0"/>
                <a:cs typeface="Arial" panose="020B0604020202020204" pitchFamily="34" charset="0"/>
              </a:rPr>
              <a:t>систем інженерного забезпечення будівель;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Внутрішні </a:t>
            </a:r>
            <a:r>
              <a:rPr lang="uk-UA" sz="3300" dirty="0">
                <a:latin typeface="Arial" panose="020B0604020202020204" pitchFamily="34" charset="0"/>
                <a:cs typeface="Arial" panose="020B0604020202020204" pitchFamily="34" charset="0"/>
              </a:rPr>
              <a:t>технологічні та інженерні комунікації;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Елементи </a:t>
            </a:r>
            <a:r>
              <a:rPr lang="uk-UA" sz="3300" dirty="0">
                <a:latin typeface="Arial" panose="020B0604020202020204" pitchFamily="34" charset="0"/>
                <a:cs typeface="Arial" panose="020B0604020202020204" pitchFamily="34" charset="0"/>
              </a:rPr>
              <a:t>візуальної інформації і художньо-декоративного мистецтва;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Внутрішнє </a:t>
            </a:r>
            <a:r>
              <a:rPr lang="uk-UA" sz="3300" dirty="0">
                <a:latin typeface="Arial" panose="020B0604020202020204" pitchFamily="34" charset="0"/>
                <a:cs typeface="Arial" panose="020B0604020202020204" pitchFamily="34" charset="0"/>
              </a:rPr>
              <a:t>озеленення;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Місця відпочинку у цехах;</a:t>
            </a:r>
            <a:endParaRPr lang="uk-UA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uk-UA" sz="3300" dirty="0" smtClean="0">
                <a:latin typeface="Arial" panose="020B0604020202020204" pitchFamily="34" charset="0"/>
                <a:cs typeface="Arial" panose="020B0604020202020204" pitchFamily="34" charset="0"/>
              </a:rPr>
              <a:t>Меблі</a:t>
            </a:r>
            <a:r>
              <a:rPr lang="uk-UA" sz="3300" dirty="0">
                <a:latin typeface="Arial" panose="020B0604020202020204" pitchFamily="34" charset="0"/>
                <a:cs typeface="Arial" panose="020B0604020202020204" pitchFamily="34" charset="0"/>
              </a:rPr>
              <a:t>, вбудоване і сантехнічне обладнання тощо</a:t>
            </a:r>
          </a:p>
          <a:p>
            <a:pPr marL="0" lvl="0" indent="0">
              <a:buNone/>
            </a:pP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6048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6395314"/>
            <a:ext cx="9144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</a:rPr>
              <a:t>Завод, штаб-квартира, музей Фольксваген, </a:t>
            </a:r>
            <a:r>
              <a:rPr lang="uk-UA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Вольсбург</a:t>
            </a:r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</a:rPr>
              <a:t>, Німеччина</a:t>
            </a:r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761905" cy="33142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b="12287"/>
          <a:stretch/>
        </p:blipFill>
        <p:spPr>
          <a:xfrm>
            <a:off x="5436096" y="-9876"/>
            <a:ext cx="3042151" cy="38709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b="7155"/>
          <a:stretch/>
        </p:blipFill>
        <p:spPr>
          <a:xfrm>
            <a:off x="4761905" y="3861048"/>
            <a:ext cx="4382095" cy="25342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b="5895"/>
          <a:stretch/>
        </p:blipFill>
        <p:spPr>
          <a:xfrm>
            <a:off x="0" y="3314286"/>
            <a:ext cx="4761905" cy="308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1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0"/>
          <a:stretch/>
        </p:blipFill>
        <p:spPr>
          <a:xfrm>
            <a:off x="0" y="0"/>
            <a:ext cx="5236459" cy="32849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b="5895"/>
          <a:stretch/>
        </p:blipFill>
        <p:spPr>
          <a:xfrm>
            <a:off x="0" y="3572823"/>
            <a:ext cx="5236459" cy="32851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b="4635"/>
          <a:stretch/>
        </p:blipFill>
        <p:spPr>
          <a:xfrm>
            <a:off x="5222916" y="1"/>
            <a:ext cx="3921084" cy="23488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b="5895"/>
          <a:stretch/>
        </p:blipFill>
        <p:spPr>
          <a:xfrm>
            <a:off x="5236459" y="2348880"/>
            <a:ext cx="3907541" cy="23042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t="2897" b="8415"/>
          <a:stretch/>
        </p:blipFill>
        <p:spPr>
          <a:xfrm>
            <a:off x="5236459" y="4648951"/>
            <a:ext cx="3921083" cy="220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2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4635"/>
          <a:stretch/>
        </p:blipFill>
        <p:spPr>
          <a:xfrm>
            <a:off x="1" y="0"/>
            <a:ext cx="5357635" cy="350937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b="5895"/>
          <a:stretch/>
        </p:blipFill>
        <p:spPr>
          <a:xfrm>
            <a:off x="5357636" y="692696"/>
            <a:ext cx="3784974" cy="23530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b="5895"/>
          <a:stretch/>
        </p:blipFill>
        <p:spPr>
          <a:xfrm>
            <a:off x="0" y="3509377"/>
            <a:ext cx="5357636" cy="33611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9348" r="4000" b="4635"/>
          <a:stretch/>
        </p:blipFill>
        <p:spPr>
          <a:xfrm>
            <a:off x="5359026" y="3766916"/>
            <a:ext cx="3784974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20994" y="5338824"/>
            <a:ext cx="34297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000000"/>
                </a:solidFill>
                <a:latin typeface="Arial" panose="020B0604020202020204" pitchFamily="34" charset="0"/>
              </a:rPr>
              <a:t>Складальні цехи та виставка Фольксваген, Дрезден, Німеччина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14286" cy="38190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" y="3819649"/>
            <a:ext cx="5713715" cy="30383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4010" r="5107"/>
          <a:stretch/>
        </p:blipFill>
        <p:spPr>
          <a:xfrm>
            <a:off x="5711627" y="1035"/>
            <a:ext cx="3435029" cy="2448272"/>
          </a:xfrm>
          <a:prstGeom prst="rect">
            <a:avLst/>
          </a:prstGeom>
        </p:spPr>
      </p:pic>
      <p:pic>
        <p:nvPicPr>
          <p:cNvPr id="20482" name="Picture 2" descr="http://autoback.ru/image/uploads/2014/02/vw_phaeton_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627" y="2449307"/>
            <a:ext cx="3432373" cy="227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6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" y="165276"/>
            <a:ext cx="5330429" cy="34714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25" y="3801993"/>
            <a:ext cx="4469179" cy="30451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476" y="0"/>
            <a:ext cx="3809524" cy="38331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0155" y="3801993"/>
            <a:ext cx="4683845" cy="305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0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011" y="8562"/>
            <a:ext cx="9144000" cy="4766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r>
              <a:rPr lang="uk-UA" sz="2400" dirty="0" smtClean="0">
                <a:latin typeface="Arial" pitchFamily="34" charset="0"/>
                <a:cs typeface="Arial" pitchFamily="34" charset="0"/>
              </a:rPr>
              <a:t>ІНТЕР'ЄРИ ДОСЛІДНИИХ ТА ІНЖИНІРИНГОВИХ ЦЕНТРІВ</a:t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61492" y="6146022"/>
            <a:ext cx="39825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Технологічний</a:t>
            </a:r>
            <a:r>
              <a:rPr lang="ru-RU" dirty="0" smtClean="0"/>
              <a:t> центр </a:t>
            </a:r>
            <a:r>
              <a:rPr lang="ru-RU" dirty="0" err="1" smtClean="0"/>
              <a:t>ArcelorMittal</a:t>
            </a:r>
            <a:r>
              <a:rPr lang="ru-RU" dirty="0" smtClean="0"/>
              <a:t>. </a:t>
            </a:r>
            <a:r>
              <a:rPr lang="ru-RU" dirty="0" err="1" smtClean="0"/>
              <a:t>Авілес</a:t>
            </a:r>
            <a:r>
              <a:rPr lang="ru-RU" dirty="0"/>
              <a:t>, </a:t>
            </a:r>
            <a:r>
              <a:rPr lang="ru-RU" dirty="0" err="1" smtClean="0"/>
              <a:t>Іспанія</a:t>
            </a:r>
            <a:endParaRPr lang="uk-UA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8" name="Picture 4" descr="http://www.arhinovosti.ru/wp-content/uploads/2013/05/Renovation-and-Extension-of-ArcelorMittal%E2%80%99s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08" y="2868103"/>
            <a:ext cx="5172700" cy="398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 descr="http://www.arhinovosti.ru/wp-content/uploads/2013/05/Renovation-and-Extension-of-ArcelorMittal%E2%80%99s-6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492" y="574973"/>
            <a:ext cx="3982508" cy="2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8" descr="http://www.arhinovosti.ru/wp-content/uploads/2013/05/Renovation-and-Extension-of-ArcelorMittal%E2%80%99s-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07" y="2868102"/>
            <a:ext cx="2616878" cy="331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4" name="Picture 10" descr="http://www.arhinovosti.ru/wp-content/uploads/2013/05/Renovation-and-Extension-of-ArcelorMittal%E2%80%99s-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" y="574973"/>
            <a:ext cx="5152308" cy="2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4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arhinovosti.ru/wp-content/uploads/2013/04/Robert-H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8610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www.arhinovosti.ru/wp-content/uploads/2013/04/Robert-H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84777"/>
            <a:ext cx="3486101" cy="248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86100" y="6165304"/>
            <a:ext cx="56578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Науково-Дослідний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 центр </a:t>
            </a:r>
            <a:r>
              <a:rPr lang="ru-RU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ім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Роберта Х. Н.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</a:rPr>
              <a:t>Хо. Ванкувер, Канада</a:t>
            </a:r>
            <a:endParaRPr lang="ru-RU" dirty="0"/>
          </a:p>
        </p:txBody>
      </p:sp>
      <p:pic>
        <p:nvPicPr>
          <p:cNvPr id="27656" name="Picture 8" descr="http://www.arhinovosti.ru/wp-content/uploads/2013/04/Robert-H-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1654" r="4962" b="2401"/>
          <a:stretch/>
        </p:blipFill>
        <p:spPr bwMode="auto">
          <a:xfrm>
            <a:off x="4039924" y="0"/>
            <a:ext cx="4542284" cy="61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8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arhinovosti.ru/wp-content/uploads/2013/04/Robert-H-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47" y="2"/>
            <a:ext cx="3840361" cy="306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http://www.arhinovosti.ru/wp-content/uploads/2013/04/Robert-H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"/>
            <a:ext cx="4067943" cy="306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://www.arhinovosti.ru/wp-content/uploads/2013/04/Robert-H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1607"/>
            <a:ext cx="5076056" cy="379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arhinovosti.ru/wp-content/uploads/2013/04/Robert-H-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863" y="3048269"/>
            <a:ext cx="2952328" cy="380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98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011" y="8562"/>
            <a:ext cx="9144000" cy="4766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r>
              <a:rPr lang="uk-UA" sz="2400" dirty="0" smtClean="0">
                <a:latin typeface="Arial" pitchFamily="34" charset="0"/>
                <a:cs typeface="Arial" pitchFamily="34" charset="0"/>
              </a:rPr>
              <a:t>ОСОБЛИВОСТІ ІНТЕР'ЄРІВ ІТ-ІНДУСТРІЇ</a:t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27783" y="6361357"/>
            <a:ext cx="6516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Проект </a:t>
            </a:r>
            <a:r>
              <a:rPr lang="ru-RU" dirty="0" err="1" smtClean="0"/>
              <a:t>нової</a:t>
            </a:r>
            <a:r>
              <a:rPr lang="ru-RU" dirty="0" smtClean="0"/>
              <a:t> штаб-</a:t>
            </a:r>
            <a:r>
              <a:rPr lang="ru-RU" dirty="0" err="1" smtClean="0"/>
              <a:t>квартири</a:t>
            </a:r>
            <a:r>
              <a:rPr lang="ru-RU" dirty="0" smtClean="0"/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IBM. Рим,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Італія</a:t>
            </a:r>
            <a:endParaRPr lang="uk-UA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2" name="Picture 2" descr="Проект итальянского корпоративного офиса компании I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" y="496643"/>
            <a:ext cx="4159372" cy="293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Проект итальянского корпоративного офиса компании IB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382" y="496643"/>
            <a:ext cx="4980617" cy="293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Проект итальянского корпоративного офиса компании I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" y="3429000"/>
            <a:ext cx="2619684" cy="343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8" descr="Проект итальянского корпоративного офиса компании IB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29000"/>
            <a:ext cx="651621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68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58115" y="6361357"/>
            <a:ext cx="41858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Завод </a:t>
            </a:r>
            <a:r>
              <a:rPr lang="en-US" dirty="0"/>
              <a:t>TSMC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 Тайвань</a:t>
            </a:r>
            <a:endParaRPr lang="uk-UA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96100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495811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Картинки по запросу Фабрика TSMC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8"/>
          <a:stretch/>
        </p:blipFill>
        <p:spPr bwMode="auto">
          <a:xfrm>
            <a:off x="4958115" y="3717032"/>
            <a:ext cx="4185885" cy="259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977453"/>
            <a:ext cx="22479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95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0" y="19364"/>
            <a:ext cx="9144000" cy="6838635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uk-UA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проектуванні інтер'єрів слід </a:t>
            </a:r>
            <a:r>
              <a:rPr lang="uk-UA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враховувати:</a:t>
            </a:r>
            <a:endParaRPr lang="uk-UA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Особливості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технологічного процесу, характеру і режиму праці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ділянках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Санітарно-гігієнічні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умови в приміщеннях;</a:t>
            </a:r>
          </a:p>
          <a:p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Містобудівні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умови і характер природного оточення;</a:t>
            </a:r>
          </a:p>
          <a:p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Кліматичні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uk-UA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світлокліматічні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особливості місця будівництва;</a:t>
            </a:r>
          </a:p>
          <a:p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Тип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і призначення будівлі, абсолютні розміри його внутрішніх приміщень, число працюючих в ньому людей;</a:t>
            </a:r>
          </a:p>
          <a:p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Особливості </a:t>
            </a:r>
            <a:r>
              <a:rPr 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планувально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-просторової структури внутрішнього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простору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будівлі, що випливають з його габаритів, пропорцій і членування приміщень, габаритів обладнання і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насиченості обладнанням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і комунікаціями інтер'єрів;</a:t>
            </a:r>
          </a:p>
          <a:p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Вимоги ергономіки (антропометричні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, фізіологічні, психофізіологічні та інші особливості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людини)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в процесі виконання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трудових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операцій, відпочинку в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обід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і в паузах в робочий час;</a:t>
            </a:r>
          </a:p>
          <a:p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Вимоги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наукової організації праці;</a:t>
            </a:r>
          </a:p>
          <a:p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Вимоги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техніки безпеки;</a:t>
            </a:r>
          </a:p>
          <a:p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Економне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використання матеріальних і енергетичних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ресурсів,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в тому числі за рахунок застосування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ефективних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матеріалів і виробів, що дозволяють знизити витрати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праці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оздоблюваних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роботах і забезпечують підвищення якості, скорочення термінів і зниження вартості будівництва;</a:t>
            </a:r>
          </a:p>
          <a:p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Вимоги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технічної естетики </a:t>
            </a:r>
            <a:r>
              <a:rPr lang="uk-UA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выдносно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раціональної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привабливої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форми,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фактур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кольору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виробничого та інженерного обладнання, оргтехоснащення,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меблів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, транспортних засобів, </a:t>
            </a:r>
            <a:r>
              <a:rPr 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підйомно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-транспортного обладнання та ін.</a:t>
            </a:r>
          </a:p>
          <a:p>
            <a:pPr marL="0" lvl="0" indent="0">
              <a:buNone/>
            </a:pPr>
            <a:endParaRPr lang="uk-UA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144000" cy="836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r>
              <a:rPr lang="uk-UA" sz="2400" dirty="0" smtClean="0">
                <a:latin typeface="Arial" pitchFamily="34" charset="0"/>
                <a:cs typeface="Arial" pitchFamily="34" charset="0"/>
              </a:rPr>
              <a:t>ІНТЕР'ЄРИ НЕВЕЛИКИХ І РЕКОНСТРУЙОВАНИХ БУДІВЕЛЬ</a:t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47418" y="6169622"/>
            <a:ext cx="4496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Фабрика з </a:t>
            </a:r>
            <a:r>
              <a:rPr lang="ru-RU" dirty="0" err="1" smtClean="0"/>
              <a:t>виготовлення</a:t>
            </a:r>
            <a:r>
              <a:rPr lang="ru-RU" dirty="0" smtClean="0"/>
              <a:t> </a:t>
            </a:r>
            <a:r>
              <a:rPr lang="ru-RU" dirty="0" err="1" smtClean="0"/>
              <a:t>театральних</a:t>
            </a:r>
            <a:r>
              <a:rPr lang="ru-RU" dirty="0" smtClean="0"/>
              <a:t> </a:t>
            </a:r>
            <a:r>
              <a:rPr lang="ru-RU" dirty="0" err="1" smtClean="0"/>
              <a:t>декорацій</a:t>
            </a:r>
            <a:r>
              <a:rPr lang="ru-RU" dirty="0" smtClean="0"/>
              <a:t>. </a:t>
            </a:r>
            <a:r>
              <a:rPr lang="ru-RU" dirty="0" err="1"/>
              <a:t>Парфлит</a:t>
            </a:r>
            <a:r>
              <a:rPr lang="ru-RU" dirty="0"/>
              <a:t>, </a:t>
            </a:r>
            <a:r>
              <a:rPr lang="ru-RU" dirty="0" err="1" smtClean="0"/>
              <a:t>Великобританія</a:t>
            </a:r>
            <a:endParaRPr lang="uk-UA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http://www.arhinovosti.ru/wp-content/uploads/2013/05/Royal-Opera-House-Production-Workshop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64742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arhinovosti.ru/wp-content/uploads/2013/05/Royal-Opera-House-Production-Workshop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420" y="764704"/>
            <a:ext cx="4496579" cy="540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www.arhinovosti.ru/wp-content/uploads/2013/05/Royal-Opera-House-Production-Workshop-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62" y="3852134"/>
            <a:ext cx="2992294" cy="300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26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6096" y="260648"/>
            <a:ext cx="25557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Агропром</a:t>
            </a:r>
            <a:endParaRPr lang="uk-UA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Картинки по запросу monsant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" y="2913179"/>
            <a:ext cx="3965116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" t="5452" r="3390" b="4106"/>
          <a:stretch/>
        </p:blipFill>
        <p:spPr bwMode="auto">
          <a:xfrm>
            <a:off x="3969099" y="3882044"/>
            <a:ext cx="5174901" cy="296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" y="4733007"/>
            <a:ext cx="3965116" cy="212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ООО «Агро-АС» площадью 7 гектаров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72" y="812467"/>
            <a:ext cx="4394128" cy="293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Картинки по запросу ООО «Агро-АС» площадью 7 гектаров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9872" cy="251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34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2875" y="5805264"/>
            <a:ext cx="37079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Реконструйована</a:t>
            </a:r>
            <a:r>
              <a:rPr lang="ru-RU" dirty="0" smtClean="0"/>
              <a:t> </a:t>
            </a:r>
            <a:r>
              <a:rPr lang="ru-RU" dirty="0" err="1" smtClean="0"/>
              <a:t>шоколадна</a:t>
            </a:r>
            <a:r>
              <a:rPr lang="ru-RU" dirty="0" smtClean="0"/>
              <a:t> </a:t>
            </a:r>
            <a:r>
              <a:rPr lang="ru-RU" dirty="0"/>
              <a:t>фабрика </a:t>
            </a:r>
            <a:r>
              <a:rPr lang="en-US" dirty="0" err="1" smtClean="0"/>
              <a:t>Bovetti</a:t>
            </a:r>
            <a:r>
              <a:rPr lang="uk-UA" dirty="0" smtClean="0"/>
              <a:t>.</a:t>
            </a:r>
            <a:r>
              <a:rPr lang="en-US" dirty="0" smtClean="0"/>
              <a:t> </a:t>
            </a:r>
            <a:r>
              <a:rPr lang="ru-RU" dirty="0" err="1" smtClean="0"/>
              <a:t>Террассон-Лавільдьє</a:t>
            </a:r>
            <a:r>
              <a:rPr lang="ru-RU" dirty="0"/>
              <a:t>, </a:t>
            </a:r>
            <a:r>
              <a:rPr lang="ru-RU" dirty="0" err="1"/>
              <a:t>Франція</a:t>
            </a:r>
            <a:r>
              <a:rPr lang="ru-RU" dirty="0"/>
              <a:t>. </a:t>
            </a:r>
            <a:endParaRPr lang="uk-UA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http://www.arhinovosti.ru/wp-content/uploads/2013/07/Chocolaterie-Bovetti-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2875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arhinovosti.ru/wp-content/uploads/2013/07/Chocolaterie-Bovetti-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3015"/>
            <a:ext cx="5362875" cy="329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www.arhinovosti.ru/wp-content/uploads/2013/07/Chocolaterie-Bovetti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396" y="3091816"/>
            <a:ext cx="3801208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arhinovosti.ru/wp-content/uploads/2013/07/Chocolaterie-Bovetti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396" y="535269"/>
            <a:ext cx="3801209" cy="255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46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159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КОНТРОЛЬНІ ПИТАННЯ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200" dirty="0">
                <a:latin typeface="Arial" pitchFamily="34" charset="0"/>
                <a:cs typeface="Arial" pitchFamily="34" charset="0"/>
              </a:rPr>
              <a:t>Визначте функціонально-просторові основи організації 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інтер’єру об'єктів  промислового </a:t>
            </a:r>
            <a:r>
              <a:rPr lang="uk-UA" sz="2200" dirty="0">
                <a:latin typeface="Arial" pitchFamily="34" charset="0"/>
                <a:cs typeface="Arial" pitchFamily="34" charset="0"/>
              </a:rPr>
              <a:t>призначення.</a:t>
            </a:r>
          </a:p>
          <a:p>
            <a:pPr marL="0" lvl="0" indent="0">
              <a:buNone/>
            </a:pPr>
            <a:r>
              <a:rPr lang="uk-UA" sz="2200" dirty="0" smtClean="0">
                <a:latin typeface="Arial" pitchFamily="34" charset="0"/>
                <a:cs typeface="Arial" pitchFamily="34" charset="0"/>
              </a:rPr>
              <a:t>Визначте </a:t>
            </a:r>
            <a:r>
              <a:rPr lang="uk-UA" sz="2200" dirty="0">
                <a:latin typeface="Arial" pitchFamily="34" charset="0"/>
                <a:cs typeface="Arial" pitchFamily="34" charset="0"/>
              </a:rPr>
              <a:t>принципи формування 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складу </a:t>
            </a:r>
            <a:r>
              <a:rPr lang="uk-UA" sz="2200" dirty="0">
                <a:latin typeface="Arial" pitchFamily="34" charset="0"/>
                <a:cs typeface="Arial" pitchFamily="34" charset="0"/>
              </a:rPr>
              <a:t>приміщень промислового призначення.</a:t>
            </a:r>
          </a:p>
          <a:p>
            <a:pPr marL="0" lvl="0" indent="0">
              <a:buNone/>
            </a:pPr>
            <a:r>
              <a:rPr lang="uk-UA" sz="2200" dirty="0" smtClean="0">
                <a:latin typeface="Arial" pitchFamily="34" charset="0"/>
                <a:cs typeface="Arial" pitchFamily="34" charset="0"/>
              </a:rPr>
              <a:t>Проаналізуйте функціонально-просторову організацію промислових приміщень на прикладі </a:t>
            </a:r>
            <a:r>
              <a:rPr lang="uk-UA" sz="2200" dirty="0" err="1" smtClean="0">
                <a:latin typeface="Arial" pitchFamily="34" charset="0"/>
                <a:cs typeface="Arial" pitchFamily="34" charset="0"/>
              </a:rPr>
              <a:t>горновидобувничої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 шахти.</a:t>
            </a:r>
          </a:p>
          <a:p>
            <a:pPr marL="0" indent="0">
              <a:buNone/>
            </a:pPr>
            <a:r>
              <a:rPr lang="uk-UA" sz="2200" dirty="0">
                <a:latin typeface="Arial" pitchFamily="34" charset="0"/>
                <a:cs typeface="Arial" pitchFamily="34" charset="0"/>
              </a:rPr>
              <a:t>Проаналізуйте функціонально-просторову організацію промислових приміщень на прикладі 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металургійного заводу.</a:t>
            </a:r>
            <a:endParaRPr lang="uk-UA" sz="2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uk-UA" sz="2200" dirty="0">
                <a:latin typeface="Arial" pitchFamily="34" charset="0"/>
                <a:cs typeface="Arial" pitchFamily="34" charset="0"/>
              </a:rPr>
              <a:t>Проаналізуйте функціонально-просторову організацію промислових приміщень на прикладі 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гідроелектростанції.</a:t>
            </a:r>
            <a:endParaRPr lang="uk-UA" sz="2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uk-UA" sz="2200" dirty="0">
                <a:latin typeface="Arial" pitchFamily="34" charset="0"/>
                <a:cs typeface="Arial" pitchFamily="34" charset="0"/>
              </a:rPr>
              <a:t>Проаналізуйте функціонально-просторову організацію промислових приміщень на прикладі 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аерокосмічного заводу.</a:t>
            </a:r>
            <a:endParaRPr lang="uk-UA" sz="2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uk-UA" sz="2200" dirty="0">
                <a:latin typeface="Arial" pitchFamily="34" charset="0"/>
                <a:cs typeface="Arial" pitchFamily="34" charset="0"/>
              </a:rPr>
              <a:t>Проаналізуйте функціонально-просторову організацію промислових приміщень на прикладі 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автомобільного заводу.</a:t>
            </a:r>
            <a:endParaRPr lang="uk-UA" sz="2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uk-UA" sz="2200" dirty="0">
                <a:latin typeface="Arial" pitchFamily="34" charset="0"/>
                <a:cs typeface="Arial" pitchFamily="34" charset="0"/>
              </a:rPr>
              <a:t>Проаналізуйте функціонально-просторову організацію промислових приміщень на прикладі 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складу.</a:t>
            </a:r>
            <a:endParaRPr lang="uk-UA" sz="2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uk-UA" sz="2200" dirty="0">
                <a:latin typeface="Arial" pitchFamily="34" charset="0"/>
                <a:cs typeface="Arial" pitchFamily="34" charset="0"/>
              </a:rPr>
              <a:t>Проаналізуйте функціонально-просторову організацію промислових приміщень на прикладі 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інжинірингового центру.</a:t>
            </a:r>
            <a:endParaRPr lang="uk-UA" sz="2200" dirty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33504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47"/>
            <a:ext cx="9144000" cy="50050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СПИСОК ЛІТЕРАТУРИ: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0" y="404664"/>
            <a:ext cx="9144000" cy="28803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en-US" sz="1700" u="sng" dirty="0" smtClean="0">
                <a:latin typeface="Arial" pitchFamily="34" charset="0"/>
                <a:cs typeface="Arial" pitchFamily="34" charset="0"/>
              </a:rPr>
              <a:t>http</a:t>
            </a:r>
            <a:r>
              <a:rPr lang="en-US" sz="1700" u="sng" dirty="0">
                <a:latin typeface="Arial" pitchFamily="34" charset="0"/>
                <a:cs typeface="Arial" pitchFamily="34" charset="0"/>
              </a:rPr>
              <a:t>://studopedia.su/20_24654_proektirovanie-intererov-promishlennih-zdaniy.html </a:t>
            </a:r>
            <a:endParaRPr lang="uk-UA" sz="1700" u="sng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413" t="5208" r="6601" b="7909"/>
          <a:stretch/>
        </p:blipFill>
        <p:spPr>
          <a:xfrm>
            <a:off x="0" y="727190"/>
            <a:ext cx="4408033" cy="61308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353" t="5385" r="6661" b="8451"/>
          <a:stretch/>
        </p:blipFill>
        <p:spPr>
          <a:xfrm>
            <a:off x="4716016" y="727190"/>
            <a:ext cx="4427984" cy="613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907" t="5744" r="6106" b="44673"/>
          <a:stretch/>
        </p:blipFill>
        <p:spPr>
          <a:xfrm>
            <a:off x="1547664" y="1052736"/>
            <a:ext cx="6264696" cy="4972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None/>
            </a:pP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Рішення </a:t>
            </a:r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інтер'єрів повинно сприяти</a:t>
            </a:r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lvl="0" indent="0">
              <a:buNone/>
            </a:pP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Підвищенню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функціонально-технічних, експлуатаційних і естетичних якостей виробничих будівель;</a:t>
            </a:r>
          </a:p>
          <a:p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Забезпеченню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комфортних умов для виконання виробничих операцій і контролю за управлінням технологічними процесами;</a:t>
            </a:r>
          </a:p>
          <a:p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Створенню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умов для доцільною організації технологічного процесу;</a:t>
            </a:r>
          </a:p>
          <a:p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Створенню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сприятливих метеорологічних умов у виробничих приміщеннях: їх достатню освітленість, захист від шкідливих виробничих виділень,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випромінювань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 і шуму;</a:t>
            </a:r>
          </a:p>
          <a:p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Забезпеченню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безпечних умов праці;</a:t>
            </a:r>
          </a:p>
          <a:p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Зниженню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фізичного і нервово-психічного напруження працюючих в процесі праці;</a:t>
            </a:r>
          </a:p>
          <a:p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Забезпеченню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умов для повноцінного культурно-побутового обслуговування і відпочинку працюючих всередині будівель;</a:t>
            </a:r>
          </a:p>
          <a:p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Естетичній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виразності, що надає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позитивного емоційного впливу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на працюючих;</a:t>
            </a:r>
          </a:p>
          <a:p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Підвищенню 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продуктивності праці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89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Розрізнюють 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uk-UA" sz="2000" b="1" dirty="0" smtClean="0">
                <a:latin typeface="Arial" pitchFamily="34" charset="0"/>
                <a:cs typeface="Arial" pitchFamily="34" charset="0"/>
              </a:rPr>
              <a:t>Вхідні </a:t>
            </a:r>
            <a:r>
              <a:rPr lang="uk-UA" sz="2000" b="1" dirty="0">
                <a:latin typeface="Arial" pitchFamily="34" charset="0"/>
                <a:cs typeface="Arial" pitchFamily="34" charset="0"/>
              </a:rPr>
              <a:t>групи 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(головні, службові і допоміжні вестибюлі, гардероби,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ресепшн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);</a:t>
            </a:r>
            <a:endParaRPr lang="uk-UA" sz="2000" dirty="0">
              <a:latin typeface="Arial" pitchFamily="34" charset="0"/>
              <a:cs typeface="Arial" pitchFamily="34" charset="0"/>
            </a:endParaRPr>
          </a:p>
          <a:p>
            <a:endParaRPr lang="uk-UA" sz="2000" dirty="0">
              <a:latin typeface="Arial" pitchFamily="34" charset="0"/>
              <a:cs typeface="Arial" pitchFamily="34" charset="0"/>
            </a:endParaRPr>
          </a:p>
          <a:p>
            <a:r>
              <a:rPr lang="uk-UA" sz="2000" b="1" dirty="0">
                <a:latin typeface="Arial" pitchFamily="34" charset="0"/>
                <a:cs typeface="Arial" pitchFamily="34" charset="0"/>
              </a:rPr>
              <a:t>Приміщення основного призначення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457200" indent="-457200">
              <a:buAutoNum type="arabicPeriod"/>
            </a:pPr>
            <a:r>
              <a:rPr lang="uk-UA" sz="2000" dirty="0">
                <a:latin typeface="Arial" pitchFamily="34" charset="0"/>
                <a:cs typeface="Arial" pitchFamily="34" charset="0"/>
              </a:rPr>
              <a:t>Головні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(цехи, склади, підземні приміщення – за галуззю промисловості, зали 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засідань і </a:t>
            </a:r>
            <a:r>
              <a:rPr lang="uk-UA" sz="2000" dirty="0" err="1">
                <a:latin typeface="Arial" pitchFamily="34" charset="0"/>
                <a:cs typeface="Arial" pitchFamily="34" charset="0"/>
              </a:rPr>
              <a:t>т.п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.);</a:t>
            </a:r>
          </a:p>
          <a:p>
            <a:pPr marL="457200" indent="-457200">
              <a:buAutoNum type="arabicPeriod"/>
            </a:pPr>
            <a:r>
              <a:rPr lang="uk-UA" sz="2000" dirty="0">
                <a:latin typeface="Arial" pitchFamily="34" charset="0"/>
                <a:cs typeface="Arial" pitchFamily="34" charset="0"/>
              </a:rPr>
              <a:t>Службові приміщення (кабінети, каси і </a:t>
            </a:r>
            <a:r>
              <a:rPr lang="uk-UA" sz="2000" dirty="0" err="1">
                <a:latin typeface="Arial" pitchFamily="34" charset="0"/>
                <a:cs typeface="Arial" pitchFamily="34" charset="0"/>
              </a:rPr>
              <a:t>т.д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.);</a:t>
            </a:r>
          </a:p>
          <a:p>
            <a:pPr marL="457200" indent="-457200">
              <a:buAutoNum type="arabicPeriod"/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Побутові приміщення (харчування, рекреація тощо) або адміністративно-побутові (плюс кабінети правління, керівників підрозділів, фінансистів, маркетологів і </a:t>
            </a: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т.д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.)</a:t>
            </a:r>
            <a:endParaRPr lang="uk-UA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AutoNum type="arabicPeriod"/>
            </a:pPr>
            <a:endParaRPr lang="uk-UA" sz="2000" dirty="0">
              <a:latin typeface="Arial" pitchFamily="34" charset="0"/>
              <a:cs typeface="Arial" pitchFamily="34" charset="0"/>
            </a:endParaRPr>
          </a:p>
          <a:p>
            <a:r>
              <a:rPr lang="uk-UA" sz="2000" b="1" dirty="0">
                <a:latin typeface="Arial" pitchFamily="34" charset="0"/>
                <a:cs typeface="Arial" pitchFamily="34" charset="0"/>
              </a:rPr>
              <a:t>Підсобні і допоміжні приміщення 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(комори, лабораторії, книгосховища тощо);</a:t>
            </a:r>
          </a:p>
          <a:p>
            <a:endParaRPr lang="uk-UA" sz="2000" dirty="0">
              <a:latin typeface="Arial" pitchFamily="34" charset="0"/>
              <a:cs typeface="Arial" pitchFamily="34" charset="0"/>
            </a:endParaRPr>
          </a:p>
          <a:p>
            <a:r>
              <a:rPr lang="uk-UA" sz="2000" b="1" dirty="0">
                <a:latin typeface="Arial" pitchFamily="34" charset="0"/>
                <a:cs typeface="Arial" pitchFamily="34" charset="0"/>
              </a:rPr>
              <a:t>Горизонтальні комунікації 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(коридори, холи, фойє, галереї);</a:t>
            </a:r>
          </a:p>
          <a:p>
            <a:endParaRPr lang="uk-UA" sz="2000" dirty="0">
              <a:latin typeface="Arial" pitchFamily="34" charset="0"/>
              <a:cs typeface="Arial" pitchFamily="34" charset="0"/>
            </a:endParaRPr>
          </a:p>
          <a:p>
            <a:r>
              <a:rPr lang="uk-UA" sz="2000" b="1" dirty="0">
                <a:latin typeface="Arial" pitchFamily="34" charset="0"/>
                <a:cs typeface="Arial" pitchFamily="34" charset="0"/>
              </a:rPr>
              <a:t>Вертикальні комунікації 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(сходи головні, службові, допоміжні, пожежні, пандуси, ліфти, ескалатори) </a:t>
            </a:r>
          </a:p>
          <a:p>
            <a:pPr marL="0" lvl="0" indent="0">
              <a:buNone/>
            </a:pP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47508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>
          <a:xfrm>
            <a:off x="-2219" y="85008"/>
            <a:ext cx="9146219" cy="6796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</a:pPr>
            <a:r>
              <a:rPr lang="uk-UA" sz="2400" dirty="0" smtClean="0">
                <a:latin typeface="Arial" pitchFamily="34" charset="0"/>
                <a:cs typeface="Arial" pitchFamily="34" charset="0"/>
              </a:rPr>
              <a:t>ПРОЕКТИ ПРОМИСЛОВИХ БУДІВЕЛЬ</a:t>
            </a:r>
            <a:br>
              <a:rPr lang="uk-UA" sz="2400" dirty="0" smtClean="0">
                <a:latin typeface="Arial" pitchFamily="34" charset="0"/>
                <a:cs typeface="Arial" pitchFamily="34" charset="0"/>
              </a:rPr>
            </a:br>
            <a:endParaRPr lang="uk-UA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 descr="Картинки по запросу цеха промздан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8" y="509852"/>
            <a:ext cx="4813748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цеха промзданий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9"/>
          <a:stretch/>
        </p:blipFill>
        <p:spPr bwMode="auto">
          <a:xfrm>
            <a:off x="4837056" y="509852"/>
            <a:ext cx="4303764" cy="217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Картинки по запросу цеха промздани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32" y="4081727"/>
            <a:ext cx="3619500" cy="275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Похожее изображени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136" y="2687033"/>
            <a:ext cx="2984477" cy="418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82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4336</TotalTime>
  <Words>1240</Words>
  <Application>Microsoft Office PowerPoint</Application>
  <PresentationFormat>Экран (4:3)</PresentationFormat>
  <Paragraphs>187</Paragraphs>
  <Slides>65</Slides>
  <Notes>63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1" baseType="lpstr">
      <vt:lpstr>Arial</vt:lpstr>
      <vt:lpstr>Calibri</vt:lpstr>
      <vt:lpstr>PT Sans</vt:lpstr>
      <vt:lpstr>Tahoma</vt:lpstr>
      <vt:lpstr>Wingdings</vt:lpstr>
      <vt:lpstr>Тема Office</vt:lpstr>
      <vt:lpstr> ТИПОЛОГІЯ І ДИЗАЙН ІНТЕР’ЄРІВ ПРОМИСЛОВИХ БУДІВЕЛЬ</vt:lpstr>
      <vt:lpstr>МАСШТАБ ПРОМИСЛОВИХ ОБ'ЄКТІВ</vt:lpstr>
      <vt:lpstr>Презентация PowerPoint</vt:lpstr>
      <vt:lpstr>Презентация PowerPoint</vt:lpstr>
      <vt:lpstr>КЛАСИФІКАЦІЯ ПРОМИСЛОВИХ ОБ'ЄКТІВ</vt:lpstr>
      <vt:lpstr>Презентация PowerPoint</vt:lpstr>
      <vt:lpstr>Презентация PowerPoint</vt:lpstr>
      <vt:lpstr>Презентация PowerPoint</vt:lpstr>
      <vt:lpstr>ПРОЕКТИ ПРОМИСЛОВИХ БУДІВЕЛЬ </vt:lpstr>
      <vt:lpstr>Презентация PowerPoint</vt:lpstr>
      <vt:lpstr>ПРОЕКТУВАННЯ ВХІДНИХ ГРУП</vt:lpstr>
      <vt:lpstr>Презентация PowerPoint</vt:lpstr>
      <vt:lpstr>Презентация PowerPoint</vt:lpstr>
      <vt:lpstr>ХОЛИ, ВЕСТИБЮЛІ</vt:lpstr>
      <vt:lpstr>ПРИМІЩЕННЯ ОСНОВНОГО ПРИЗНАЧЕННЯ </vt:lpstr>
      <vt:lpstr>Презентация PowerPoint</vt:lpstr>
      <vt:lpstr> ПІДСОБНІ І ДОПОМІЖНІ ПРИМІЩЕННЯ </vt:lpstr>
      <vt:lpstr>Презентация PowerPoint</vt:lpstr>
      <vt:lpstr> АДМІНІСТРАТИВНО-ПОБУТОВІ ПРИМІЩЕННЯ </vt:lpstr>
      <vt:lpstr>Презентация PowerPoint</vt:lpstr>
      <vt:lpstr> ГОРИЗОНТАЛЬНІ ТА ВЕРТИКАЛЬНІ КОМУНІКАЦІЇ </vt:lpstr>
      <vt:lpstr>Презентация PowerPoint</vt:lpstr>
      <vt:lpstr> НАФТОГАЗОВА ПРОМИСЛОВІСТЬ </vt:lpstr>
      <vt:lpstr>Презентация PowerPoint</vt:lpstr>
      <vt:lpstr>Презентация PowerPoint</vt:lpstr>
      <vt:lpstr> ІНТЕР’ЄРИ ГІРСЬКОВИДОБУВНИХ ОБ’ЄКТІВ </vt:lpstr>
      <vt:lpstr>Презентация PowerPoint</vt:lpstr>
      <vt:lpstr> ОСОБЛИВОСТІ ІНТЕР'ЄРІВ МЕТАЛУРГІЙНИХ ЗАВОДІВ </vt:lpstr>
      <vt:lpstr>Презентация PowerPoint</vt:lpstr>
      <vt:lpstr>Презентация PowerPoint</vt:lpstr>
      <vt:lpstr> ОСОБЛИВОСТІ ІНТЕР'ЄРІВ ОБ'ЄКТІВ ЕНЕРГЕТИКИ </vt:lpstr>
      <vt:lpstr>Презентация PowerPoint</vt:lpstr>
      <vt:lpstr>Презентация PowerPoint</vt:lpstr>
      <vt:lpstr>Презентация PowerPoint</vt:lpstr>
      <vt:lpstr>ОСОБЛИВОСТІ ІНТЕР'ЄРІВ ЗАКЛАДІВ АЕРОКОСМІЧНОЇ ГАЛУЗІ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ОСОБЛИВОСТІ ІНТЕР'ЄРІВ АВТОМОБІЛЬНИХ ЗАВОДІВ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ІНТЕР'ЄРИ ДОСЛІДНИИХ ТА ІНЖИНІРИНГОВИХ ЦЕНТРІВ </vt:lpstr>
      <vt:lpstr>Презентация PowerPoint</vt:lpstr>
      <vt:lpstr>Презентация PowerPoint</vt:lpstr>
      <vt:lpstr> ОСОБЛИВОСТІ ІНТЕР'ЄРІВ ІТ-ІНДУСТРІЇ </vt:lpstr>
      <vt:lpstr>Презентация PowerPoint</vt:lpstr>
      <vt:lpstr> ІНТЕР'ЄРИ НЕВЕЛИКИХ І РЕКОНСТРУЙОВАНИХ БУДІВЕЛЬ </vt:lpstr>
      <vt:lpstr>Презентация PowerPoint</vt:lpstr>
      <vt:lpstr>Презентация PowerPoint</vt:lpstr>
      <vt:lpstr>КОНТРОЛЬНІ ПИТАННЯ</vt:lpstr>
      <vt:lpstr>СПИСОК ЛІТЕРАТУРИ:</vt:lpstr>
      <vt:lpstr>Презентация PowerPoint</vt:lpstr>
    </vt:vector>
  </TitlesOfParts>
  <Company>Организация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Yu</cp:lastModifiedBy>
  <cp:revision>432</cp:revision>
  <dcterms:created xsi:type="dcterms:W3CDTF">2012-01-21T19:39:39Z</dcterms:created>
  <dcterms:modified xsi:type="dcterms:W3CDTF">2017-04-08T12:15:09Z</dcterms:modified>
</cp:coreProperties>
</file>