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2" r:id="rId31"/>
    <p:sldId id="286" r:id="rId32"/>
    <p:sldId id="287" r:id="rId33"/>
    <p:sldId id="288" r:id="rId34"/>
    <p:sldId id="289" r:id="rId35"/>
    <p:sldId id="290" r:id="rId36"/>
    <p:sldId id="291"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CB99DE43-63D2-4472-BA63-76D247ED1F2E}" type="datetimeFigureOut">
              <a:rPr lang="ru-RU" smtClean="0"/>
              <a:t>28.02.2017</a:t>
            </a:fld>
            <a:endParaRPr lang="ru-RU"/>
          </a:p>
        </p:txBody>
      </p:sp>
      <p:sp>
        <p:nvSpPr>
          <p:cNvPr id="16" name="Slide Number Placeholder 15"/>
          <p:cNvSpPr>
            <a:spLocks noGrp="1"/>
          </p:cNvSpPr>
          <p:nvPr>
            <p:ph type="sldNum" sz="quarter" idx="11"/>
          </p:nvPr>
        </p:nvSpPr>
        <p:spPr/>
        <p:txBody>
          <a:bodyPr/>
          <a:lstStyle/>
          <a:p>
            <a:fld id="{7D2B6FCE-04C7-43CB-94DB-5716F44ABCA8}"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B99DE43-63D2-4472-BA63-76D247ED1F2E}"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2B6FCE-04C7-43CB-94DB-5716F44ABCA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B99DE43-63D2-4472-BA63-76D247ED1F2E}" type="datetimeFigureOut">
              <a:rPr lang="ru-RU" smtClean="0"/>
              <a:t>28.02.2017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2B6FCE-04C7-43CB-94DB-5716F44ABCA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CB99DE43-63D2-4472-BA63-76D247ED1F2E}" type="datetimeFigureOut">
              <a:rPr lang="ru-RU" smtClean="0"/>
              <a:t>28.02.2017</a:t>
            </a:fld>
            <a:endParaRPr lang="ru-RU"/>
          </a:p>
        </p:txBody>
      </p:sp>
      <p:sp>
        <p:nvSpPr>
          <p:cNvPr id="15" name="Slide Number Placeholder 14"/>
          <p:cNvSpPr>
            <a:spLocks noGrp="1"/>
          </p:cNvSpPr>
          <p:nvPr>
            <p:ph type="sldNum" sz="quarter" idx="11"/>
          </p:nvPr>
        </p:nvSpPr>
        <p:spPr/>
        <p:txBody>
          <a:bodyPr/>
          <a:lstStyle/>
          <a:p>
            <a:fld id="{7D2B6FCE-04C7-43CB-94DB-5716F44ABCA8}"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CB99DE43-63D2-4472-BA63-76D247ED1F2E}" type="datetimeFigureOut">
              <a:rPr lang="ru-RU" smtClean="0"/>
              <a:t>28.02.2017</a:t>
            </a:fld>
            <a:endParaRPr lang="ru-RU"/>
          </a:p>
        </p:txBody>
      </p:sp>
      <p:sp>
        <p:nvSpPr>
          <p:cNvPr id="13" name="Slide Number Placeholder 12"/>
          <p:cNvSpPr>
            <a:spLocks noGrp="1"/>
          </p:cNvSpPr>
          <p:nvPr>
            <p:ph type="sldNum" sz="quarter" idx="11"/>
          </p:nvPr>
        </p:nvSpPr>
        <p:spPr/>
        <p:txBody>
          <a:bodyPr/>
          <a:lstStyle/>
          <a:p>
            <a:fld id="{7D2B6FCE-04C7-43CB-94DB-5716F44ABCA8}"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B99DE43-63D2-4472-BA63-76D247ED1F2E}" type="datetimeFigureOut">
              <a:rPr lang="ru-RU" smtClean="0"/>
              <a:t>28.02.2017</a:t>
            </a:fld>
            <a:endParaRPr lang="ru-RU"/>
          </a:p>
        </p:txBody>
      </p:sp>
      <p:sp>
        <p:nvSpPr>
          <p:cNvPr id="9" name="Slide Number Placeholder 8"/>
          <p:cNvSpPr>
            <a:spLocks noGrp="1"/>
          </p:cNvSpPr>
          <p:nvPr>
            <p:ph type="sldNum" sz="quarter" idx="11"/>
          </p:nvPr>
        </p:nvSpPr>
        <p:spPr/>
        <p:txBody>
          <a:bodyPr/>
          <a:lstStyle/>
          <a:p>
            <a:fld id="{7D2B6FCE-04C7-43CB-94DB-5716F44ABCA8}"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CB99DE43-63D2-4472-BA63-76D247ED1F2E}" type="datetimeFigureOut">
              <a:rPr lang="ru-RU" smtClean="0"/>
              <a:t>28.02.2017</a:t>
            </a:fld>
            <a:endParaRPr lang="ru-RU"/>
          </a:p>
        </p:txBody>
      </p:sp>
      <p:sp>
        <p:nvSpPr>
          <p:cNvPr id="15" name="Slide Number Placeholder 14"/>
          <p:cNvSpPr>
            <a:spLocks noGrp="1"/>
          </p:cNvSpPr>
          <p:nvPr>
            <p:ph type="sldNum" sz="quarter" idx="11"/>
          </p:nvPr>
        </p:nvSpPr>
        <p:spPr/>
        <p:txBody>
          <a:bodyPr/>
          <a:lstStyle/>
          <a:p>
            <a:fld id="{7D2B6FCE-04C7-43CB-94DB-5716F44ABCA8}"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CB99DE43-63D2-4472-BA63-76D247ED1F2E}" type="datetimeFigureOut">
              <a:rPr lang="ru-RU" smtClean="0"/>
              <a:t>28.02.2017</a:t>
            </a:fld>
            <a:endParaRPr lang="ru-RU"/>
          </a:p>
        </p:txBody>
      </p:sp>
      <p:sp>
        <p:nvSpPr>
          <p:cNvPr id="8" name="Slide Number Placeholder 7"/>
          <p:cNvSpPr>
            <a:spLocks noGrp="1"/>
          </p:cNvSpPr>
          <p:nvPr>
            <p:ph type="sldNum" sz="quarter" idx="11"/>
          </p:nvPr>
        </p:nvSpPr>
        <p:spPr/>
        <p:txBody>
          <a:bodyPr/>
          <a:lstStyle/>
          <a:p>
            <a:fld id="{7D2B6FCE-04C7-43CB-94DB-5716F44ABCA8}"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B99DE43-63D2-4472-BA63-76D247ED1F2E}" type="datetimeFigureOut">
              <a:rPr lang="ru-RU" smtClean="0"/>
              <a:t>28.02.2017</a:t>
            </a:fld>
            <a:endParaRPr lang="ru-RU"/>
          </a:p>
        </p:txBody>
      </p:sp>
      <p:sp>
        <p:nvSpPr>
          <p:cNvPr id="6" name="Slide Number Placeholder 5"/>
          <p:cNvSpPr>
            <a:spLocks noGrp="1"/>
          </p:cNvSpPr>
          <p:nvPr>
            <p:ph type="sldNum" sz="quarter" idx="11"/>
          </p:nvPr>
        </p:nvSpPr>
        <p:spPr/>
        <p:txBody>
          <a:bodyPr/>
          <a:lstStyle/>
          <a:p>
            <a:fld id="{7D2B6FCE-04C7-43CB-94DB-5716F44ABCA8}"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CB99DE43-63D2-4472-BA63-76D247ED1F2E}" type="datetimeFigureOut">
              <a:rPr lang="ru-RU" smtClean="0"/>
              <a:t>28.02.2017</a:t>
            </a:fld>
            <a:endParaRPr lang="ru-RU"/>
          </a:p>
        </p:txBody>
      </p:sp>
      <p:sp>
        <p:nvSpPr>
          <p:cNvPr id="16" name="Slide Number Placeholder 15"/>
          <p:cNvSpPr>
            <a:spLocks noGrp="1"/>
          </p:cNvSpPr>
          <p:nvPr>
            <p:ph type="sldNum" sz="quarter" idx="11"/>
          </p:nvPr>
        </p:nvSpPr>
        <p:spPr/>
        <p:txBody>
          <a:bodyPr/>
          <a:lstStyle/>
          <a:p>
            <a:fld id="{7D2B6FCE-04C7-43CB-94DB-5716F44ABCA8}"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CB99DE43-63D2-4472-BA63-76D247ED1F2E}" type="datetimeFigureOut">
              <a:rPr lang="ru-RU" smtClean="0"/>
              <a:t>28.02.2017</a:t>
            </a:fld>
            <a:endParaRPr lang="ru-RU"/>
          </a:p>
        </p:txBody>
      </p:sp>
      <p:sp>
        <p:nvSpPr>
          <p:cNvPr id="14" name="Slide Number Placeholder 13"/>
          <p:cNvSpPr>
            <a:spLocks noGrp="1"/>
          </p:cNvSpPr>
          <p:nvPr>
            <p:ph type="sldNum" sz="quarter" idx="11"/>
          </p:nvPr>
        </p:nvSpPr>
        <p:spPr/>
        <p:txBody>
          <a:bodyPr/>
          <a:lstStyle/>
          <a:p>
            <a:fld id="{7D2B6FCE-04C7-43CB-94DB-5716F44ABCA8}"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CB99DE43-63D2-4472-BA63-76D247ED1F2E}" type="datetimeFigureOut">
              <a:rPr lang="ru-RU" smtClean="0"/>
              <a:t>28.02.2017</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7D2B6FCE-04C7-43CB-94DB-5716F44ABCA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2543894"/>
          </a:xfrm>
        </p:spPr>
        <p:txBody>
          <a:bodyPr/>
          <a:lstStyle/>
          <a:p>
            <a:pPr algn="ctr"/>
            <a:r>
              <a:rPr lang="en-US" b="1" dirty="0" smtClean="0">
                <a:latin typeface="Times New Roman" pitchFamily="18" charset="0"/>
                <a:cs typeface="Times New Roman" pitchFamily="18" charset="0"/>
              </a:rPr>
              <a:t>SEMANTIC ASPECTS OF INTERPRETATION</a:t>
            </a:r>
            <a:endParaRPr lang="ru-RU" b="1" dirty="0">
              <a:latin typeface="Times New Roman" pitchFamily="18" charset="0"/>
              <a:cs typeface="Times New Roman" pitchFamily="18" charset="0"/>
            </a:endParaRPr>
          </a:p>
        </p:txBody>
      </p:sp>
      <p:pic>
        <p:nvPicPr>
          <p:cNvPr id="1026" name="Picture 2" descr="D:\documents\chair\ОПДП\im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068960"/>
            <a:ext cx="3600400"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655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8" y="188640"/>
            <a:ext cx="8496944" cy="5755422"/>
          </a:xfrm>
          <a:prstGeom prst="rect">
            <a:avLst/>
          </a:prstGeom>
        </p:spPr>
        <p:txBody>
          <a:bodyPr wrap="square">
            <a:spAutoFit/>
          </a:bodyPr>
          <a:lstStyle/>
          <a:p>
            <a:endParaRPr lang="en-US" sz="4000" i="1" dirty="0" smtClean="0">
              <a:latin typeface="Times New Roman" pitchFamily="18" charset="0"/>
              <a:cs typeface="Times New Roman" pitchFamily="18" charset="0"/>
            </a:endParaRPr>
          </a:p>
          <a:p>
            <a:endParaRPr lang="en-US" sz="4000" i="1" dirty="0">
              <a:latin typeface="Times New Roman" pitchFamily="18" charset="0"/>
              <a:cs typeface="Times New Roman" pitchFamily="18" charset="0"/>
            </a:endParaRPr>
          </a:p>
          <a:p>
            <a:r>
              <a:rPr lang="en-US" sz="4000" i="1" dirty="0" smtClean="0">
                <a:latin typeface="Times New Roman" pitchFamily="18" charset="0"/>
                <a:cs typeface="Times New Roman" pitchFamily="18" charset="0"/>
              </a:rPr>
              <a:t>The </a:t>
            </a:r>
            <a:r>
              <a:rPr lang="en-US" sz="4000" i="1" dirty="0">
                <a:latin typeface="Times New Roman" pitchFamily="18" charset="0"/>
                <a:cs typeface="Times New Roman" pitchFamily="18" charset="0"/>
              </a:rPr>
              <a:t>deictic component: </a:t>
            </a:r>
            <a:r>
              <a:rPr lang="en-US" sz="4000" dirty="0">
                <a:latin typeface="Times New Roman" pitchFamily="18" charset="0"/>
                <a:cs typeface="Times New Roman" pitchFamily="18" charset="0"/>
              </a:rPr>
              <a:t>orientation of the message with regard to the "person", "space" and "time": </a:t>
            </a:r>
            <a:endParaRPr lang="en-US" sz="4000" dirty="0" smtClean="0">
              <a:latin typeface="Times New Roman" pitchFamily="18" charset="0"/>
              <a:cs typeface="Times New Roman" pitchFamily="18" charset="0"/>
            </a:endParaRPr>
          </a:p>
          <a:p>
            <a:r>
              <a:rPr lang="en-US" sz="4400" dirty="0" smtClean="0">
                <a:latin typeface="Times New Roman" pitchFamily="18" charset="0"/>
                <a:cs typeface="Times New Roman" pitchFamily="18" charset="0"/>
              </a:rPr>
              <a:t>e.g. I</a:t>
            </a:r>
            <a:r>
              <a:rPr lang="uk-UA" sz="4400" dirty="0" smtClean="0">
                <a:latin typeface="Times New Roman" pitchFamily="18" charset="0"/>
                <a:cs typeface="Times New Roman" pitchFamily="18" charset="0"/>
              </a:rPr>
              <a:t> </a:t>
            </a:r>
            <a:r>
              <a:rPr lang="en-US" sz="4400" i="1" dirty="0">
                <a:solidFill>
                  <a:srgbClr val="FF0000"/>
                </a:solidFill>
                <a:latin typeface="Times New Roman" pitchFamily="18" charset="0"/>
                <a:cs typeface="Times New Roman" pitchFamily="18" charset="0"/>
              </a:rPr>
              <a:t>warn you </a:t>
            </a:r>
            <a:r>
              <a:rPr lang="en-US" sz="4400" i="1" dirty="0">
                <a:latin typeface="Times New Roman" pitchFamily="18" charset="0"/>
                <a:cs typeface="Times New Roman" pitchFamily="18" charset="0"/>
              </a:rPr>
              <a:t>that it </a:t>
            </a:r>
            <a:r>
              <a:rPr lang="en-US" sz="4400" i="1" dirty="0">
                <a:solidFill>
                  <a:srgbClr val="FF0000"/>
                </a:solidFill>
                <a:latin typeface="Times New Roman" pitchFamily="18" charset="0"/>
                <a:cs typeface="Times New Roman" pitchFamily="18" charset="0"/>
              </a:rPr>
              <a:t>is</a:t>
            </a:r>
            <a:r>
              <a:rPr lang="en-US" sz="4400" i="1" dirty="0">
                <a:latin typeface="Times New Roman" pitchFamily="18" charset="0"/>
                <a:cs typeface="Times New Roman" pitchFamily="18" charset="0"/>
              </a:rPr>
              <a:t> probably cold </a:t>
            </a:r>
            <a:r>
              <a:rPr lang="en-US" sz="4400" i="1" dirty="0" smtClean="0">
                <a:solidFill>
                  <a:srgbClr val="FF0000"/>
                </a:solidFill>
                <a:latin typeface="Times New Roman" pitchFamily="18" charset="0"/>
                <a:cs typeface="Times New Roman" pitchFamily="18" charset="0"/>
              </a:rPr>
              <a:t>outside</a:t>
            </a:r>
          </a:p>
          <a:p>
            <a:endParaRPr lang="en-US" sz="4000" i="1" dirty="0">
              <a:latin typeface="Times New Roman" pitchFamily="18" charset="0"/>
              <a:cs typeface="Times New Roman" pitchFamily="18" charset="0"/>
            </a:endParaRPr>
          </a:p>
          <a:p>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645307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836712"/>
            <a:ext cx="7848872" cy="5109091"/>
          </a:xfrm>
          <a:prstGeom prst="rect">
            <a:avLst/>
          </a:prstGeom>
        </p:spPr>
        <p:txBody>
          <a:bodyPr wrap="square">
            <a:spAutoFit/>
          </a:bodyPr>
          <a:lstStyle/>
          <a:p>
            <a:r>
              <a:rPr lang="en-US" sz="4400" i="1" dirty="0" smtClean="0">
                <a:latin typeface="Times New Roman" pitchFamily="18" charset="0"/>
                <a:cs typeface="Times New Roman" pitchFamily="18" charset="0"/>
              </a:rPr>
              <a:t>The modal component: </a:t>
            </a:r>
          </a:p>
          <a:p>
            <a:r>
              <a:rPr lang="en-US" sz="4400" dirty="0" smtClean="0">
                <a:latin typeface="Times New Roman" pitchFamily="18" charset="0"/>
                <a:cs typeface="Times New Roman" pitchFamily="18" charset="0"/>
              </a:rPr>
              <a:t>treating the proposition of the speaker as possible, impossible, desired, mandatory, unnecessary, likely, doubtful etc.: </a:t>
            </a:r>
          </a:p>
          <a:p>
            <a:r>
              <a:rPr lang="en-US" sz="4400" i="1" dirty="0" smtClean="0">
                <a:latin typeface="Times New Roman" pitchFamily="18" charset="0"/>
                <a:cs typeface="Times New Roman" pitchFamily="18" charset="0"/>
              </a:rPr>
              <a:t>e.g. I warn you that it is </a:t>
            </a:r>
            <a:r>
              <a:rPr lang="en-US" sz="4400" i="1" dirty="0" smtClean="0">
                <a:solidFill>
                  <a:srgbClr val="FF0000"/>
                </a:solidFill>
                <a:latin typeface="Times New Roman" pitchFamily="18" charset="0"/>
                <a:cs typeface="Times New Roman" pitchFamily="18" charset="0"/>
              </a:rPr>
              <a:t>probably</a:t>
            </a:r>
            <a:r>
              <a:rPr lang="en-US" sz="4400" i="1" dirty="0" smtClean="0">
                <a:latin typeface="Times New Roman" pitchFamily="18" charset="0"/>
                <a:cs typeface="Times New Roman" pitchFamily="18" charset="0"/>
              </a:rPr>
              <a:t> cold outside</a:t>
            </a:r>
          </a:p>
          <a:p>
            <a:endParaRPr lang="en-US"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71688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548680"/>
            <a:ext cx="7848872" cy="5909310"/>
          </a:xfrm>
          <a:prstGeom prst="rect">
            <a:avLst/>
          </a:prstGeom>
        </p:spPr>
        <p:txBody>
          <a:bodyPr wrap="square">
            <a:spAutoFit/>
          </a:bodyPr>
          <a:lstStyle/>
          <a:p>
            <a:r>
              <a:rPr lang="en-US" sz="4200" i="1" dirty="0">
                <a:latin typeface="Times New Roman" pitchFamily="18" charset="0"/>
                <a:cs typeface="Times New Roman" pitchFamily="18" charset="0"/>
              </a:rPr>
              <a:t>T</a:t>
            </a:r>
            <a:r>
              <a:rPr lang="en-US" sz="4200" i="1" dirty="0" smtClean="0">
                <a:latin typeface="Times New Roman" pitchFamily="18" charset="0"/>
                <a:cs typeface="Times New Roman" pitchFamily="18" charset="0"/>
              </a:rPr>
              <a:t>he evaluative component</a:t>
            </a:r>
            <a:r>
              <a:rPr lang="uk-UA" sz="4200" i="1" dirty="0" smtClean="0">
                <a:latin typeface="Times New Roman" pitchFamily="18" charset="0"/>
                <a:cs typeface="Times New Roman" pitchFamily="18" charset="0"/>
              </a:rPr>
              <a:t>: </a:t>
            </a:r>
            <a:r>
              <a:rPr lang="en-US" sz="4200" dirty="0" smtClean="0">
                <a:latin typeface="Times New Roman" pitchFamily="18" charset="0"/>
                <a:cs typeface="Times New Roman" pitchFamily="18" charset="0"/>
              </a:rPr>
              <a:t>positive or negative evaluation of the elements of the speaker's proposition (or "zero evaluation"): </a:t>
            </a:r>
          </a:p>
          <a:p>
            <a:r>
              <a:rPr lang="en-US" sz="4200" i="1" dirty="0" smtClean="0">
                <a:latin typeface="Times New Roman" pitchFamily="18" charset="0"/>
                <a:cs typeface="Times New Roman" pitchFamily="18" charset="0"/>
              </a:rPr>
              <a:t>I warn you that it is </a:t>
            </a:r>
            <a:r>
              <a:rPr lang="en-US" sz="4200" i="1" dirty="0" smtClean="0">
                <a:solidFill>
                  <a:srgbClr val="FF0000"/>
                </a:solidFill>
                <a:latin typeface="Times New Roman" pitchFamily="18" charset="0"/>
                <a:cs typeface="Times New Roman" pitchFamily="18" charset="0"/>
              </a:rPr>
              <a:t>cold</a:t>
            </a:r>
            <a:r>
              <a:rPr lang="en-US" sz="4200" i="1" dirty="0" smtClean="0">
                <a:latin typeface="Times New Roman" pitchFamily="18" charset="0"/>
                <a:cs typeface="Times New Roman" pitchFamily="18" charset="0"/>
              </a:rPr>
              <a:t> </a:t>
            </a:r>
            <a:r>
              <a:rPr lang="en-US" sz="4200" dirty="0" smtClean="0">
                <a:latin typeface="Times New Roman" pitchFamily="18" charset="0"/>
                <a:cs typeface="Times New Roman" pitchFamily="18" charset="0"/>
              </a:rPr>
              <a:t>(negative evaluation) </a:t>
            </a:r>
            <a:r>
              <a:rPr lang="en-US" sz="4200" i="1" dirty="0" smtClean="0">
                <a:latin typeface="Times New Roman" pitchFamily="18" charset="0"/>
                <a:cs typeface="Times New Roman" pitchFamily="18" charset="0"/>
              </a:rPr>
              <a:t>outside, so, since you are </a:t>
            </a:r>
            <a:r>
              <a:rPr lang="en-US" sz="4200" i="1" dirty="0" smtClean="0">
                <a:solidFill>
                  <a:srgbClr val="FF0000"/>
                </a:solidFill>
                <a:latin typeface="Times New Roman" pitchFamily="18" charset="0"/>
                <a:cs typeface="Times New Roman" pitchFamily="18" charset="0"/>
              </a:rPr>
              <a:t>unwell</a:t>
            </a:r>
            <a:r>
              <a:rPr lang="en-US" sz="4200" i="1" dirty="0" smtClean="0">
                <a:latin typeface="Times New Roman" pitchFamily="18" charset="0"/>
                <a:cs typeface="Times New Roman" pitchFamily="18" charset="0"/>
              </a:rPr>
              <a:t> </a:t>
            </a:r>
            <a:r>
              <a:rPr lang="en-US" sz="4200" dirty="0" smtClean="0">
                <a:latin typeface="Times New Roman" pitchFamily="18" charset="0"/>
                <a:cs typeface="Times New Roman" pitchFamily="18" charset="0"/>
              </a:rPr>
              <a:t>(negative evaluation), </a:t>
            </a:r>
            <a:r>
              <a:rPr lang="en-US" sz="4200" i="1" dirty="0" smtClean="0">
                <a:latin typeface="Times New Roman" pitchFamily="18" charset="0"/>
                <a:cs typeface="Times New Roman" pitchFamily="18" charset="0"/>
              </a:rPr>
              <a:t>you'd rather wear your </a:t>
            </a:r>
            <a:r>
              <a:rPr lang="en-US" sz="4200" i="1" dirty="0" smtClean="0">
                <a:solidFill>
                  <a:srgbClr val="FF0000"/>
                </a:solidFill>
                <a:latin typeface="Times New Roman" pitchFamily="18" charset="0"/>
                <a:cs typeface="Times New Roman" pitchFamily="18" charset="0"/>
              </a:rPr>
              <a:t>warm</a:t>
            </a:r>
            <a:r>
              <a:rPr lang="en-US" sz="4200" i="1" dirty="0" smtClean="0">
                <a:latin typeface="Times New Roman" pitchFamily="18" charset="0"/>
                <a:cs typeface="Times New Roman" pitchFamily="18" charset="0"/>
              </a:rPr>
              <a:t> </a:t>
            </a:r>
            <a:r>
              <a:rPr lang="en-US" sz="4200" dirty="0" smtClean="0">
                <a:latin typeface="Times New Roman" pitchFamily="18" charset="0"/>
                <a:cs typeface="Times New Roman" pitchFamily="18" charset="0"/>
              </a:rPr>
              <a:t>(positive evaluation) </a:t>
            </a:r>
            <a:r>
              <a:rPr lang="en-US" sz="4200" i="1" dirty="0" smtClean="0">
                <a:latin typeface="Times New Roman" pitchFamily="18" charset="0"/>
                <a:cs typeface="Times New Roman" pitchFamily="18" charset="0"/>
              </a:rPr>
              <a:t>sweater</a:t>
            </a:r>
            <a:endParaRPr lang="en-US" sz="4200" i="1" dirty="0">
              <a:latin typeface="Times New Roman" pitchFamily="18" charset="0"/>
              <a:cs typeface="Times New Roman" pitchFamily="18" charset="0"/>
            </a:endParaRPr>
          </a:p>
        </p:txBody>
      </p:sp>
    </p:spTree>
    <p:extLst>
      <p:ext uri="{BB962C8B-B14F-4D97-AF65-F5344CB8AC3E}">
        <p14:creationId xmlns:p14="http://schemas.microsoft.com/office/powerpoint/2010/main" val="3423746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8064896" cy="4832092"/>
          </a:xfrm>
          <a:prstGeom prst="rect">
            <a:avLst/>
          </a:prstGeom>
        </p:spPr>
        <p:txBody>
          <a:bodyPr wrap="square">
            <a:spAutoFit/>
          </a:bodyPr>
          <a:lstStyle/>
          <a:p>
            <a:r>
              <a:rPr lang="en-US" sz="4400" i="1" dirty="0" smtClean="0"/>
              <a:t>The </a:t>
            </a:r>
            <a:r>
              <a:rPr lang="en-US" sz="4400" i="1" dirty="0"/>
              <a:t>pragmatic component: </a:t>
            </a:r>
            <a:endParaRPr lang="en-US" sz="4400" i="1" dirty="0" smtClean="0"/>
          </a:p>
          <a:p>
            <a:r>
              <a:rPr lang="en-US" sz="4400" dirty="0" smtClean="0"/>
              <a:t>indicator </a:t>
            </a:r>
            <a:r>
              <a:rPr lang="en-US" sz="4400" dirty="0"/>
              <a:t>of the aim of pronouncing the utterance (communicative </a:t>
            </a:r>
            <a:r>
              <a:rPr lang="en-US" sz="4400" dirty="0" smtClean="0"/>
              <a:t>intention</a:t>
            </a:r>
            <a:r>
              <a:rPr lang="en-US" sz="4400" dirty="0"/>
              <a:t>) </a:t>
            </a:r>
            <a:endParaRPr lang="en-US" sz="4400" dirty="0" smtClean="0"/>
          </a:p>
          <a:p>
            <a:r>
              <a:rPr lang="en-US" sz="4400" dirty="0" smtClean="0"/>
              <a:t>as </a:t>
            </a:r>
            <a:r>
              <a:rPr lang="en-US" sz="4400" dirty="0"/>
              <a:t>it is viewed by the speaker: </a:t>
            </a:r>
            <a:endParaRPr lang="en-US" sz="4400" dirty="0" smtClean="0"/>
          </a:p>
          <a:p>
            <a:r>
              <a:rPr lang="en-US" sz="4400" i="1" dirty="0" smtClean="0"/>
              <a:t>e.g. I </a:t>
            </a:r>
            <a:r>
              <a:rPr lang="en-US" sz="4400" i="1" dirty="0">
                <a:solidFill>
                  <a:srgbClr val="FF0000"/>
                </a:solidFill>
              </a:rPr>
              <a:t>warn</a:t>
            </a:r>
            <a:r>
              <a:rPr lang="en-US" sz="4400" i="1" dirty="0"/>
              <a:t> </a:t>
            </a:r>
            <a:r>
              <a:rPr lang="en-US" sz="4400" dirty="0"/>
              <a:t>(the act of warning) </a:t>
            </a:r>
            <a:r>
              <a:rPr lang="en-US" sz="4400" i="1" dirty="0"/>
              <a:t>you that it is cold outside.</a:t>
            </a:r>
            <a:endParaRPr lang="ru-RU" sz="4400" dirty="0"/>
          </a:p>
        </p:txBody>
      </p:sp>
    </p:spTree>
    <p:extLst>
      <p:ext uri="{BB962C8B-B14F-4D97-AF65-F5344CB8AC3E}">
        <p14:creationId xmlns:p14="http://schemas.microsoft.com/office/powerpoint/2010/main" val="538505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568952" cy="6309420"/>
          </a:xfrm>
          <a:prstGeom prst="rect">
            <a:avLst/>
          </a:prstGeom>
        </p:spPr>
        <p:txBody>
          <a:bodyPr wrap="square">
            <a:spAutoFit/>
          </a:bodyPr>
          <a:lstStyle/>
          <a:p>
            <a:r>
              <a:rPr lang="en-US" sz="4400" dirty="0" smtClean="0">
                <a:solidFill>
                  <a:srgbClr val="00B050"/>
                </a:solidFill>
              </a:rPr>
              <a:t>Conclusion: </a:t>
            </a:r>
          </a:p>
          <a:p>
            <a:r>
              <a:rPr lang="en-US" sz="4000" dirty="0" smtClean="0"/>
              <a:t>It </a:t>
            </a:r>
            <a:r>
              <a:rPr lang="en-US" sz="4000" dirty="0"/>
              <a:t>is quite obvious that for interpretation to be successful it is not enough to translate only the "</a:t>
            </a:r>
            <a:r>
              <a:rPr lang="en-US" sz="4000" dirty="0" smtClean="0"/>
              <a:t>pr</a:t>
            </a:r>
            <a:r>
              <a:rPr lang="en-US" sz="4000" dirty="0"/>
              <a:t>o</a:t>
            </a:r>
            <a:r>
              <a:rPr lang="en-US" sz="4000" dirty="0" smtClean="0"/>
              <a:t>positional </a:t>
            </a:r>
            <a:r>
              <a:rPr lang="en-US" sz="4000" dirty="0"/>
              <a:t>element" of the message </a:t>
            </a:r>
            <a:r>
              <a:rPr lang="en-US" sz="4000" dirty="0" smtClean="0"/>
              <a:t>but </a:t>
            </a:r>
            <a:r>
              <a:rPr lang="en-US" sz="4000" dirty="0"/>
              <a:t>also to render all other components of its semantic structure, thus ensuring that it "makes sense" for the listener and produces desired </a:t>
            </a:r>
            <a:r>
              <a:rPr lang="en-US" sz="4000" dirty="0" smtClean="0"/>
              <a:t>effect </a:t>
            </a:r>
            <a:r>
              <a:rPr lang="en-US" sz="4000" dirty="0"/>
              <a:t>upon him/her.</a:t>
            </a:r>
            <a:endParaRPr lang="ru-RU" sz="4000" dirty="0"/>
          </a:p>
        </p:txBody>
      </p:sp>
    </p:spTree>
    <p:extLst>
      <p:ext uri="{BB962C8B-B14F-4D97-AF65-F5344CB8AC3E}">
        <p14:creationId xmlns:p14="http://schemas.microsoft.com/office/powerpoint/2010/main" val="3220262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352928" cy="2554545"/>
          </a:xfrm>
          <a:prstGeom prst="rect">
            <a:avLst/>
          </a:prstGeom>
        </p:spPr>
        <p:txBody>
          <a:bodyPr wrap="square">
            <a:spAutoFit/>
          </a:bodyPr>
          <a:lstStyle/>
          <a:p>
            <a:endParaRPr lang="en-US" sz="4000" b="1" dirty="0" smtClean="0">
              <a:latin typeface="Times New Roman" pitchFamily="18" charset="0"/>
              <a:cs typeface="Times New Roman" pitchFamily="18" charset="0"/>
            </a:endParaRPr>
          </a:p>
          <a:p>
            <a:endParaRPr lang="en-US" sz="4000" b="1" dirty="0">
              <a:latin typeface="Times New Roman" pitchFamily="18" charset="0"/>
              <a:cs typeface="Times New Roman" pitchFamily="18" charset="0"/>
            </a:endParaRPr>
          </a:p>
          <a:p>
            <a:pPr algn="ctr"/>
            <a:r>
              <a:rPr lang="en-US" sz="4000" b="1" dirty="0" smtClean="0">
                <a:latin typeface="Times New Roman" pitchFamily="18" charset="0"/>
                <a:cs typeface="Times New Roman" pitchFamily="18" charset="0"/>
              </a:rPr>
              <a:t>1.2. Semantic Redundancy.</a:t>
            </a:r>
          </a:p>
          <a:p>
            <a:pPr algn="ctr"/>
            <a:r>
              <a:rPr lang="en-US" sz="4000" b="1" dirty="0" smtClean="0">
                <a:latin typeface="Times New Roman" pitchFamily="18" charset="0"/>
                <a:cs typeface="Times New Roman" pitchFamily="18" charset="0"/>
              </a:rPr>
              <a:t>Interpreter’s Note-Taking</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2927203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12968" cy="5632311"/>
          </a:xfrm>
          <a:prstGeom prst="rect">
            <a:avLst/>
          </a:prstGeom>
        </p:spPr>
        <p:txBody>
          <a:bodyPr wrap="square">
            <a:spAutoFit/>
          </a:bodyPr>
          <a:lstStyle/>
          <a:p>
            <a:r>
              <a:rPr lang="en-US" sz="4000" b="1" i="1" dirty="0">
                <a:solidFill>
                  <a:srgbClr val="00B050"/>
                </a:solidFill>
                <a:latin typeface="Times New Roman" pitchFamily="18" charset="0"/>
                <a:cs typeface="Times New Roman" pitchFamily="18" charset="0"/>
              </a:rPr>
              <a:t>Semantic redundancy </a:t>
            </a:r>
            <a:r>
              <a:rPr lang="uk-UA" sz="4000" dirty="0">
                <a:latin typeface="Times New Roman" pitchFamily="18" charset="0"/>
                <a:cs typeface="Times New Roman" pitchFamily="18" charset="0"/>
              </a:rPr>
              <a:t>(семантична надлишковість) </a:t>
            </a:r>
            <a:r>
              <a:rPr lang="en-US" sz="4000" dirty="0">
                <a:latin typeface="Times New Roman" pitchFamily="18" charset="0"/>
                <a:cs typeface="Times New Roman" pitchFamily="18" charset="0"/>
              </a:rPr>
              <a:t>is an important property of any speech, especially oral one. </a:t>
            </a:r>
            <a:endParaRPr lang="en-US" sz="4000" dirty="0" smtClean="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a:p>
            <a:r>
              <a:rPr lang="en-US" sz="4000" dirty="0" smtClean="0">
                <a:latin typeface="Times New Roman" pitchFamily="18" charset="0"/>
                <a:cs typeface="Times New Roman" pitchFamily="18" charset="0"/>
              </a:rPr>
              <a:t>It </a:t>
            </a:r>
            <a:r>
              <a:rPr lang="en-US" sz="4000" dirty="0">
                <a:latin typeface="Times New Roman" pitchFamily="18" charset="0"/>
                <a:cs typeface="Times New Roman" pitchFamily="18" charset="0"/>
              </a:rPr>
              <a:t>provides safeguards for successful transmission of information, i.e. ensures that the listener better understands the speaker and that the communicative intent of the speaker is achieved. </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3336732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1"/>
            <a:ext cx="8496944" cy="5755422"/>
          </a:xfrm>
          <a:prstGeom prst="rect">
            <a:avLst/>
          </a:prstGeom>
        </p:spPr>
        <p:txBody>
          <a:bodyPr wrap="square">
            <a:spAutoFit/>
          </a:bodyPr>
          <a:lstStyle/>
          <a:p>
            <a:r>
              <a:rPr lang="en-US" sz="3600" dirty="0">
                <a:latin typeface="Times New Roman" pitchFamily="18" charset="0"/>
                <a:cs typeface="Times New Roman" pitchFamily="18" charset="0"/>
              </a:rPr>
              <a:t>The phenomenon of semantic redundancy of speech makes it possible for interpreters to use the techniques of universal interpreter's note-taking </a:t>
            </a:r>
            <a:r>
              <a:rPr lang="en-US" sz="4000" dirty="0">
                <a:solidFill>
                  <a:srgbClr val="00B050"/>
                </a:solidFill>
                <a:latin typeface="Times New Roman" pitchFamily="18" charset="0"/>
                <a:cs typeface="Times New Roman" pitchFamily="18" charset="0"/>
              </a:rPr>
              <a:t>(UINT) </a:t>
            </a:r>
            <a:r>
              <a:rPr lang="en-US" sz="3600" dirty="0">
                <a:latin typeface="Times New Roman" pitchFamily="18" charset="0"/>
                <a:cs typeface="Times New Roman" pitchFamily="18" charset="0"/>
              </a:rPr>
              <a:t>of oral messages in consecutive interpreting. </a:t>
            </a:r>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 </a:t>
            </a:r>
            <a:r>
              <a:rPr lang="en-US" sz="4000" dirty="0">
                <a:solidFill>
                  <a:srgbClr val="00B050"/>
                </a:solidFill>
                <a:latin typeface="Times New Roman" pitchFamily="18" charset="0"/>
                <a:cs typeface="Times New Roman" pitchFamily="18" charset="0"/>
              </a:rPr>
              <a:t>main purpose </a:t>
            </a:r>
            <a:r>
              <a:rPr lang="en-US" sz="3600" dirty="0">
                <a:latin typeface="Times New Roman" pitchFamily="18" charset="0"/>
                <a:cs typeface="Times New Roman" pitchFamily="18" charset="0"/>
              </a:rPr>
              <a:t>of UINT is to create focuses of information for further subsequent "extraction" or "unpacking" the information by the interpreter. </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11215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5846"/>
            <a:ext cx="8712968" cy="6186309"/>
          </a:xfrm>
          <a:prstGeom prst="rect">
            <a:avLst/>
          </a:prstGeom>
        </p:spPr>
        <p:txBody>
          <a:bodyPr wrap="square">
            <a:spAutoFit/>
          </a:bodyPr>
          <a:lstStyle/>
          <a:p>
            <a:r>
              <a:rPr lang="en-US" sz="3600" dirty="0" smtClean="0">
                <a:latin typeface="Times New Roman" pitchFamily="18" charset="0"/>
                <a:cs typeface="Times New Roman" pitchFamily="18" charset="0"/>
              </a:rPr>
              <a:t>Interpreters</a:t>
            </a:r>
            <a:r>
              <a:rPr lang="en-US" sz="3600" dirty="0">
                <a:latin typeface="Times New Roman" pitchFamily="18" charset="0"/>
                <a:cs typeface="Times New Roman" pitchFamily="18" charset="0"/>
              </a:rPr>
              <a:t>' alternative to standard stenography (shorthand), dates back to the Geneva University School of Interpreters set up under the auspices of the League of Nations in </a:t>
            </a:r>
            <a:r>
              <a:rPr lang="uk-UA" sz="3600" dirty="0">
                <a:latin typeface="Times New Roman" pitchFamily="18" charset="0"/>
                <a:cs typeface="Times New Roman" pitchFamily="18" charset="0"/>
              </a:rPr>
              <a:t>1941. </a:t>
            </a:r>
            <a:endParaRPr lang="en-US" sz="10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Detailed </a:t>
            </a:r>
            <a:r>
              <a:rPr lang="en-US" sz="3600" dirty="0">
                <a:latin typeface="Times New Roman" pitchFamily="18" charset="0"/>
                <a:cs typeface="Times New Roman" pitchFamily="18" charset="0"/>
              </a:rPr>
              <a:t>description of interpreter's note-taking and practical recommendations on its application started to develop rapidly since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J-F</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Rozan's</a:t>
            </a:r>
            <a:r>
              <a:rPr lang="en-US" sz="3600" dirty="0">
                <a:latin typeface="Times New Roman" pitchFamily="18" charset="0"/>
                <a:cs typeface="Times New Roman" pitchFamily="18" charset="0"/>
              </a:rPr>
              <a:t> epoch-making book on note-taking "La </a:t>
            </a:r>
            <a:r>
              <a:rPr lang="en-US" sz="3600" dirty="0" err="1">
                <a:latin typeface="Times New Roman" pitchFamily="18" charset="0"/>
                <a:cs typeface="Times New Roman" pitchFamily="18" charset="0"/>
              </a:rPr>
              <a:t>prise</a:t>
            </a:r>
            <a:r>
              <a:rPr lang="en-US" sz="3600" dirty="0">
                <a:latin typeface="Times New Roman" pitchFamily="18" charset="0"/>
                <a:cs typeface="Times New Roman" pitchFamily="18" charset="0"/>
              </a:rPr>
              <a:t> de notes, </a:t>
            </a:r>
            <a:r>
              <a:rPr lang="en-US" sz="3600" dirty="0" err="1">
                <a:latin typeface="Times New Roman" pitchFamily="18" charset="0"/>
                <a:cs typeface="Times New Roman" pitchFamily="18" charset="0"/>
              </a:rPr>
              <a:t>en</a:t>
            </a:r>
            <a:r>
              <a:rPr lang="en-US" sz="3600" dirty="0">
                <a:latin typeface="Times New Roman" pitchFamily="18" charset="0"/>
                <a:cs typeface="Times New Roman" pitchFamily="18" charset="0"/>
              </a:rPr>
              <a:t> interpretation consecutive" </a:t>
            </a:r>
            <a:r>
              <a:rPr lang="en-US" sz="3600" dirty="0" smtClean="0">
                <a:latin typeface="Times New Roman" pitchFamily="18" charset="0"/>
                <a:cs typeface="Times New Roman" pitchFamily="18" charset="0"/>
              </a:rPr>
              <a:t>(Geneva, </a:t>
            </a:r>
            <a:r>
              <a:rPr lang="uk-UA" sz="3600" dirty="0" smtClean="0">
                <a:latin typeface="Times New Roman" pitchFamily="18" charset="0"/>
                <a:cs typeface="Times New Roman" pitchFamily="18" charset="0"/>
              </a:rPr>
              <a:t>1956</a:t>
            </a:r>
            <a:r>
              <a:rPr lang="en-US" sz="3600" dirty="0" smtClean="0">
                <a:latin typeface="Times New Roman" pitchFamily="18" charset="0"/>
                <a:cs typeface="Times New Roman" pitchFamily="18" charset="0"/>
              </a:rPr>
              <a:t>)</a:t>
            </a:r>
            <a:r>
              <a:rPr lang="uk-UA" sz="3600" dirty="0" smtClean="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64676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712968" cy="5632311"/>
          </a:xfrm>
          <a:prstGeom prst="rect">
            <a:avLst/>
          </a:prstGeom>
        </p:spPr>
        <p:txBody>
          <a:bodyPr wrap="square">
            <a:spAutoFit/>
          </a:bodyPr>
          <a:lstStyle/>
          <a:p>
            <a:r>
              <a:rPr lang="en-US" sz="4000" dirty="0" smtClean="0">
                <a:latin typeface="Times New Roman" pitchFamily="18" charset="0"/>
                <a:cs typeface="Times New Roman" pitchFamily="18" charset="0"/>
              </a:rPr>
              <a:t>In the former Soviet Union principles of note-taking were first suggested by </a:t>
            </a:r>
            <a:r>
              <a:rPr lang="en-US" sz="4000" dirty="0" err="1" smtClean="0">
                <a:latin typeface="Times New Roman" pitchFamily="18" charset="0"/>
                <a:cs typeface="Times New Roman" pitchFamily="18" charset="0"/>
              </a:rPr>
              <a:t>R.K.Minyar-Beloruchev</a:t>
            </a:r>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in his book on consecutive interpreting. </a:t>
            </a:r>
          </a:p>
          <a:p>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Principles and methods of interpreter's updated version of note-taking were further on developed by A.P. </a:t>
            </a:r>
            <a:r>
              <a:rPr lang="en-US" sz="4000" dirty="0" err="1" smtClean="0">
                <a:latin typeface="Times New Roman" pitchFamily="18" charset="0"/>
                <a:cs typeface="Times New Roman" pitchFamily="18" charset="0"/>
              </a:rPr>
              <a:t>Chuzhakin</a:t>
            </a:r>
            <a:r>
              <a:rPr lang="en-US" sz="4000" dirty="0" smtClean="0">
                <a:latin typeface="Times New Roman" pitchFamily="18" charset="0"/>
                <a:cs typeface="Times New Roman" pitchFamily="18" charset="0"/>
              </a:rPr>
              <a:t>, O.V. </a:t>
            </a:r>
            <a:r>
              <a:rPr lang="en-US" sz="4000" dirty="0" err="1" smtClean="0">
                <a:latin typeface="Times New Roman" pitchFamily="18" charset="0"/>
                <a:cs typeface="Times New Roman" pitchFamily="18" charset="0"/>
              </a:rPr>
              <a:t>Rebriy</a:t>
            </a:r>
            <a:r>
              <a:rPr lang="en-US" sz="4000" dirty="0" smtClean="0">
                <a:latin typeface="Times New Roman" pitchFamily="18" charset="0"/>
                <a:cs typeface="Times New Roman" pitchFamily="18" charset="0"/>
              </a:rPr>
              <a:t>.</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380617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2160240"/>
          </a:xfrm>
        </p:spPr>
        <p:txBody>
          <a:bodyPr>
            <a:normAutofit fontScale="90000"/>
          </a:bodyPr>
          <a:lstStyle/>
          <a:p>
            <a:r>
              <a:rPr lang="en-US" sz="5300" dirty="0" smtClean="0">
                <a:latin typeface="Times New Roman" pitchFamily="18" charset="0"/>
                <a:cs typeface="Times New Roman" pitchFamily="18" charset="0"/>
              </a:rPr>
              <a:t>1. </a:t>
            </a:r>
            <a:r>
              <a:rPr lang="en-US" sz="5300" b="1" dirty="0">
                <a:latin typeface="Times New Roman" pitchFamily="18" charset="0"/>
                <a:cs typeface="Times New Roman" pitchFamily="18" charset="0"/>
              </a:rPr>
              <a:t>Semantic Structure of the Oral Message and its Main </a:t>
            </a:r>
            <a:r>
              <a:rPr lang="en-US" sz="5300" b="1" dirty="0" smtClean="0">
                <a:latin typeface="Times New Roman" pitchFamily="18" charset="0"/>
                <a:cs typeface="Times New Roman" pitchFamily="18" charset="0"/>
              </a:rPr>
              <a:t>Components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2050" name="Picture 2" descr="D:\documents\chair\ОПДП\images_4.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024187"/>
            <a:ext cx="3240360" cy="2205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891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2" y="332656"/>
            <a:ext cx="5688633" cy="6167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1931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568952" cy="6186309"/>
          </a:xfrm>
          <a:prstGeom prst="rect">
            <a:avLst/>
          </a:prstGeom>
        </p:spPr>
        <p:txBody>
          <a:bodyPr wrap="square">
            <a:spAutoFit/>
          </a:bodyPr>
          <a:lstStyle/>
          <a:p>
            <a:r>
              <a:rPr lang="en-US" sz="3600" u="sng" dirty="0" smtClean="0">
                <a:solidFill>
                  <a:srgbClr val="00B050"/>
                </a:solidFill>
                <a:latin typeface="Times New Roman" pitchFamily="18" charset="0"/>
                <a:cs typeface="Times New Roman" pitchFamily="18" charset="0"/>
              </a:rPr>
              <a:t>For example, the notes in the illustration might be interpreted to mean : </a:t>
            </a:r>
          </a:p>
          <a:p>
            <a:r>
              <a:rPr lang="en-US" sz="3600" dirty="0" smtClean="0">
                <a:latin typeface="Times New Roman" pitchFamily="18" charset="0"/>
                <a:cs typeface="Times New Roman" pitchFamily="18" charset="0"/>
              </a:rPr>
              <a:t>We are particularly glad to inform you about an important increase in our company’s revenues, which rose by 10 percent from 3.5 to 3.85 billion dollars.</a:t>
            </a:r>
          </a:p>
          <a:p>
            <a:r>
              <a:rPr lang="en-US" sz="3600" dirty="0" smtClean="0">
                <a:latin typeface="Times New Roman" pitchFamily="18" charset="0"/>
                <a:cs typeface="Times New Roman" pitchFamily="18" charset="0"/>
              </a:rPr>
              <a:t>This derives from huge sales of helicopters. The United States of America bought 50 and South Africa 20 of them. </a:t>
            </a:r>
          </a:p>
          <a:p>
            <a:r>
              <a:rPr lang="en-US" sz="3600" dirty="0" smtClean="0">
                <a:latin typeface="Times New Roman" pitchFamily="18" charset="0"/>
                <a:cs typeface="Times New Roman" pitchFamily="18" charset="0"/>
              </a:rPr>
              <a:t>On the other hand, we must relocate parts of our production in these countries.</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916708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496944" cy="6247864"/>
          </a:xfrm>
          <a:prstGeom prst="rect">
            <a:avLst/>
          </a:prstGeom>
        </p:spPr>
        <p:txBody>
          <a:bodyPr wrap="square">
            <a:spAutoFit/>
          </a:bodyPr>
          <a:lstStyle/>
          <a:p>
            <a:r>
              <a:rPr lang="en-US" sz="4000" dirty="0">
                <a:latin typeface="Times New Roman" pitchFamily="18" charset="0"/>
                <a:cs typeface="Times New Roman" pitchFamily="18" charset="0"/>
              </a:rPr>
              <a:t>Main principles of the interpreter's note-taking may be </a:t>
            </a:r>
            <a:r>
              <a:rPr lang="en-US" sz="4000" dirty="0" smtClean="0">
                <a:latin typeface="Times New Roman" pitchFamily="18" charset="0"/>
                <a:cs typeface="Times New Roman" pitchFamily="18" charset="0"/>
              </a:rPr>
              <a:t>summarized </a:t>
            </a:r>
            <a:r>
              <a:rPr lang="en-US" sz="4000" dirty="0">
                <a:latin typeface="Times New Roman" pitchFamily="18" charset="0"/>
                <a:cs typeface="Times New Roman" pitchFamily="18" charset="0"/>
              </a:rPr>
              <a:t>as follows</a:t>
            </a:r>
            <a:r>
              <a:rPr lang="en-US" sz="4000" dirty="0" smtClean="0">
                <a:latin typeface="Times New Roman" pitchFamily="18" charset="0"/>
                <a:cs typeface="Times New Roman" pitchFamily="18" charset="0"/>
              </a:rPr>
              <a:t>:</a:t>
            </a:r>
          </a:p>
          <a:p>
            <a:endParaRPr lang="ru-RU" sz="4000" dirty="0">
              <a:latin typeface="Times New Roman" pitchFamily="18" charset="0"/>
              <a:cs typeface="Times New Roman" pitchFamily="18" charset="0"/>
            </a:endParaRPr>
          </a:p>
          <a:p>
            <a:pPr lvl="0"/>
            <a:r>
              <a:rPr lang="en-US" sz="4000" dirty="0" smtClean="0">
                <a:latin typeface="Times New Roman" pitchFamily="18" charset="0"/>
                <a:cs typeface="Times New Roman" pitchFamily="18" charset="0"/>
              </a:rPr>
              <a:t>1. Each </a:t>
            </a:r>
            <a:r>
              <a:rPr lang="en-US" sz="4000" dirty="0">
                <a:latin typeface="Times New Roman" pitchFamily="18" charset="0"/>
                <a:cs typeface="Times New Roman" pitchFamily="18" charset="0"/>
              </a:rPr>
              <a:t>interpreter makes a choice according to his/her preference on how to apply IN;</a:t>
            </a:r>
            <a:endParaRPr lang="ru-RU" sz="4000" dirty="0">
              <a:latin typeface="Times New Roman" pitchFamily="18" charset="0"/>
              <a:cs typeface="Times New Roman" pitchFamily="18" charset="0"/>
            </a:endParaRPr>
          </a:p>
          <a:p>
            <a:pPr lvl="0"/>
            <a:r>
              <a:rPr lang="en-US" sz="4000" dirty="0" smtClean="0">
                <a:latin typeface="Times New Roman" pitchFamily="18" charset="0"/>
                <a:cs typeface="Times New Roman" pitchFamily="18" charset="0"/>
              </a:rPr>
              <a:t>2. IN </a:t>
            </a:r>
            <a:r>
              <a:rPr lang="en-US" sz="4000" dirty="0">
                <a:latin typeface="Times New Roman" pitchFamily="18" charset="0"/>
                <a:cs typeface="Times New Roman" pitchFamily="18" charset="0"/>
              </a:rPr>
              <a:t>creates safeguards for keeping in memory "precision" lexicon (dates, numerals, proper names, abbreviations, etc</a:t>
            </a:r>
            <a:r>
              <a:rPr lang="en-US" sz="4000" dirty="0" smtClean="0">
                <a:latin typeface="Times New Roman" pitchFamily="18" charset="0"/>
                <a:cs typeface="Times New Roman" pitchFamily="18" charset="0"/>
              </a:rPr>
              <a:t>).</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16590951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9"/>
            <a:ext cx="8496944" cy="5016758"/>
          </a:xfrm>
          <a:prstGeom prst="rect">
            <a:avLst/>
          </a:prstGeom>
        </p:spPr>
        <p:txBody>
          <a:bodyPr wrap="square">
            <a:spAutoFit/>
          </a:bodyPr>
          <a:lstStyle/>
          <a:p>
            <a:pPr lvl="0"/>
            <a:endParaRPr lang="en-US" sz="4000" dirty="0" smtClean="0">
              <a:latin typeface="Times New Roman" pitchFamily="18" charset="0"/>
              <a:cs typeface="Times New Roman" pitchFamily="18" charset="0"/>
            </a:endParaRPr>
          </a:p>
          <a:p>
            <a:pPr lvl="0"/>
            <a:r>
              <a:rPr lang="en-US" sz="4000" dirty="0" smtClean="0">
                <a:latin typeface="Times New Roman" pitchFamily="18" charset="0"/>
                <a:cs typeface="Times New Roman" pitchFamily="18" charset="0"/>
              </a:rPr>
              <a:t>3. IN usually does not record separate words, but rather registers ideas, logical links, evaluation and modality.</a:t>
            </a:r>
          </a:p>
          <a:p>
            <a:pPr lvl="0"/>
            <a:endParaRPr lang="en-US" sz="4000" dirty="0" smtClean="0">
              <a:latin typeface="Times New Roman" pitchFamily="18" charset="0"/>
              <a:cs typeface="Times New Roman" pitchFamily="18" charset="0"/>
            </a:endParaRPr>
          </a:p>
          <a:p>
            <a:pPr lvl="0"/>
            <a:r>
              <a:rPr lang="en-US" sz="4000" dirty="0" smtClean="0">
                <a:latin typeface="Times New Roman" pitchFamily="18" charset="0"/>
                <a:cs typeface="Times New Roman" pitchFamily="18" charset="0"/>
              </a:rPr>
              <a:t>4. Notes </a:t>
            </a:r>
            <a:r>
              <a:rPr lang="en-US" sz="4000" dirty="0">
                <a:latin typeface="Times New Roman" pitchFamily="18" charset="0"/>
                <a:cs typeface="Times New Roman" pitchFamily="18" charset="0"/>
              </a:rPr>
              <a:t>in IN are made in "a diagonal staircase" format either in the source or in the target languages, </a:t>
            </a:r>
            <a:r>
              <a:rPr lang="en-US" sz="4000" dirty="0" smtClean="0">
                <a:latin typeface="Times New Roman" pitchFamily="18" charset="0"/>
                <a:cs typeface="Times New Roman" pitchFamily="18" charset="0"/>
              </a:rPr>
              <a:t>or</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149769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7"/>
            <a:ext cx="8568952" cy="5847755"/>
          </a:xfrm>
          <a:prstGeom prst="rect">
            <a:avLst/>
          </a:prstGeom>
        </p:spPr>
        <p:txBody>
          <a:bodyPr wrap="square">
            <a:spAutoFit/>
          </a:bodyPr>
          <a:lstStyle/>
          <a:p>
            <a:pPr lvl="0"/>
            <a:r>
              <a:rPr lang="en-US" sz="4000" dirty="0" smtClean="0">
                <a:latin typeface="Times New Roman" pitchFamily="18" charset="0"/>
                <a:cs typeface="Times New Roman" pitchFamily="18" charset="0"/>
              </a:rPr>
              <a:t>in a "mixed" way in the following sequence:</a:t>
            </a:r>
          </a:p>
          <a:p>
            <a:pPr lvl="0"/>
            <a:endParaRPr lang="ru-RU"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a) the subject group;</a:t>
            </a:r>
            <a:endParaRPr lang="ru-RU" sz="4000" dirty="0" smtClean="0">
              <a:latin typeface="Times New Roman" pitchFamily="18" charset="0"/>
              <a:cs typeface="Times New Roman" pitchFamily="18" charset="0"/>
            </a:endParaRPr>
          </a:p>
          <a:p>
            <a:pPr lvl="0"/>
            <a:r>
              <a:rPr lang="en-US" sz="4000" dirty="0" smtClean="0">
                <a:latin typeface="Times New Roman" pitchFamily="18" charset="0"/>
                <a:cs typeface="Times New Roman" pitchFamily="18" charset="0"/>
              </a:rPr>
              <a:t>b) the verb-predicate group;</a:t>
            </a:r>
            <a:endParaRPr lang="ru-RU" sz="4000" dirty="0" smtClean="0">
              <a:latin typeface="Times New Roman" pitchFamily="18" charset="0"/>
              <a:cs typeface="Times New Roman" pitchFamily="18" charset="0"/>
            </a:endParaRPr>
          </a:p>
          <a:p>
            <a:pPr lvl="0"/>
            <a:r>
              <a:rPr lang="en-US" sz="4000" dirty="0" smtClean="0">
                <a:latin typeface="Times New Roman" pitchFamily="18" charset="0"/>
                <a:cs typeface="Times New Roman" pitchFamily="18" charset="0"/>
              </a:rPr>
              <a:t>c) the object (direct and indirect) group;</a:t>
            </a:r>
            <a:endParaRPr lang="ru-RU"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d); e); f), etc. </a:t>
            </a:r>
            <a:r>
              <a:rPr lang="uk-UA"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adverbial modifiers and other parts of the utterance.</a:t>
            </a:r>
            <a:endParaRPr lang="ru-RU" sz="4000"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pPr lvl="0"/>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67942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280920" cy="6247864"/>
          </a:xfrm>
          <a:prstGeom prst="rect">
            <a:avLst/>
          </a:prstGeom>
        </p:spPr>
        <p:txBody>
          <a:bodyPr wrap="square">
            <a:spAutoFit/>
          </a:bodyPr>
          <a:lstStyle/>
          <a:p>
            <a:pPr marL="742950" indent="-742950">
              <a:buAutoNum type="arabicPeriod" startAt="5"/>
            </a:pPr>
            <a:r>
              <a:rPr lang="en-US" sz="4000" dirty="0" smtClean="0">
                <a:latin typeface="Times New Roman" pitchFamily="18" charset="0"/>
                <a:cs typeface="Times New Roman" pitchFamily="18" charset="0"/>
              </a:rPr>
              <a:t>IN </a:t>
            </a:r>
            <a:r>
              <a:rPr lang="en-US" sz="4000" dirty="0">
                <a:latin typeface="Times New Roman" pitchFamily="18" charset="0"/>
                <a:cs typeface="Times New Roman" pitchFamily="18" charset="0"/>
              </a:rPr>
              <a:t>is based on a system of symbols and abbreviations, easy to</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remember, write down and decipher from the context. </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This </a:t>
            </a:r>
            <a:r>
              <a:rPr lang="en-US" sz="4000" dirty="0">
                <a:latin typeface="Times New Roman" pitchFamily="18" charset="0"/>
                <a:cs typeface="Times New Roman" pitchFamily="18" charset="0"/>
              </a:rPr>
              <a:t>system </a:t>
            </a:r>
            <a:r>
              <a:rPr lang="en-US" sz="4000" dirty="0" smtClean="0">
                <a:latin typeface="Times New Roman" pitchFamily="18" charset="0"/>
                <a:cs typeface="Times New Roman" pitchFamily="18" charset="0"/>
              </a:rPr>
              <a:t>may be </a:t>
            </a:r>
            <a:r>
              <a:rPr lang="en-US" sz="4000" dirty="0">
                <a:latin typeface="Times New Roman" pitchFamily="18" charset="0"/>
                <a:cs typeface="Times New Roman" pitchFamily="18" charset="0"/>
              </a:rPr>
              <a:t>briefly described as follows</a:t>
            </a:r>
            <a:r>
              <a:rPr lang="en-US" sz="4000" dirty="0" smtClean="0">
                <a:latin typeface="Times New Roman" pitchFamily="18" charset="0"/>
                <a:cs typeface="Times New Roman" pitchFamily="18" charset="0"/>
              </a:rPr>
              <a:t>:</a:t>
            </a:r>
          </a:p>
          <a:p>
            <a:r>
              <a:rPr lang="en-US" sz="4000" dirty="0"/>
              <a:t>a) extensive use of commonly accepted abbreviations, acronyms and symbols, like: </a:t>
            </a:r>
            <a:r>
              <a:rPr lang="en-US" sz="4000" i="1" dirty="0"/>
              <a:t>UN, UNESCO. </a:t>
            </a:r>
            <a:r>
              <a:rPr lang="en-US" sz="4000" i="1" dirty="0" smtClean="0"/>
              <a:t>WHO, WTO, NATO</a:t>
            </a:r>
            <a:r>
              <a:rPr lang="en-US" sz="4000" i="1" dirty="0"/>
              <a:t>, </a:t>
            </a:r>
            <a:r>
              <a:rPr lang="en-US" sz="4000" i="1" dirty="0" smtClean="0"/>
              <a:t>OSCE, CEO</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2899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568952" cy="5632311"/>
          </a:xfrm>
          <a:prstGeom prst="rect">
            <a:avLst/>
          </a:prstGeom>
        </p:spPr>
        <p:txBody>
          <a:bodyPr wrap="square">
            <a:spAutoFit/>
          </a:bodyPr>
          <a:lstStyle/>
          <a:p>
            <a:endParaRPr lang="en-US" sz="4000" i="1" dirty="0" smtClean="0">
              <a:latin typeface="Times New Roman" pitchFamily="18" charset="0"/>
              <a:cs typeface="Times New Roman" pitchFamily="18" charset="0"/>
            </a:endParaRPr>
          </a:p>
          <a:p>
            <a:r>
              <a:rPr lang="uk-UA" sz="4000" i="1" dirty="0" smtClean="0">
                <a:latin typeface="Times New Roman" pitchFamily="18" charset="0"/>
                <a:cs typeface="Times New Roman" pitchFamily="18" charset="0"/>
              </a:rPr>
              <a:t>ПДВ</a:t>
            </a:r>
            <a:r>
              <a:rPr lang="uk-UA" sz="4000" i="1" dirty="0">
                <a:latin typeface="Times New Roman" pitchFamily="18" charset="0"/>
                <a:cs typeface="Times New Roman" pitchFamily="18" charset="0"/>
              </a:rPr>
              <a:t>, </a:t>
            </a:r>
            <a:endParaRPr lang="en-US" sz="4000" i="1" dirty="0" smtClean="0">
              <a:latin typeface="Times New Roman" pitchFamily="18" charset="0"/>
              <a:cs typeface="Times New Roman" pitchFamily="18" charset="0"/>
            </a:endParaRPr>
          </a:p>
          <a:p>
            <a:r>
              <a:rPr lang="uk-UA" sz="4000" i="1" dirty="0" smtClean="0">
                <a:latin typeface="Times New Roman" pitchFamily="18" charset="0"/>
                <a:cs typeface="Times New Roman" pitchFamily="18" charset="0"/>
              </a:rPr>
              <a:t>ОВДП</a:t>
            </a:r>
            <a:r>
              <a:rPr lang="en-US" sz="4000" i="1" dirty="0" smtClean="0">
                <a:latin typeface="Times New Roman" pitchFamily="18" charset="0"/>
                <a:cs typeface="Times New Roman" pitchFamily="18" charset="0"/>
              </a:rPr>
              <a:t> (</a:t>
            </a:r>
            <a:r>
              <a:rPr lang="ru-RU" sz="4000" i="1" dirty="0" smtClean="0">
                <a:latin typeface="Times New Roman" pitchFamily="18" charset="0"/>
                <a:cs typeface="Times New Roman" pitchFamily="18" charset="0"/>
              </a:rPr>
              <a:t>Облігації внутрішньої </a:t>
            </a:r>
            <a:r>
              <a:rPr lang="uk-UA" sz="4000" i="1" dirty="0" smtClean="0">
                <a:latin typeface="Times New Roman" pitchFamily="18" charset="0"/>
                <a:cs typeface="Times New Roman" pitchFamily="18" charset="0"/>
              </a:rPr>
              <a:t>державної</a:t>
            </a:r>
            <a:r>
              <a:rPr lang="ru-RU" sz="4000" i="1" dirty="0" smtClean="0">
                <a:latin typeface="Times New Roman" pitchFamily="18" charset="0"/>
                <a:cs typeface="Times New Roman" pitchFamily="18" charset="0"/>
              </a:rPr>
              <a:t> позики</a:t>
            </a:r>
            <a:r>
              <a:rPr lang="en-US" sz="4000" i="1" dirty="0" smtClean="0">
                <a:latin typeface="Times New Roman" pitchFamily="18" charset="0"/>
                <a:cs typeface="Times New Roman" pitchFamily="18" charset="0"/>
              </a:rPr>
              <a:t>)</a:t>
            </a:r>
            <a:r>
              <a:rPr lang="uk-UA" sz="4000" i="1" dirty="0" smtClean="0">
                <a:latin typeface="Times New Roman" pitchFamily="18" charset="0"/>
                <a:cs typeface="Times New Roman" pitchFamily="18" charset="0"/>
              </a:rPr>
              <a:t>, </a:t>
            </a:r>
            <a:endParaRPr lang="en-US" sz="4000" i="1" dirty="0" smtClean="0">
              <a:latin typeface="Times New Roman" pitchFamily="18" charset="0"/>
              <a:cs typeface="Times New Roman" pitchFamily="18" charset="0"/>
            </a:endParaRPr>
          </a:p>
          <a:p>
            <a:endParaRPr lang="en-US" sz="4000" i="1" dirty="0" smtClean="0">
              <a:latin typeface="Times New Roman" pitchFamily="18" charset="0"/>
              <a:cs typeface="Times New Roman" pitchFamily="18" charset="0"/>
            </a:endParaRPr>
          </a:p>
          <a:p>
            <a:r>
              <a:rPr lang="uk-UA" sz="4000" i="1" dirty="0" smtClean="0">
                <a:latin typeface="Times New Roman" pitchFamily="18" charset="0"/>
                <a:cs typeface="Times New Roman" pitchFamily="18" charset="0"/>
              </a:rPr>
              <a:t>ВІЛ</a:t>
            </a:r>
            <a:r>
              <a:rPr lang="uk-UA" sz="4000" i="1" dirty="0">
                <a:latin typeface="Times New Roman" pitchFamily="18" charset="0"/>
                <a:cs typeface="Times New Roman" pitchFamily="18" charset="0"/>
              </a:rPr>
              <a:t>, </a:t>
            </a:r>
            <a:r>
              <a:rPr lang="uk-UA" sz="4000" i="1" dirty="0" smtClean="0">
                <a:latin typeface="Times New Roman" pitchFamily="18" charset="0"/>
                <a:cs typeface="Times New Roman" pitchFamily="18" charset="0"/>
              </a:rPr>
              <a:t>СНІД</a:t>
            </a:r>
            <a:r>
              <a:rPr lang="en-US" sz="4000" i="1" dirty="0">
                <a:latin typeface="Times New Roman" pitchFamily="18" charset="0"/>
                <a:cs typeface="Times New Roman" pitchFamily="18" charset="0"/>
              </a:rPr>
              <a:t>,</a:t>
            </a:r>
            <a:r>
              <a:rPr lang="uk-UA" sz="4000" i="1" dirty="0" smtClean="0">
                <a:latin typeface="Times New Roman" pitchFamily="18" charset="0"/>
                <a:cs typeface="Times New Roman" pitchFamily="18" charset="0"/>
              </a:rPr>
              <a:t> </a:t>
            </a:r>
            <a:r>
              <a:rPr lang="en-US" sz="4000" i="1" dirty="0" smtClean="0">
                <a:latin typeface="Times New Roman" pitchFamily="18" charset="0"/>
                <a:cs typeface="Times New Roman" pitchFamily="18" charset="0"/>
              </a:rPr>
              <a:t>M3C, MBC, </a:t>
            </a:r>
            <a:r>
              <a:rPr lang="uk-UA" sz="4000" i="1" dirty="0" smtClean="0">
                <a:latin typeface="Times New Roman" pitchFamily="18" charset="0"/>
                <a:cs typeface="Times New Roman" pitchFamily="18" charset="0"/>
              </a:rPr>
              <a:t>СБУ</a:t>
            </a:r>
            <a:r>
              <a:rPr lang="uk-UA" sz="4000" i="1" dirty="0">
                <a:latin typeface="Times New Roman" pitchFamily="18" charset="0"/>
                <a:cs typeface="Times New Roman" pitchFamily="18" charset="0"/>
              </a:rPr>
              <a:t>, </a:t>
            </a:r>
            <a:endParaRPr lang="en-US" sz="4000" i="1" dirty="0" smtClean="0">
              <a:latin typeface="Times New Roman" pitchFamily="18" charset="0"/>
              <a:cs typeface="Times New Roman" pitchFamily="18" charset="0"/>
            </a:endParaRPr>
          </a:p>
          <a:p>
            <a:r>
              <a:rPr lang="en-US" sz="4000" i="1" dirty="0" smtClean="0">
                <a:latin typeface="Times New Roman" pitchFamily="18" charset="0"/>
                <a:cs typeface="Times New Roman" pitchFamily="18" charset="0"/>
              </a:rPr>
              <a:t>BP </a:t>
            </a:r>
            <a:r>
              <a:rPr lang="en-US" sz="4000" dirty="0">
                <a:latin typeface="Times New Roman" pitchFamily="18" charset="0"/>
                <a:cs typeface="Times New Roman" pitchFamily="18" charset="0"/>
              </a:rPr>
              <a:t>(for </a:t>
            </a:r>
            <a:r>
              <a:rPr lang="uk-UA" sz="4000" dirty="0">
                <a:latin typeface="Times New Roman" pitchFamily="18" charset="0"/>
                <a:cs typeface="Times New Roman" pitchFamily="18" charset="0"/>
              </a:rPr>
              <a:t>Верховна Рада), </a:t>
            </a:r>
            <a:endParaRPr lang="en-US" sz="4000" dirty="0" smtClean="0">
              <a:latin typeface="Times New Roman" pitchFamily="18" charset="0"/>
              <a:cs typeface="Times New Roman" pitchFamily="18" charset="0"/>
            </a:endParaRPr>
          </a:p>
          <a:p>
            <a:endParaRPr lang="en-US" sz="4000" i="1" dirty="0" smtClean="0">
              <a:latin typeface="Times New Roman" pitchFamily="18" charset="0"/>
              <a:cs typeface="Times New Roman" pitchFamily="18" charset="0"/>
            </a:endParaRPr>
          </a:p>
          <a:p>
            <a:r>
              <a:rPr lang="uk-UA" sz="4000" i="1" dirty="0" smtClean="0">
                <a:latin typeface="Times New Roman" pitchFamily="18" charset="0"/>
                <a:cs typeface="Times New Roman" pitchFamily="18" charset="0"/>
              </a:rPr>
              <a:t>$, </a:t>
            </a:r>
            <a:r>
              <a:rPr lang="uk-UA" sz="4000" i="1" dirty="0">
                <a:latin typeface="Times New Roman" pitchFamily="18" charset="0"/>
                <a:cs typeface="Times New Roman" pitchFamily="18" charset="0"/>
              </a:rPr>
              <a:t>£, </a:t>
            </a:r>
            <a:r>
              <a:rPr lang="en-US" sz="4000" i="1" dirty="0">
                <a:latin typeface="Times New Roman" pitchFamily="18" charset="0"/>
                <a:cs typeface="Times New Roman" pitchFamily="18" charset="0"/>
              </a:rPr>
              <a:t>UAH, </a:t>
            </a:r>
            <a:r>
              <a:rPr lang="uk-UA" sz="4000" i="1" dirty="0" smtClean="0">
                <a:latin typeface="Times New Roman" pitchFamily="18" charset="0"/>
                <a:cs typeface="Times New Roman" pitchFamily="18" charset="0"/>
              </a:rPr>
              <a:t>грн, </a:t>
            </a:r>
            <a:r>
              <a:rPr lang="en-US" sz="4000" dirty="0">
                <a:latin typeface="Times New Roman" pitchFamily="18" charset="0"/>
                <a:cs typeface="Times New Roman" pitchFamily="18" charset="0"/>
              </a:rPr>
              <a:t>etc;</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34128259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24936" cy="5632311"/>
          </a:xfrm>
          <a:prstGeom prst="rect">
            <a:avLst/>
          </a:prstGeom>
        </p:spPr>
        <p:txBody>
          <a:bodyPr wrap="square">
            <a:spAutoFit/>
          </a:bodyPr>
          <a:lstStyle/>
          <a:p>
            <a:pPr marL="742950" lvl="0" indent="-742950">
              <a:buAutoNum type="alphaLcParenR" startAt="2"/>
            </a:pPr>
            <a:r>
              <a:rPr lang="en-US" sz="4000" dirty="0" smtClean="0">
                <a:latin typeface="Times New Roman" pitchFamily="18" charset="0"/>
                <a:cs typeface="Times New Roman" pitchFamily="18" charset="0"/>
              </a:rPr>
              <a:t>occasional </a:t>
            </a:r>
            <a:r>
              <a:rPr lang="en-US" sz="4000" dirty="0">
                <a:latin typeface="Times New Roman" pitchFamily="18" charset="0"/>
                <a:cs typeface="Times New Roman" pitchFamily="18" charset="0"/>
              </a:rPr>
              <a:t>individual interpreter's shortenings, like: </a:t>
            </a:r>
            <a:r>
              <a:rPr lang="en-US" sz="4000" i="1" dirty="0">
                <a:latin typeface="Times New Roman" pitchFamily="18" charset="0"/>
                <a:cs typeface="Times New Roman" pitchFamily="18" charset="0"/>
              </a:rPr>
              <a:t>K </a:t>
            </a:r>
            <a:r>
              <a:rPr lang="en-US" sz="4000" dirty="0">
                <a:latin typeface="Times New Roman" pitchFamily="18" charset="0"/>
                <a:cs typeface="Times New Roman" pitchFamily="18" charset="0"/>
              </a:rPr>
              <a:t>(for Kyiv); </a:t>
            </a:r>
            <a:endParaRPr lang="en-US" sz="4000" dirty="0" smtClean="0">
              <a:latin typeface="Times New Roman" pitchFamily="18" charset="0"/>
              <a:cs typeface="Times New Roman" pitchFamily="18" charset="0"/>
            </a:endParaRPr>
          </a:p>
          <a:p>
            <a:pPr lvl="0"/>
            <a:r>
              <a:rPr lang="en-US" sz="4000" i="1" dirty="0" err="1" smtClean="0">
                <a:latin typeface="Times New Roman" pitchFamily="18" charset="0"/>
                <a:cs typeface="Times New Roman" pitchFamily="18" charset="0"/>
              </a:rPr>
              <a:t>Kmin</a:t>
            </a:r>
            <a:r>
              <a:rPr lang="en-US" sz="4000" i="1"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(for the Cabinet of Ministers); </a:t>
            </a:r>
            <a:endParaRPr lang="en-US" sz="4000" dirty="0" smtClean="0">
              <a:latin typeface="Times New Roman" pitchFamily="18" charset="0"/>
              <a:cs typeface="Times New Roman" pitchFamily="18" charset="0"/>
            </a:endParaRPr>
          </a:p>
          <a:p>
            <a:pPr lvl="0"/>
            <a:r>
              <a:rPr lang="en-US" sz="4000" dirty="0" err="1" smtClean="0">
                <a:latin typeface="Times New Roman" pitchFamily="18" charset="0"/>
                <a:cs typeface="Times New Roman" pitchFamily="18" charset="0"/>
              </a:rPr>
              <a:t>bge</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for </a:t>
            </a:r>
            <a:r>
              <a:rPr lang="en-US" sz="4000" i="1" dirty="0">
                <a:latin typeface="Times New Roman" pitchFamily="18" charset="0"/>
                <a:cs typeface="Times New Roman" pitchFamily="18" charset="0"/>
              </a:rPr>
              <a:t>he did not go, </a:t>
            </a:r>
            <a:endParaRPr lang="en-US" sz="4000" i="1" dirty="0" smtClean="0">
              <a:latin typeface="Times New Roman" pitchFamily="18" charset="0"/>
              <a:cs typeface="Times New Roman" pitchFamily="18" charset="0"/>
            </a:endParaRPr>
          </a:p>
          <a:p>
            <a:pPr lvl="0"/>
            <a:r>
              <a:rPr lang="en-US" sz="4000" i="1" dirty="0" smtClean="0">
                <a:latin typeface="Times New Roman" pitchFamily="18" charset="0"/>
                <a:cs typeface="Times New Roman" pitchFamily="18" charset="0"/>
              </a:rPr>
              <a:t>E </a:t>
            </a:r>
            <a:r>
              <a:rPr lang="en-US" sz="4000" dirty="0">
                <a:latin typeface="Times New Roman" pitchFamily="18" charset="0"/>
                <a:cs typeface="Times New Roman" pitchFamily="18" charset="0"/>
              </a:rPr>
              <a:t>(un­employment); </a:t>
            </a:r>
            <a:endParaRPr lang="en-US" sz="4000" dirty="0" smtClean="0">
              <a:latin typeface="Times New Roman" pitchFamily="18" charset="0"/>
              <a:cs typeface="Times New Roman" pitchFamily="18" charset="0"/>
            </a:endParaRPr>
          </a:p>
          <a:p>
            <a:pPr lvl="0"/>
            <a:r>
              <a:rPr lang="en-US" sz="4000" i="1" dirty="0" smtClean="0">
                <a:solidFill>
                  <a:srgbClr val="00B050"/>
                </a:solidFill>
                <a:latin typeface="Times New Roman" pitchFamily="18" charset="0"/>
                <a:cs typeface="Times New Roman" pitchFamily="18" charset="0"/>
              </a:rPr>
              <a:t>E </a:t>
            </a:r>
            <a:r>
              <a:rPr lang="en-US" sz="4000" dirty="0">
                <a:latin typeface="Times New Roman" pitchFamily="18" charset="0"/>
                <a:cs typeface="Times New Roman" pitchFamily="18" charset="0"/>
              </a:rPr>
              <a:t>for </a:t>
            </a:r>
            <a:r>
              <a:rPr lang="en-US" sz="4000" i="1" dirty="0">
                <a:latin typeface="Times New Roman" pitchFamily="18" charset="0"/>
                <a:cs typeface="Times New Roman" pitchFamily="18" charset="0"/>
              </a:rPr>
              <a:t>unemployment, </a:t>
            </a:r>
            <a:endParaRPr lang="en-US" sz="4000" i="1" dirty="0" smtClean="0">
              <a:latin typeface="Times New Roman" pitchFamily="18" charset="0"/>
              <a:cs typeface="Times New Roman" pitchFamily="18" charset="0"/>
            </a:endParaRPr>
          </a:p>
          <a:p>
            <a:pPr lvl="0"/>
            <a:r>
              <a:rPr lang="en-US" sz="4000" i="1" dirty="0" err="1" smtClean="0">
                <a:latin typeface="Times New Roman" pitchFamily="18" charset="0"/>
                <a:cs typeface="Times New Roman" pitchFamily="18" charset="0"/>
              </a:rPr>
              <a:t>dr</a:t>
            </a:r>
            <a:r>
              <a:rPr lang="en-US" sz="4000" i="1"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for </a:t>
            </a:r>
            <a:r>
              <a:rPr lang="en-US" sz="4000" i="1" dirty="0">
                <a:latin typeface="Times New Roman" pitchFamily="18" charset="0"/>
                <a:cs typeface="Times New Roman" pitchFamily="18" charset="0"/>
              </a:rPr>
              <a:t>draft, </a:t>
            </a:r>
            <a:r>
              <a:rPr lang="en-US" sz="4000" i="1" dirty="0" err="1">
                <a:latin typeface="Times New Roman" pitchFamily="18" charset="0"/>
                <a:cs typeface="Times New Roman" pitchFamily="18" charset="0"/>
              </a:rPr>
              <a:t>bdg</a:t>
            </a:r>
            <a:r>
              <a:rPr lang="en-US" sz="4000" i="1" dirty="0">
                <a:latin typeface="Times New Roman" pitchFamily="18" charset="0"/>
                <a:cs typeface="Times New Roman" pitchFamily="18" charset="0"/>
              </a:rPr>
              <a:t> </a:t>
            </a:r>
            <a:r>
              <a:rPr lang="en-US" sz="4000" dirty="0">
                <a:latin typeface="Times New Roman" pitchFamily="18" charset="0"/>
                <a:cs typeface="Times New Roman" pitchFamily="18" charset="0"/>
              </a:rPr>
              <a:t>for </a:t>
            </a:r>
            <a:r>
              <a:rPr lang="en-US" sz="4000" i="1" dirty="0">
                <a:latin typeface="Times New Roman" pitchFamily="18" charset="0"/>
                <a:cs typeface="Times New Roman" pitchFamily="18" charset="0"/>
              </a:rPr>
              <a:t>budget, </a:t>
            </a:r>
            <a:endParaRPr lang="en-US" sz="4000" i="1" dirty="0" smtClean="0">
              <a:latin typeface="Times New Roman" pitchFamily="18" charset="0"/>
              <a:cs typeface="Times New Roman" pitchFamily="18" charset="0"/>
            </a:endParaRPr>
          </a:p>
          <a:p>
            <a:pPr lvl="0"/>
            <a:r>
              <a:rPr lang="uk-UA" sz="4000" i="1" dirty="0" err="1" smtClean="0">
                <a:latin typeface="Times New Roman" pitchFamily="18" charset="0"/>
                <a:cs typeface="Times New Roman" pitchFamily="18" charset="0"/>
              </a:rPr>
              <a:t>прзд</a:t>
            </a:r>
            <a:r>
              <a:rPr lang="uk-UA" sz="4000" i="1"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for </a:t>
            </a:r>
            <a:r>
              <a:rPr lang="uk-UA" sz="4000" dirty="0">
                <a:latin typeface="Times New Roman" pitchFamily="18" charset="0"/>
                <a:cs typeface="Times New Roman" pitchFamily="18" charset="0"/>
              </a:rPr>
              <a:t>президент, </a:t>
            </a:r>
            <a:r>
              <a:rPr lang="uk-UA" sz="4000" i="1" dirty="0" err="1">
                <a:latin typeface="Times New Roman" pitchFamily="18" charset="0"/>
                <a:cs typeface="Times New Roman" pitchFamily="18" charset="0"/>
              </a:rPr>
              <a:t>сгдн</a:t>
            </a:r>
            <a:r>
              <a:rPr lang="uk-UA" sz="4000" i="1" dirty="0">
                <a:latin typeface="Times New Roman" pitchFamily="18" charset="0"/>
                <a:cs typeface="Times New Roman" pitchFamily="18" charset="0"/>
              </a:rPr>
              <a:t> </a:t>
            </a:r>
            <a:r>
              <a:rPr lang="en-US" sz="4000" dirty="0">
                <a:latin typeface="Times New Roman" pitchFamily="18" charset="0"/>
                <a:cs typeface="Times New Roman" pitchFamily="18" charset="0"/>
              </a:rPr>
              <a:t>for </a:t>
            </a:r>
            <a:r>
              <a:rPr lang="uk-UA" sz="4000" dirty="0">
                <a:latin typeface="Times New Roman" pitchFamily="18" charset="0"/>
                <a:cs typeface="Times New Roman" pitchFamily="18" charset="0"/>
              </a:rPr>
              <a:t>сьогодні, </a:t>
            </a:r>
            <a:r>
              <a:rPr lang="uk-UA" sz="4000" i="1" dirty="0" err="1">
                <a:latin typeface="Times New Roman" pitchFamily="18" charset="0"/>
                <a:cs typeface="Times New Roman" pitchFamily="18" charset="0"/>
              </a:rPr>
              <a:t>крв</a:t>
            </a:r>
            <a:r>
              <a:rPr lang="uk-UA" sz="4000" i="1" dirty="0">
                <a:latin typeface="Times New Roman" pitchFamily="18" charset="0"/>
                <a:cs typeface="Times New Roman" pitchFamily="18" charset="0"/>
              </a:rPr>
              <a:t> </a:t>
            </a:r>
            <a:r>
              <a:rPr lang="en-US" sz="4000" dirty="0">
                <a:latin typeface="Times New Roman" pitchFamily="18" charset="0"/>
                <a:cs typeface="Times New Roman" pitchFamily="18" charset="0"/>
              </a:rPr>
              <a:t>for </a:t>
            </a:r>
            <a:r>
              <a:rPr lang="uk-UA" sz="4000" dirty="0">
                <a:latin typeface="Times New Roman" pitchFamily="18" charset="0"/>
                <a:cs typeface="Times New Roman" pitchFamily="18" charset="0"/>
              </a:rPr>
              <a:t>керівник, </a:t>
            </a:r>
            <a:r>
              <a:rPr lang="en-US" sz="4000" dirty="0" smtClean="0">
                <a:latin typeface="Times New Roman" pitchFamily="18" charset="0"/>
                <a:cs typeface="Times New Roman" pitchFamily="18" charset="0"/>
              </a:rPr>
              <a:t>etc</a:t>
            </a:r>
            <a:r>
              <a:rPr lang="en-US" sz="4000" dirty="0">
                <a:latin typeface="Times New Roman" pitchFamily="18" charset="0"/>
                <a:cs typeface="Times New Roman" pitchFamily="18" charset="0"/>
              </a:rPr>
              <a:t>;</a:t>
            </a:r>
            <a:endParaRPr lang="ru-RU" sz="4000" dirty="0">
              <a:latin typeface="Times New Roman" pitchFamily="18" charset="0"/>
              <a:cs typeface="Times New Roman" pitchFamily="18" charset="0"/>
            </a:endParaRPr>
          </a:p>
        </p:txBody>
      </p:sp>
      <p:cxnSp>
        <p:nvCxnSpPr>
          <p:cNvPr id="4" name="Прямая соединительная линия 3"/>
          <p:cNvCxnSpPr/>
          <p:nvPr/>
        </p:nvCxnSpPr>
        <p:spPr>
          <a:xfrm flipH="1">
            <a:off x="395536" y="3717032"/>
            <a:ext cx="43204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5013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8496944" cy="6247864"/>
          </a:xfrm>
          <a:prstGeom prst="rect">
            <a:avLst/>
          </a:prstGeom>
        </p:spPr>
        <p:txBody>
          <a:bodyPr wrap="square">
            <a:spAutoFit/>
          </a:bodyPr>
          <a:lstStyle/>
          <a:p>
            <a:pPr lvl="0"/>
            <a:r>
              <a:rPr lang="en-US" sz="4000" dirty="0" smtClean="0">
                <a:latin typeface="Times New Roman" pitchFamily="18" charset="0"/>
                <a:cs typeface="Times New Roman" pitchFamily="18" charset="0"/>
              </a:rPr>
              <a:t>c) logical </a:t>
            </a:r>
            <a:r>
              <a:rPr lang="en-US" sz="4000" dirty="0">
                <a:latin typeface="Times New Roman" pitchFamily="18" charset="0"/>
                <a:cs typeface="Times New Roman" pitchFamily="18" charset="0"/>
              </a:rPr>
              <a:t>and modal links are marked by symbols, like: </a:t>
            </a:r>
            <a:r>
              <a:rPr lang="uk-UA" sz="4000" dirty="0">
                <a:latin typeface="Times New Roman" pitchFamily="18" charset="0"/>
                <a:cs typeface="Times New Roman" pitchFamily="18" charset="0"/>
              </a:rPr>
              <a:t>: - </a:t>
            </a:r>
            <a:r>
              <a:rPr lang="en-US" sz="4000" dirty="0">
                <a:latin typeface="Times New Roman" pitchFamily="18" charset="0"/>
                <a:cs typeface="Times New Roman" pitchFamily="18" charset="0"/>
              </a:rPr>
              <a:t>to say; </a:t>
            </a:r>
            <a:endParaRPr lang="en-US" sz="4000" dirty="0" smtClean="0">
              <a:latin typeface="Times New Roman" pitchFamily="18" charset="0"/>
              <a:cs typeface="Times New Roman" pitchFamily="18" charset="0"/>
            </a:endParaRPr>
          </a:p>
          <a:p>
            <a:pPr lvl="0"/>
            <a:r>
              <a:rPr lang="en-US" sz="4000" i="1" dirty="0" smtClean="0">
                <a:latin typeface="Times New Roman" pitchFamily="18" charset="0"/>
                <a:cs typeface="Times New Roman" pitchFamily="18" charset="0"/>
              </a:rPr>
              <a:t>OK- </a:t>
            </a:r>
            <a:r>
              <a:rPr lang="en-US" sz="4000" dirty="0">
                <a:latin typeface="Times New Roman" pitchFamily="18" charset="0"/>
                <a:cs typeface="Times New Roman" pitchFamily="18" charset="0"/>
              </a:rPr>
              <a:t>to approve, to support; </a:t>
            </a:r>
            <a:r>
              <a:rPr lang="en-US" sz="4000" dirty="0">
                <a:solidFill>
                  <a:srgbClr val="FF0000"/>
                </a:solidFill>
                <a:latin typeface="Times New Roman" pitchFamily="18" charset="0"/>
                <a:cs typeface="Times New Roman" pitchFamily="18" charset="0"/>
              </a:rPr>
              <a:t>OK</a:t>
            </a:r>
            <a:r>
              <a:rPr lang="en-US" sz="4000" dirty="0">
                <a:latin typeface="Times New Roman" pitchFamily="18" charset="0"/>
                <a:cs typeface="Times New Roman" pitchFamily="18" charset="0"/>
              </a:rPr>
              <a:t>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to condemn, to disapprove, to reject;</a:t>
            </a:r>
            <a:endParaRPr lang="ru-RU" sz="4000" dirty="0">
              <a:latin typeface="Times New Roman" pitchFamily="18" charset="0"/>
              <a:cs typeface="Times New Roman" pitchFamily="18" charset="0"/>
            </a:endParaRPr>
          </a:p>
          <a:p>
            <a:r>
              <a:rPr lang="uk-UA" sz="4000" dirty="0" smtClean="0">
                <a:latin typeface="Times New Roman" pitchFamily="18" charset="0"/>
                <a:cs typeface="Times New Roman" pitchFamily="18" charset="0"/>
              </a:rPr>
              <a:t>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today, at present; </a:t>
            </a:r>
            <a:endParaRPr lang="en-US" sz="4000" dirty="0" smtClean="0">
              <a:latin typeface="Times New Roman" pitchFamily="18" charset="0"/>
              <a:cs typeface="Times New Roman" pitchFamily="18" charset="0"/>
            </a:endParaRPr>
          </a:p>
          <a:p>
            <a:r>
              <a:rPr lang="uk-UA" sz="4000" dirty="0" smtClean="0">
                <a:latin typeface="Times New Roman" pitchFamily="18" charset="0"/>
                <a:cs typeface="Times New Roman" pitchFamily="18" charset="0"/>
              </a:rPr>
              <a:t>&gt; - </a:t>
            </a:r>
            <a:r>
              <a:rPr lang="en-US" sz="4000" dirty="0">
                <a:latin typeface="Times New Roman" pitchFamily="18" charset="0"/>
                <a:cs typeface="Times New Roman" pitchFamily="18" charset="0"/>
              </a:rPr>
              <a:t>more; </a:t>
            </a:r>
            <a:r>
              <a:rPr lang="uk-UA" sz="4000" dirty="0">
                <a:latin typeface="Times New Roman" pitchFamily="18" charset="0"/>
                <a:cs typeface="Times New Roman" pitchFamily="18" charset="0"/>
              </a:rPr>
              <a:t>&lt; - </a:t>
            </a:r>
            <a:r>
              <a:rPr lang="en-US" sz="4000" dirty="0">
                <a:latin typeface="Times New Roman" pitchFamily="18" charset="0"/>
                <a:cs typeface="Times New Roman" pitchFamily="18" charset="0"/>
              </a:rPr>
              <a:t>less; </a:t>
            </a:r>
            <a:endParaRPr lang="en-US" sz="4000" dirty="0" smtClean="0">
              <a:latin typeface="Times New Roman" pitchFamily="18" charset="0"/>
              <a:cs typeface="Times New Roman" pitchFamily="18" charset="0"/>
            </a:endParaRPr>
          </a:p>
          <a:p>
            <a:r>
              <a:rPr lang="en-US" sz="4000" i="1" dirty="0" smtClean="0">
                <a:latin typeface="Times New Roman" pitchFamily="18" charset="0"/>
                <a:cs typeface="Times New Roman" pitchFamily="18" charset="0"/>
              </a:rPr>
              <a:t>d </a:t>
            </a:r>
            <a:r>
              <a:rPr lang="en-US" sz="4000" dirty="0">
                <a:latin typeface="Times New Roman" pitchFamily="18" charset="0"/>
                <a:cs typeface="Times New Roman" pitchFamily="18" charset="0"/>
              </a:rPr>
              <a:t>(must, to be to, to have to, should) </a:t>
            </a:r>
            <a:r>
              <a:rPr lang="uk-UA" sz="4000" dirty="0">
                <a:latin typeface="Times New Roman" pitchFamily="18" charset="0"/>
                <a:cs typeface="Times New Roman" pitchFamily="18" charset="0"/>
              </a:rPr>
              <a:t>-</a:t>
            </a:r>
            <a:r>
              <a:rPr lang="en-US" sz="4000" dirty="0">
                <a:latin typeface="Times New Roman" pitchFamily="18" charset="0"/>
                <a:cs typeface="Times New Roman" pitchFamily="18" charset="0"/>
              </a:rPr>
              <a:t>obligation; </a:t>
            </a:r>
            <a:endParaRPr lang="en-US" sz="4000" dirty="0" smtClean="0">
              <a:latin typeface="Times New Roman" pitchFamily="18" charset="0"/>
              <a:cs typeface="Times New Roman" pitchFamily="18" charset="0"/>
            </a:endParaRPr>
          </a:p>
          <a:p>
            <a:r>
              <a:rPr lang="en-US" sz="4000" i="1" dirty="0" smtClean="0">
                <a:latin typeface="Times New Roman" pitchFamily="18" charset="0"/>
                <a:cs typeface="Times New Roman" pitchFamily="18" charset="0"/>
              </a:rPr>
              <a:t>n </a:t>
            </a:r>
            <a:r>
              <a:rPr lang="en-US" sz="4000" dirty="0">
                <a:latin typeface="Times New Roman" pitchFamily="18" charset="0"/>
                <a:cs typeface="Times New Roman" pitchFamily="18" charset="0"/>
              </a:rPr>
              <a:t>(need)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necessity; </a:t>
            </a:r>
            <a:endParaRPr lang="en-US" sz="4000" dirty="0" smtClean="0">
              <a:latin typeface="Times New Roman" pitchFamily="18" charset="0"/>
              <a:cs typeface="Times New Roman" pitchFamily="18" charset="0"/>
            </a:endParaRPr>
          </a:p>
          <a:p>
            <a:r>
              <a:rPr lang="en-US" sz="4000" i="1" dirty="0" smtClean="0">
                <a:latin typeface="Times New Roman" pitchFamily="18" charset="0"/>
                <a:cs typeface="Times New Roman" pitchFamily="18" charset="0"/>
              </a:rPr>
              <a:t>c </a:t>
            </a:r>
            <a:r>
              <a:rPr lang="en-US" sz="4000" dirty="0">
                <a:latin typeface="Times New Roman" pitchFamily="18" charset="0"/>
                <a:cs typeface="Times New Roman" pitchFamily="18" charset="0"/>
              </a:rPr>
              <a:t>(can), c? (could)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possibility; </a:t>
            </a:r>
            <a:endParaRPr lang="ru-RU" sz="4000" dirty="0">
              <a:latin typeface="Times New Roman" pitchFamily="18" charset="0"/>
              <a:cs typeface="Times New Roman" pitchFamily="18" charset="0"/>
            </a:endParaRPr>
          </a:p>
        </p:txBody>
      </p:sp>
      <p:cxnSp>
        <p:nvCxnSpPr>
          <p:cNvPr id="4" name="Прямая соединительная линия 3"/>
          <p:cNvCxnSpPr/>
          <p:nvPr/>
        </p:nvCxnSpPr>
        <p:spPr>
          <a:xfrm>
            <a:off x="6228184" y="2132856"/>
            <a:ext cx="93610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Стрелка вниз 7"/>
          <p:cNvSpPr/>
          <p:nvPr/>
        </p:nvSpPr>
        <p:spPr>
          <a:xfrm>
            <a:off x="544991" y="3104912"/>
            <a:ext cx="242316" cy="489204"/>
          </a:xfrm>
          <a:prstGeom prst="downArrow">
            <a:avLst>
              <a:gd name="adj1" fmla="val 50000"/>
              <a:gd name="adj2" fmla="val 469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03965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568952" cy="5632311"/>
          </a:xfrm>
          <a:prstGeom prst="rect">
            <a:avLst/>
          </a:prstGeom>
        </p:spPr>
        <p:txBody>
          <a:bodyPr wrap="square">
            <a:spAutoFit/>
          </a:bodyPr>
          <a:lstStyle/>
          <a:p>
            <a:pPr lvl="0"/>
            <a:r>
              <a:rPr lang="en-US" sz="4000" dirty="0" smtClean="0">
                <a:latin typeface="Times New Roman" pitchFamily="18" charset="0"/>
                <a:cs typeface="Times New Roman" pitchFamily="18" charset="0"/>
              </a:rPr>
              <a:t>d) the </a:t>
            </a:r>
            <a:r>
              <a:rPr lang="en-US" sz="4000" dirty="0">
                <a:latin typeface="Times New Roman" pitchFamily="18" charset="0"/>
                <a:cs typeface="Times New Roman" pitchFamily="18" charset="0"/>
              </a:rPr>
              <a:t>plural form is indicated </a:t>
            </a:r>
            <a:r>
              <a:rPr lang="en-US" sz="4000" dirty="0" smtClean="0">
                <a:latin typeface="Times New Roman" pitchFamily="18" charset="0"/>
                <a:cs typeface="Times New Roman" pitchFamily="18" charset="0"/>
              </a:rPr>
              <a:t>by </a:t>
            </a:r>
            <a:r>
              <a:rPr lang="en-US" sz="4000" baseline="30000" dirty="0" smtClean="0">
                <a:latin typeface="Times New Roman" pitchFamily="18" charset="0"/>
                <a:cs typeface="Times New Roman" pitchFamily="18" charset="0"/>
              </a:rPr>
              <a:t>2</a:t>
            </a:r>
            <a:r>
              <a:rPr lang="en-US" sz="4000" dirty="0" smtClean="0">
                <a:latin typeface="Times New Roman" pitchFamily="18" charset="0"/>
                <a:cs typeface="Times New Roman" pitchFamily="18" charset="0"/>
              </a:rPr>
              <a:t>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and the "very" by </a:t>
            </a:r>
            <a:r>
              <a:rPr lang="uk-UA" sz="4000" baseline="30000" dirty="0">
                <a:latin typeface="Times New Roman" pitchFamily="18" charset="0"/>
                <a:cs typeface="Times New Roman" pitchFamily="18" charset="0"/>
              </a:rPr>
              <a:t>3</a:t>
            </a:r>
            <a:r>
              <a:rPr lang="uk-UA" sz="4000" dirty="0">
                <a:latin typeface="Times New Roman" pitchFamily="18" charset="0"/>
                <a:cs typeface="Times New Roman" pitchFamily="18" charset="0"/>
              </a:rPr>
              <a:t> ;</a:t>
            </a:r>
            <a:endParaRPr lang="ru-RU" sz="4000" dirty="0">
              <a:latin typeface="Times New Roman" pitchFamily="18" charset="0"/>
              <a:cs typeface="Times New Roman" pitchFamily="18" charset="0"/>
            </a:endParaRPr>
          </a:p>
          <a:p>
            <a:r>
              <a:rPr lang="en-US" sz="4000" dirty="0" smtClean="0">
                <a:latin typeface="Times New Roman" pitchFamily="18" charset="0"/>
                <a:cs typeface="Times New Roman" pitchFamily="18" charset="0"/>
              </a:rPr>
              <a:t>e) other </a:t>
            </a:r>
            <a:r>
              <a:rPr lang="en-US" sz="4000" dirty="0">
                <a:latin typeface="Times New Roman" pitchFamily="18" charset="0"/>
                <a:cs typeface="Times New Roman" pitchFamily="18" charset="0"/>
              </a:rPr>
              <a:t>commonly used symbols: </a:t>
            </a:r>
            <a:endParaRPr lang="en-US" sz="4000" dirty="0" smtClean="0">
              <a:latin typeface="Times New Roman" pitchFamily="18" charset="0"/>
              <a:cs typeface="Times New Roman" pitchFamily="18" charset="0"/>
            </a:endParaRPr>
          </a:p>
          <a:p>
            <a:r>
              <a:rPr lang="uk-UA" sz="4000" dirty="0" smtClean="0">
                <a:latin typeface="Times New Roman" pitchFamily="18" charset="0"/>
                <a:cs typeface="Times New Roman" pitchFamily="18" charset="0"/>
              </a:rPr>
              <a:t>&lt;- </a:t>
            </a:r>
            <a:r>
              <a:rPr lang="en-US" sz="4000" dirty="0">
                <a:latin typeface="Times New Roman" pitchFamily="18" charset="0"/>
                <a:cs typeface="Times New Roman" pitchFamily="18" charset="0"/>
              </a:rPr>
              <a:t>obtain, receive, attract; </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a:t>
            </a:r>
            <a:r>
              <a:rPr lang="uk-UA" sz="4000" dirty="0" smtClean="0">
                <a:latin typeface="Times New Roman" pitchFamily="18" charset="0"/>
                <a:cs typeface="Times New Roman" pitchFamily="18" charset="0"/>
              </a:rPr>
              <a:t>&gt; </a:t>
            </a:r>
            <a:r>
              <a:rPr lang="uk-UA" sz="4000" dirty="0">
                <a:latin typeface="Times New Roman" pitchFamily="18" charset="0"/>
                <a:cs typeface="Times New Roman" pitchFamily="18" charset="0"/>
              </a:rPr>
              <a:t>-</a:t>
            </a:r>
            <a:r>
              <a:rPr lang="en-US" sz="4000" dirty="0">
                <a:latin typeface="Times New Roman" pitchFamily="18" charset="0"/>
                <a:cs typeface="Times New Roman" pitchFamily="18" charset="0"/>
              </a:rPr>
              <a:t>send, give, arrive; </a:t>
            </a:r>
            <a:endParaRPr lang="en-US" sz="4000" dirty="0" smtClean="0">
              <a:latin typeface="Times New Roman" pitchFamily="18" charset="0"/>
              <a:cs typeface="Times New Roman" pitchFamily="18" charset="0"/>
            </a:endParaRPr>
          </a:p>
          <a:p>
            <a:r>
              <a:rPr lang="uk-UA" sz="4000" dirty="0" smtClean="0">
                <a:latin typeface="Times New Roman" pitchFamily="18" charset="0"/>
                <a:cs typeface="Times New Roman" pitchFamily="18" charset="0"/>
              </a:rPr>
              <a:t>&lt;- </a:t>
            </a:r>
            <a:r>
              <a:rPr lang="en-US" sz="4000" dirty="0">
                <a:latin typeface="Times New Roman" pitchFamily="18" charset="0"/>
                <a:cs typeface="Times New Roman" pitchFamily="18" charset="0"/>
              </a:rPr>
              <a:t>E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export; </a:t>
            </a:r>
            <a:endParaRPr lang="en-US" sz="4000" dirty="0" smtClean="0">
              <a:latin typeface="Times New Roman" pitchFamily="18" charset="0"/>
              <a:cs typeface="Times New Roman" pitchFamily="18" charset="0"/>
            </a:endParaRPr>
          </a:p>
          <a:p>
            <a:r>
              <a:rPr lang="uk-UA" sz="4000" dirty="0" smtClean="0">
                <a:latin typeface="Times New Roman" pitchFamily="18" charset="0"/>
                <a:cs typeface="Times New Roman" pitchFamily="18" charset="0"/>
              </a:rPr>
              <a:t>»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approximately; </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a:t>
            </a:r>
            <a:r>
              <a:rPr lang="uk-UA" sz="4000" dirty="0" smtClean="0">
                <a:latin typeface="Times New Roman" pitchFamily="18" charset="0"/>
                <a:cs typeface="Times New Roman" pitchFamily="18" charset="0"/>
              </a:rPr>
              <a:t>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danger, threat or emphasis on </a:t>
            </a:r>
            <a:r>
              <a:rPr lang="en-US" sz="4000" dirty="0" smtClean="0">
                <a:latin typeface="Times New Roman" pitchFamily="18" charset="0"/>
                <a:cs typeface="Times New Roman" pitchFamily="18" charset="0"/>
              </a:rPr>
              <a:t>something</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253364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136904" cy="5184576"/>
          </a:xfrm>
        </p:spPr>
        <p:txBody>
          <a:bodyPr>
            <a:normAutofit/>
          </a:bodyPr>
          <a:lstStyle/>
          <a:p>
            <a:pPr algn="ctr"/>
            <a:r>
              <a:rPr lang="en-US" sz="5400" dirty="0" smtClean="0">
                <a:latin typeface="Times New Roman" pitchFamily="18" charset="0"/>
                <a:cs typeface="Times New Roman" pitchFamily="18" charset="0"/>
              </a:rPr>
              <a:t>Linguistics </a:t>
            </a:r>
            <a:r>
              <a:rPr lang="en-US" sz="5400" dirty="0">
                <a:latin typeface="Times New Roman" pitchFamily="18" charset="0"/>
                <a:cs typeface="Times New Roman" pitchFamily="18" charset="0"/>
              </a:rPr>
              <a:t>distinguishes between the notions of </a:t>
            </a:r>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r>
              <a:rPr lang="en-US" sz="5400" i="1" dirty="0" smtClean="0">
                <a:latin typeface="Times New Roman" pitchFamily="18" charset="0"/>
                <a:cs typeface="Times New Roman" pitchFamily="18" charset="0"/>
              </a:rPr>
              <a:t>meaning</a:t>
            </a:r>
            <a:r>
              <a:rPr lang="en-US" sz="5400" i="1" dirty="0">
                <a:latin typeface="Times New Roman" pitchFamily="18" charset="0"/>
                <a:cs typeface="Times New Roman" pitchFamily="18" charset="0"/>
              </a:rPr>
              <a:t>, </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r>
              <a:rPr lang="en-US" sz="5400" i="1" dirty="0" smtClean="0">
                <a:latin typeface="Times New Roman" pitchFamily="18" charset="0"/>
                <a:cs typeface="Times New Roman" pitchFamily="18" charset="0"/>
              </a:rPr>
              <a:t>sense </a:t>
            </a:r>
            <a:r>
              <a:rPr lang="en-US" sz="5400" dirty="0" smtClean="0">
                <a:latin typeface="Times New Roman" pitchFamily="18" charset="0"/>
                <a:cs typeface="Times New Roman" pitchFamily="18" charset="0"/>
              </a:rPr>
              <a:t>and </a:t>
            </a:r>
            <a:br>
              <a:rPr lang="en-US" sz="5400" dirty="0" smtClean="0">
                <a:latin typeface="Times New Roman" pitchFamily="18" charset="0"/>
                <a:cs typeface="Times New Roman" pitchFamily="18" charset="0"/>
              </a:rPr>
            </a:br>
            <a:r>
              <a:rPr lang="en-US" sz="5400" b="1" i="1" dirty="0" smtClean="0">
                <a:latin typeface="Times New Roman" pitchFamily="18" charset="0"/>
                <a:cs typeface="Times New Roman" pitchFamily="18" charset="0"/>
              </a:rPr>
              <a:t>semantics</a:t>
            </a:r>
            <a:r>
              <a:rPr lang="en-US" sz="5400" b="1" i="1" dirty="0">
                <a:latin typeface="Times New Roman" pitchFamily="18" charset="0"/>
                <a:cs typeface="Times New Roman" pitchFamily="18" charset="0"/>
              </a:rPr>
              <a:t>. </a:t>
            </a:r>
            <a:endParaRPr lang="ru-RU" sz="5400" dirty="0">
              <a:latin typeface="Times New Roman" pitchFamily="18" charset="0"/>
              <a:cs typeface="Times New Roman" pitchFamily="18" charset="0"/>
            </a:endParaRPr>
          </a:p>
        </p:txBody>
      </p:sp>
    </p:spTree>
    <p:extLst>
      <p:ext uri="{BB962C8B-B14F-4D97-AF65-F5344CB8AC3E}">
        <p14:creationId xmlns:p14="http://schemas.microsoft.com/office/powerpoint/2010/main" val="8116452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748464" cy="5016758"/>
          </a:xfrm>
          <a:prstGeom prst="rect">
            <a:avLst/>
          </a:prstGeom>
        </p:spPr>
        <p:txBody>
          <a:bodyPr wrap="square">
            <a:spAutoFit/>
          </a:bodyPr>
          <a:lstStyle/>
          <a:p>
            <a:r>
              <a:rPr lang="en-US" sz="4000" i="1" dirty="0" smtClean="0">
                <a:latin typeface="Times New Roman" pitchFamily="18" charset="0"/>
                <a:cs typeface="Times New Roman" pitchFamily="18" charset="0"/>
              </a:rPr>
              <a:t>M </a:t>
            </a:r>
            <a:r>
              <a:rPr lang="uk-UA" sz="4000" i="1"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peace; </a:t>
            </a:r>
          </a:p>
          <a:p>
            <a:r>
              <a:rPr lang="uk-UA" sz="4000" i="1" dirty="0" smtClean="0">
                <a:latin typeface="Times New Roman" pitchFamily="18" charset="0"/>
                <a:cs typeface="Times New Roman" pitchFamily="18" charset="0"/>
              </a:rPr>
              <a:t>ДМ -</a:t>
            </a:r>
            <a:r>
              <a:rPr lang="en-US" sz="4000" dirty="0" smtClean="0">
                <a:latin typeface="Times New Roman" pitchFamily="18" charset="0"/>
                <a:cs typeface="Times New Roman" pitchFamily="18" charset="0"/>
              </a:rPr>
              <a:t>democracy; </a:t>
            </a:r>
          </a:p>
          <a:p>
            <a:r>
              <a:rPr lang="uk-UA" sz="4000" i="1" dirty="0" smtClean="0">
                <a:latin typeface="Times New Roman" pitchFamily="18" charset="0"/>
                <a:cs typeface="Times New Roman" pitchFamily="18" charset="0"/>
              </a:rPr>
              <a:t>Ж </a:t>
            </a:r>
            <a:r>
              <a:rPr lang="en-US" sz="4000" dirty="0" smtClean="0">
                <a:latin typeface="Times New Roman" pitchFamily="18" charset="0"/>
                <a:cs typeface="Times New Roman" pitchFamily="18" charset="0"/>
              </a:rPr>
              <a:t>-life; </a:t>
            </a:r>
          </a:p>
          <a:p>
            <a:r>
              <a:rPr lang="uk-UA" sz="4000" i="1" dirty="0" smtClean="0">
                <a:latin typeface="Times New Roman" pitchFamily="18" charset="0"/>
                <a:cs typeface="Times New Roman" pitchFamily="18" charset="0"/>
              </a:rPr>
              <a:t>П - </a:t>
            </a:r>
            <a:r>
              <a:rPr lang="en-US" sz="4000" dirty="0" smtClean="0">
                <a:latin typeface="Times New Roman" pitchFamily="18" charset="0"/>
                <a:cs typeface="Times New Roman" pitchFamily="18" charset="0"/>
              </a:rPr>
              <a:t>party; </a:t>
            </a:r>
          </a:p>
          <a:p>
            <a:r>
              <a:rPr lang="en-US" sz="4000" i="1" dirty="0" smtClean="0">
                <a:latin typeface="Times New Roman" pitchFamily="18" charset="0"/>
                <a:cs typeface="Times New Roman" pitchFamily="18" charset="0"/>
              </a:rPr>
              <a:t>Eco </a:t>
            </a:r>
            <a:r>
              <a:rPr lang="uk-UA"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environment, ecology; </a:t>
            </a:r>
          </a:p>
          <a:p>
            <a:r>
              <a:rPr lang="en-US" sz="4000" i="1" dirty="0" smtClean="0">
                <a:latin typeface="Times New Roman" pitchFamily="18" charset="0"/>
                <a:cs typeface="Times New Roman" pitchFamily="18" charset="0"/>
              </a:rPr>
              <a:t>X </a:t>
            </a:r>
            <a:r>
              <a:rPr lang="uk-UA" sz="4000" i="1"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war; </a:t>
            </a:r>
          </a:p>
          <a:p>
            <a:r>
              <a:rPr lang="en-US" sz="4000" i="1" dirty="0" smtClean="0">
                <a:latin typeface="Times New Roman" pitchFamily="18" charset="0"/>
                <a:cs typeface="Times New Roman" pitchFamily="18" charset="0"/>
              </a:rPr>
              <a:t>P </a:t>
            </a:r>
            <a:r>
              <a:rPr lang="uk-UA" sz="4000" i="1"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policy, political; </a:t>
            </a:r>
          </a:p>
          <a:p>
            <a:r>
              <a:rPr lang="en-US" sz="4000" i="1" dirty="0" smtClean="0">
                <a:latin typeface="Times New Roman" pitchFamily="18" charset="0"/>
                <a:cs typeface="Times New Roman" pitchFamily="18" charset="0"/>
              </a:rPr>
              <a:t>(b+) </a:t>
            </a:r>
            <a:r>
              <a:rPr lang="uk-UA" sz="4000" i="1"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budget surplus </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9142779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640960" cy="6247864"/>
          </a:xfrm>
          <a:prstGeom prst="rect">
            <a:avLst/>
          </a:prstGeom>
        </p:spPr>
        <p:txBody>
          <a:bodyPr wrap="square">
            <a:spAutoFit/>
          </a:bodyPr>
          <a:lstStyle/>
          <a:p>
            <a:pPr lvl="0"/>
            <a:r>
              <a:rPr lang="en-US" sz="4000" dirty="0" smtClean="0">
                <a:latin typeface="Times New Roman" pitchFamily="18" charset="0"/>
                <a:cs typeface="Times New Roman" pitchFamily="18" charset="0"/>
              </a:rPr>
              <a:t>f) numerals </a:t>
            </a:r>
            <a:r>
              <a:rPr lang="en-US" sz="4000" dirty="0">
                <a:latin typeface="Times New Roman" pitchFamily="18" charset="0"/>
                <a:cs typeface="Times New Roman" pitchFamily="18" charset="0"/>
              </a:rPr>
              <a:t>are marked like: </a:t>
            </a:r>
            <a:endParaRPr lang="en-US" sz="4000" dirty="0" smtClean="0">
              <a:latin typeface="Times New Roman" pitchFamily="18" charset="0"/>
              <a:cs typeface="Times New Roman" pitchFamily="18" charset="0"/>
            </a:endParaRPr>
          </a:p>
          <a:p>
            <a:pPr lvl="0"/>
            <a:r>
              <a:rPr lang="en-US" sz="4000" i="1" dirty="0" smtClean="0">
                <a:latin typeface="Times New Roman" pitchFamily="18" charset="0"/>
                <a:cs typeface="Times New Roman" pitchFamily="18" charset="0"/>
              </a:rPr>
              <a:t>t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thousand; </a:t>
            </a:r>
            <a:r>
              <a:rPr lang="en-US" sz="4000" i="1" dirty="0">
                <a:latin typeface="Times New Roman" pitchFamily="18" charset="0"/>
                <a:cs typeface="Times New Roman" pitchFamily="18" charset="0"/>
              </a:rPr>
              <a:t>m </a:t>
            </a:r>
            <a:r>
              <a:rPr lang="uk-UA" sz="4000" i="1" dirty="0">
                <a:latin typeface="Times New Roman" pitchFamily="18" charset="0"/>
                <a:cs typeface="Times New Roman" pitchFamily="18" charset="0"/>
              </a:rPr>
              <a:t>- </a:t>
            </a:r>
            <a:r>
              <a:rPr lang="en-US" sz="4000" dirty="0">
                <a:latin typeface="Times New Roman" pitchFamily="18" charset="0"/>
                <a:cs typeface="Times New Roman" pitchFamily="18" charset="0"/>
              </a:rPr>
              <a:t>million; </a:t>
            </a:r>
            <a:endParaRPr lang="en-US" sz="4000" dirty="0" smtClean="0">
              <a:latin typeface="Times New Roman" pitchFamily="18" charset="0"/>
              <a:cs typeface="Times New Roman" pitchFamily="18" charset="0"/>
            </a:endParaRPr>
          </a:p>
          <a:p>
            <a:pPr lvl="0"/>
            <a:r>
              <a:rPr lang="en-US" sz="4000" i="1" dirty="0" smtClean="0">
                <a:latin typeface="Times New Roman" pitchFamily="18" charset="0"/>
                <a:cs typeface="Times New Roman" pitchFamily="18" charset="0"/>
              </a:rPr>
              <a:t>b </a:t>
            </a:r>
            <a:r>
              <a:rPr lang="uk-UA" sz="4000" i="1" dirty="0">
                <a:latin typeface="Times New Roman" pitchFamily="18" charset="0"/>
                <a:cs typeface="Times New Roman" pitchFamily="18" charset="0"/>
              </a:rPr>
              <a:t>- </a:t>
            </a:r>
            <a:r>
              <a:rPr lang="en-US" sz="4000" dirty="0">
                <a:latin typeface="Times New Roman" pitchFamily="18" charset="0"/>
                <a:cs typeface="Times New Roman" pitchFamily="18" charset="0"/>
              </a:rPr>
              <a:t>billion; </a:t>
            </a:r>
            <a:r>
              <a:rPr lang="en-US" sz="4000" i="1" dirty="0" err="1">
                <a:latin typeface="Times New Roman" pitchFamily="18" charset="0"/>
                <a:cs typeface="Times New Roman" pitchFamily="18" charset="0"/>
              </a:rPr>
              <a:t>tr</a:t>
            </a:r>
            <a:r>
              <a:rPr lang="en-US" sz="4000" i="1" dirty="0">
                <a:latin typeface="Times New Roman" pitchFamily="18" charset="0"/>
                <a:cs typeface="Times New Roman" pitchFamily="18" charset="0"/>
              </a:rPr>
              <a:t> </a:t>
            </a:r>
            <a:r>
              <a:rPr lang="uk-UA" sz="4000" i="1" dirty="0">
                <a:latin typeface="Times New Roman" pitchFamily="18" charset="0"/>
                <a:cs typeface="Times New Roman" pitchFamily="18" charset="0"/>
              </a:rPr>
              <a:t>-</a:t>
            </a:r>
            <a:r>
              <a:rPr lang="en-US" sz="4000" dirty="0">
                <a:latin typeface="Times New Roman" pitchFamily="18" charset="0"/>
                <a:cs typeface="Times New Roman" pitchFamily="18" charset="0"/>
              </a:rPr>
              <a:t>trillion;</a:t>
            </a:r>
            <a:endParaRPr lang="ru-RU" sz="4000" dirty="0">
              <a:latin typeface="Times New Roman" pitchFamily="18" charset="0"/>
              <a:cs typeface="Times New Roman" pitchFamily="18" charset="0"/>
            </a:endParaRPr>
          </a:p>
          <a:p>
            <a:pPr lvl="0"/>
            <a:r>
              <a:rPr lang="en-US" sz="4000" dirty="0" smtClean="0">
                <a:latin typeface="Times New Roman" pitchFamily="18" charset="0"/>
                <a:cs typeface="Times New Roman" pitchFamily="18" charset="0"/>
              </a:rPr>
              <a:t>g) dates </a:t>
            </a:r>
            <a:r>
              <a:rPr lang="en-US" sz="4000" dirty="0">
                <a:latin typeface="Times New Roman" pitchFamily="18" charset="0"/>
                <a:cs typeface="Times New Roman" pitchFamily="18" charset="0"/>
              </a:rPr>
              <a:t>are indicated as follows: </a:t>
            </a:r>
            <a:r>
              <a:rPr lang="uk-UA" sz="4000" i="1" dirty="0">
                <a:latin typeface="Times New Roman" pitchFamily="18" charset="0"/>
                <a:cs typeface="Times New Roman" pitchFamily="18" charset="0"/>
              </a:rPr>
              <a:t>17.10.07 - </a:t>
            </a:r>
            <a:r>
              <a:rPr lang="uk-UA" sz="4000" dirty="0">
                <a:latin typeface="Times New Roman" pitchFamily="18" charset="0"/>
                <a:cs typeface="Times New Roman" pitchFamily="18" charset="0"/>
              </a:rPr>
              <a:t>17 </a:t>
            </a:r>
            <a:r>
              <a:rPr lang="en-US" sz="4000" dirty="0">
                <a:latin typeface="Times New Roman" pitchFamily="18" charset="0"/>
                <a:cs typeface="Times New Roman" pitchFamily="18" charset="0"/>
              </a:rPr>
              <a:t>October </a:t>
            </a:r>
            <a:r>
              <a:rPr lang="uk-UA" sz="4000" dirty="0">
                <a:latin typeface="Times New Roman" pitchFamily="18" charset="0"/>
                <a:cs typeface="Times New Roman" pitchFamily="18" charset="0"/>
              </a:rPr>
              <a:t>2007; </a:t>
            </a:r>
            <a:endParaRPr lang="en-US" sz="4000" dirty="0" smtClean="0">
              <a:latin typeface="Times New Roman" pitchFamily="18" charset="0"/>
              <a:cs typeface="Times New Roman" pitchFamily="18" charset="0"/>
            </a:endParaRPr>
          </a:p>
          <a:p>
            <a:pPr lvl="0"/>
            <a:r>
              <a:rPr lang="en-US" sz="4000" dirty="0" smtClean="0">
                <a:latin typeface="Times New Roman" pitchFamily="18" charset="0"/>
                <a:cs typeface="Times New Roman" pitchFamily="18" charset="0"/>
              </a:rPr>
              <a:t>days </a:t>
            </a:r>
            <a:r>
              <a:rPr lang="en-US" sz="4000" dirty="0">
                <a:latin typeface="Times New Roman" pitchFamily="18" charset="0"/>
                <a:cs typeface="Times New Roman" pitchFamily="18" charset="0"/>
              </a:rPr>
              <a:t>of the week may be either commonly abbreviated: </a:t>
            </a:r>
            <a:r>
              <a:rPr lang="uk-UA" sz="4000" i="1" dirty="0">
                <a:latin typeface="Times New Roman" pitchFamily="18" charset="0"/>
                <a:cs typeface="Times New Roman" pitchFamily="18" charset="0"/>
              </a:rPr>
              <a:t>топ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Monday; </a:t>
            </a:r>
            <a:r>
              <a:rPr lang="en-US" sz="4000" i="1" dirty="0" err="1">
                <a:latin typeface="Times New Roman" pitchFamily="18" charset="0"/>
                <a:cs typeface="Times New Roman" pitchFamily="18" charset="0"/>
              </a:rPr>
              <a:t>tue</a:t>
            </a:r>
            <a:r>
              <a:rPr lang="en-US" sz="4000" i="1" dirty="0">
                <a:latin typeface="Times New Roman" pitchFamily="18" charset="0"/>
                <a:cs typeface="Times New Roman" pitchFamily="18" charset="0"/>
              </a:rPr>
              <a:t> </a:t>
            </a:r>
            <a:r>
              <a:rPr lang="uk-UA" sz="4000" dirty="0">
                <a:latin typeface="Times New Roman" pitchFamily="18" charset="0"/>
                <a:cs typeface="Times New Roman" pitchFamily="18" charset="0"/>
              </a:rPr>
              <a:t>- </a:t>
            </a:r>
            <a:r>
              <a:rPr lang="en-US" sz="4000" dirty="0">
                <a:latin typeface="Times New Roman" pitchFamily="18" charset="0"/>
                <a:cs typeface="Times New Roman" pitchFamily="18" charset="0"/>
              </a:rPr>
              <a:t>Tuesday, </a:t>
            </a:r>
            <a:r>
              <a:rPr lang="en-US" sz="4000" i="1" dirty="0" err="1" smtClean="0">
                <a:latin typeface="Times New Roman" pitchFamily="18" charset="0"/>
                <a:cs typeface="Times New Roman" pitchFamily="18" charset="0"/>
              </a:rPr>
              <a:t>fri</a:t>
            </a:r>
            <a:r>
              <a:rPr lang="en-US" sz="4000" i="1" dirty="0" smtClean="0">
                <a:latin typeface="Times New Roman" pitchFamily="18" charset="0"/>
                <a:cs typeface="Times New Roman" pitchFamily="18" charset="0"/>
              </a:rPr>
              <a:t> </a:t>
            </a:r>
            <a:r>
              <a:rPr lang="uk-UA" sz="4000" i="1" dirty="0">
                <a:latin typeface="Times New Roman" pitchFamily="18" charset="0"/>
                <a:cs typeface="Times New Roman" pitchFamily="18" charset="0"/>
              </a:rPr>
              <a:t>- </a:t>
            </a:r>
            <a:r>
              <a:rPr lang="en-US" sz="4000" dirty="0">
                <a:latin typeface="Times New Roman" pitchFamily="18" charset="0"/>
                <a:cs typeface="Times New Roman" pitchFamily="18" charset="0"/>
              </a:rPr>
              <a:t>Friday, </a:t>
            </a:r>
            <a:r>
              <a:rPr lang="en-US" sz="4000" dirty="0" smtClean="0">
                <a:latin typeface="Times New Roman" pitchFamily="18" charset="0"/>
                <a:cs typeface="Times New Roman" pitchFamily="18" charset="0"/>
              </a:rPr>
              <a:t>sun </a:t>
            </a:r>
            <a:r>
              <a:rPr lang="uk-UA" sz="4000"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 Sunday</a:t>
            </a:r>
            <a:r>
              <a:rPr lang="en-US" sz="4000" dirty="0">
                <a:latin typeface="Times New Roman" pitchFamily="18" charset="0"/>
                <a:cs typeface="Times New Roman" pitchFamily="18" charset="0"/>
              </a:rPr>
              <a:t>, or marked by a corresponding encircled number of the </a:t>
            </a:r>
            <a:r>
              <a:rPr lang="en-US" sz="4000" dirty="0" smtClean="0">
                <a:latin typeface="Times New Roman" pitchFamily="18" charset="0"/>
                <a:cs typeface="Times New Roman" pitchFamily="18" charset="0"/>
              </a:rPr>
              <a:t>day</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16335150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9"/>
            <a:ext cx="8424936" cy="2923877"/>
          </a:xfrm>
          <a:prstGeom prst="rect">
            <a:avLst/>
          </a:prstGeom>
        </p:spPr>
        <p:txBody>
          <a:bodyPr wrap="square">
            <a:spAutoFit/>
          </a:bodyPr>
          <a:lstStyle/>
          <a:p>
            <a:pPr marL="742950" indent="-742950">
              <a:buAutoNum type="alphaLcParenR" startAt="8"/>
            </a:pPr>
            <a:r>
              <a:rPr lang="en-US" sz="3600" dirty="0" smtClean="0">
                <a:latin typeface="Times New Roman" pitchFamily="18" charset="0"/>
                <a:cs typeface="Times New Roman" pitchFamily="18" charset="0"/>
              </a:rPr>
              <a:t>blocks </a:t>
            </a:r>
            <a:r>
              <a:rPr lang="en-US" sz="3600" dirty="0">
                <a:latin typeface="Times New Roman" pitchFamily="18" charset="0"/>
                <a:cs typeface="Times New Roman" pitchFamily="18" charset="0"/>
              </a:rPr>
              <a:t>of utterances which make up a complete thought and are to</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be interpreted are usually separated by horizontal lines, or encircled</a:t>
            </a:r>
            <a:r>
              <a:rPr lang="en-US" sz="3600" dirty="0" smtClean="0">
                <a:latin typeface="Times New Roman" pitchFamily="18" charset="0"/>
                <a:cs typeface="Times New Roman" pitchFamily="18" charset="0"/>
              </a:rPr>
              <a:t>;</a:t>
            </a:r>
          </a:p>
          <a:p>
            <a:endParaRPr lang="ru-RU" sz="40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492896"/>
            <a:ext cx="7272808" cy="4149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95588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9"/>
            <a:ext cx="8280920" cy="5632311"/>
          </a:xfrm>
          <a:prstGeom prst="rect">
            <a:avLst/>
          </a:prstGeom>
        </p:spPr>
        <p:txBody>
          <a:bodyPr wrap="square">
            <a:spAutoFit/>
          </a:bodyPr>
          <a:lstStyle/>
          <a:p>
            <a:r>
              <a:rPr lang="en-US" sz="4000" dirty="0" err="1" smtClean="0">
                <a:latin typeface="Times New Roman" pitchFamily="18" charset="0"/>
                <a:cs typeface="Times New Roman" pitchFamily="18" charset="0"/>
              </a:rPr>
              <a:t>i</a:t>
            </a:r>
            <a:r>
              <a:rPr lang="en-US" sz="4000" dirty="0" smtClean="0">
                <a:latin typeface="Times New Roman" pitchFamily="18" charset="0"/>
                <a:cs typeface="Times New Roman" pitchFamily="18" charset="0"/>
              </a:rPr>
              <a:t>)	interpreters may use other combinations of arrows, lines, circles,</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parenthesis or abbreviations at their own discretion, provided there is a</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guarantee that they remember the "encoded" meaning of these symbols</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and do not overload their memory with the "third" meta-language of</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interpreter's note-taking.</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24135365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7920880" cy="2800767"/>
          </a:xfrm>
          <a:prstGeom prst="rect">
            <a:avLst/>
          </a:prstGeom>
        </p:spPr>
        <p:txBody>
          <a:bodyPr wrap="square">
            <a:spAutoFit/>
          </a:bodyPr>
          <a:lstStyle/>
          <a:p>
            <a:r>
              <a:rPr lang="uk-UA" sz="4400" i="1" dirty="0">
                <a:solidFill>
                  <a:srgbClr val="00B050"/>
                </a:solidFill>
                <a:latin typeface="Times New Roman" pitchFamily="18" charset="0"/>
                <a:cs typeface="Times New Roman" pitchFamily="18" charset="0"/>
              </a:rPr>
              <a:t>Депутати Верховної Ради України відхилили у вівторок проект бюджету на </a:t>
            </a:r>
            <a:r>
              <a:rPr lang="uk-UA" sz="4400" i="1" dirty="0" smtClean="0">
                <a:solidFill>
                  <a:srgbClr val="00B050"/>
                </a:solidFill>
                <a:latin typeface="Times New Roman" pitchFamily="18" charset="0"/>
                <a:cs typeface="Times New Roman" pitchFamily="18" charset="0"/>
              </a:rPr>
              <a:t>2007рік</a:t>
            </a:r>
            <a:r>
              <a:rPr lang="en-US" sz="4400" i="1" dirty="0" smtClean="0">
                <a:solidFill>
                  <a:srgbClr val="00B050"/>
                </a:solidFill>
                <a:latin typeface="Times New Roman" pitchFamily="18" charset="0"/>
                <a:cs typeface="Times New Roman" pitchFamily="18" charset="0"/>
              </a:rPr>
              <a:t> </a:t>
            </a:r>
            <a:r>
              <a:rPr lang="uk-UA" sz="4400" i="1" dirty="0" smtClean="0">
                <a:solidFill>
                  <a:srgbClr val="00B050"/>
                </a:solidFill>
                <a:latin typeface="Times New Roman" pitchFamily="18" charset="0"/>
                <a:cs typeface="Times New Roman" pitchFamily="18" charset="0"/>
              </a:rPr>
              <a:t>у </a:t>
            </a:r>
            <a:r>
              <a:rPr lang="uk-UA" sz="4400" i="1" dirty="0">
                <a:solidFill>
                  <a:srgbClr val="00B050"/>
                </a:solidFill>
                <a:latin typeface="Times New Roman" pitchFamily="18" charset="0"/>
                <a:cs typeface="Times New Roman" pitchFamily="18" charset="0"/>
              </a:rPr>
              <a:t>другому читанні. </a:t>
            </a:r>
            <a:endParaRPr lang="ru-RU" sz="44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581002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352928" cy="2554545"/>
          </a:xfrm>
          <a:prstGeom prst="rect">
            <a:avLst/>
          </a:prstGeom>
        </p:spPr>
        <p:txBody>
          <a:bodyPr wrap="square">
            <a:spAutoFit/>
          </a:bodyPr>
          <a:lstStyle/>
          <a:p>
            <a:endParaRPr lang="en-US" sz="4000" b="1" dirty="0" smtClean="0">
              <a:latin typeface="Times New Roman" pitchFamily="18" charset="0"/>
              <a:cs typeface="Times New Roman" pitchFamily="18" charset="0"/>
            </a:endParaRPr>
          </a:p>
          <a:p>
            <a:r>
              <a:rPr lang="en-US" sz="4000" b="1" dirty="0" smtClean="0">
                <a:latin typeface="Times New Roman" pitchFamily="18" charset="0"/>
                <a:cs typeface="Times New Roman" pitchFamily="18" charset="0"/>
              </a:rPr>
              <a:t>MP</a:t>
            </a:r>
            <a:r>
              <a:rPr lang="en-US" sz="4000" b="1" baseline="30000" dirty="0" smtClean="0">
                <a:latin typeface="Times New Roman" pitchFamily="18" charset="0"/>
                <a:cs typeface="Times New Roman" pitchFamily="18" charset="0"/>
              </a:rPr>
              <a:t>2</a:t>
            </a:r>
            <a:r>
              <a:rPr lang="en-US" sz="4000" b="1" dirty="0" smtClean="0">
                <a:latin typeface="Times New Roman" pitchFamily="18" charset="0"/>
                <a:cs typeface="Times New Roman" pitchFamily="18" charset="0"/>
              </a:rPr>
              <a:t>BP</a:t>
            </a:r>
            <a:endParaRPr lang="ru-RU" sz="4000" dirty="0">
              <a:latin typeface="Times New Roman" pitchFamily="18" charset="0"/>
              <a:cs typeface="Times New Roman" pitchFamily="18" charset="0"/>
            </a:endParaRPr>
          </a:p>
          <a:p>
            <a:r>
              <a:rPr lang="en-US" sz="4000" i="1" dirty="0" smtClean="0">
                <a:latin typeface="Times New Roman" pitchFamily="18" charset="0"/>
                <a:cs typeface="Times New Roman" pitchFamily="18" charset="0"/>
              </a:rPr>
              <a:t>		  </a:t>
            </a:r>
            <a:r>
              <a:rPr lang="en-US" sz="4000" b="1" dirty="0" smtClean="0">
                <a:solidFill>
                  <a:srgbClr val="00B050"/>
                </a:solidFill>
                <a:latin typeface="Times New Roman" pitchFamily="18" charset="0"/>
                <a:cs typeface="Times New Roman" pitchFamily="18" charset="0"/>
              </a:rPr>
              <a:t>OK</a:t>
            </a:r>
            <a:endParaRPr lang="ru-RU" sz="4000" b="1" dirty="0">
              <a:solidFill>
                <a:srgbClr val="00B050"/>
              </a:solidFill>
              <a:latin typeface="Times New Roman" pitchFamily="18" charset="0"/>
              <a:cs typeface="Times New Roman" pitchFamily="18" charset="0"/>
            </a:endParaRPr>
          </a:p>
          <a:p>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dr</a:t>
            </a:r>
            <a:r>
              <a:rPr lang="en-US" sz="4000" dirty="0" smtClean="0">
                <a:latin typeface="Times New Roman" pitchFamily="18" charset="0"/>
                <a:cs typeface="Times New Roman" pitchFamily="18" charset="0"/>
              </a:rPr>
              <a:t> </a:t>
            </a:r>
            <a:r>
              <a:rPr lang="en-US" sz="4000" dirty="0" err="1">
                <a:latin typeface="Times New Roman" pitchFamily="18" charset="0"/>
                <a:cs typeface="Times New Roman" pitchFamily="18" charset="0"/>
              </a:rPr>
              <a:t>bdg</a:t>
            </a:r>
            <a:r>
              <a:rPr lang="en-US" sz="4000" dirty="0">
                <a:latin typeface="Times New Roman" pitchFamily="18" charset="0"/>
                <a:cs typeface="Times New Roman" pitchFamily="18" charset="0"/>
              </a:rPr>
              <a:t> </a:t>
            </a:r>
            <a:r>
              <a:rPr lang="uk-UA" sz="4000" dirty="0" smtClean="0">
                <a:latin typeface="Times New Roman" pitchFamily="18" charset="0"/>
                <a:cs typeface="Times New Roman" pitchFamily="18" charset="0"/>
              </a:rPr>
              <a:t>07</a:t>
            </a:r>
            <a:r>
              <a:rPr lang="en-US" sz="4000" dirty="0" smtClean="0">
                <a:latin typeface="Times New Roman" pitchFamily="18" charset="0"/>
                <a:cs typeface="Times New Roman" pitchFamily="18" charset="0"/>
              </a:rPr>
              <a:t> </a:t>
            </a:r>
            <a:r>
              <a:rPr lang="uk-UA" sz="4000" dirty="0" smtClean="0">
                <a:latin typeface="Times New Roman" pitchFamily="18" charset="0"/>
                <a:cs typeface="Times New Roman" pitchFamily="18" charset="0"/>
              </a:rPr>
              <a:t>(</a:t>
            </a:r>
            <a:r>
              <a:rPr lang="uk-UA" sz="4000" dirty="0">
                <a:latin typeface="Times New Roman" pitchFamily="18" charset="0"/>
                <a:cs typeface="Times New Roman" pitchFamily="18" charset="0"/>
              </a:rPr>
              <a:t>2 </a:t>
            </a:r>
            <a:r>
              <a:rPr lang="uk-UA" sz="4000" dirty="0" err="1">
                <a:latin typeface="Times New Roman" pitchFamily="18" charset="0"/>
                <a:cs typeface="Times New Roman" pitchFamily="18" charset="0"/>
              </a:rPr>
              <a:t>чит</a:t>
            </a:r>
            <a:r>
              <a:rPr lang="uk-UA"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tue</a:t>
            </a:r>
            <a:r>
              <a:rPr lang="en-US" sz="4000" dirty="0">
                <a:latin typeface="Times New Roman" pitchFamily="18" charset="0"/>
                <a:cs typeface="Times New Roman" pitchFamily="18" charset="0"/>
              </a:rPr>
              <a:t> </a:t>
            </a:r>
            <a:endParaRPr lang="ru-RU" sz="4000" dirty="0">
              <a:latin typeface="Times New Roman" pitchFamily="18" charset="0"/>
              <a:cs typeface="Times New Roman" pitchFamily="18" charset="0"/>
            </a:endParaRPr>
          </a:p>
        </p:txBody>
      </p:sp>
      <p:cxnSp>
        <p:nvCxnSpPr>
          <p:cNvPr id="4" name="Прямая соединительная линия 3"/>
          <p:cNvCxnSpPr/>
          <p:nvPr/>
        </p:nvCxnSpPr>
        <p:spPr>
          <a:xfrm>
            <a:off x="2411760" y="1772816"/>
            <a:ext cx="129614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6693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5"/>
            <a:ext cx="8136904" cy="5940088"/>
          </a:xfrm>
          <a:prstGeom prst="rect">
            <a:avLst/>
          </a:prstGeom>
        </p:spPr>
        <p:txBody>
          <a:bodyPr wrap="square">
            <a:spAutoFit/>
          </a:bodyPr>
          <a:lstStyle/>
          <a:p>
            <a:pPr algn="ctr"/>
            <a:r>
              <a:rPr lang="en-US" sz="3800" dirty="0" smtClean="0">
                <a:latin typeface="Times New Roman" pitchFamily="18" charset="0"/>
                <a:cs typeface="Times New Roman" pitchFamily="18" charset="0"/>
              </a:rPr>
              <a:t>Note-taking </a:t>
            </a:r>
            <a:r>
              <a:rPr lang="en-US" sz="3800" dirty="0">
                <a:latin typeface="Times New Roman" pitchFamily="18" charset="0"/>
                <a:cs typeface="Times New Roman" pitchFamily="18" charset="0"/>
              </a:rPr>
              <a:t>skills is a powerful instrument capable to increase the volume of information rendered and to ensure higher precision of interpreting. This is especially important in consecutive interpreting when interpreters have to keep in memory long units of information and when taking notes is the only way of supporting interpreter's memory</a:t>
            </a:r>
            <a:endParaRPr lang="ru-RU" sz="3800" dirty="0">
              <a:latin typeface="Times New Roman" pitchFamily="18" charset="0"/>
              <a:cs typeface="Times New Roman" pitchFamily="18" charset="0"/>
            </a:endParaRPr>
          </a:p>
        </p:txBody>
      </p:sp>
    </p:spTree>
    <p:extLst>
      <p:ext uri="{BB962C8B-B14F-4D97-AF65-F5344CB8AC3E}">
        <p14:creationId xmlns:p14="http://schemas.microsoft.com/office/powerpoint/2010/main" val="814140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92696"/>
            <a:ext cx="7992888" cy="5632311"/>
          </a:xfrm>
          <a:prstGeom prst="rect">
            <a:avLst/>
          </a:prstGeom>
        </p:spPr>
        <p:txBody>
          <a:bodyPr wrap="square">
            <a:spAutoFit/>
          </a:bodyPr>
          <a:lstStyle/>
          <a:p>
            <a:pPr algn="just"/>
            <a:r>
              <a:rPr lang="en-US" sz="3600" b="1" i="1" dirty="0">
                <a:latin typeface="Times New Roman" pitchFamily="18" charset="0"/>
                <a:cs typeface="Times New Roman" pitchFamily="18" charset="0"/>
              </a:rPr>
              <a:t>Meaning</a:t>
            </a:r>
            <a:r>
              <a:rPr lang="en-US" sz="3600" dirty="0">
                <a:latin typeface="Times New Roman" pitchFamily="18" charset="0"/>
                <a:cs typeface="Times New Roman" pitchFamily="18" charset="0"/>
              </a:rPr>
              <a:t> of linguistic units is usually described as their </a:t>
            </a:r>
            <a:r>
              <a:rPr lang="en-US" sz="3600" dirty="0" smtClean="0">
                <a:latin typeface="Times New Roman" pitchFamily="18" charset="0"/>
                <a:cs typeface="Times New Roman" pitchFamily="18" charset="0"/>
              </a:rPr>
              <a:t>contents reflected in the respective dictionaries or grammar books.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notion </a:t>
            </a:r>
            <a:r>
              <a:rPr lang="en-US" sz="3600" dirty="0" smtClean="0">
                <a:latin typeface="Times New Roman" pitchFamily="18" charset="0"/>
                <a:cs typeface="Times New Roman" pitchFamily="18" charset="0"/>
              </a:rPr>
              <a:t>of </a:t>
            </a:r>
            <a:r>
              <a:rPr lang="en-US" sz="3600" b="1" i="1" dirty="0" smtClean="0">
                <a:latin typeface="Times New Roman" pitchFamily="18" charset="0"/>
                <a:cs typeface="Times New Roman" pitchFamily="18" charset="0"/>
              </a:rPr>
              <a:t>sense </a:t>
            </a:r>
            <a:r>
              <a:rPr lang="en-US" sz="3600" dirty="0" smtClean="0">
                <a:latin typeface="Times New Roman" pitchFamily="18" charset="0"/>
                <a:cs typeface="Times New Roman" pitchFamily="18" charset="0"/>
              </a:rPr>
              <a:t>goes </a:t>
            </a:r>
            <a:r>
              <a:rPr lang="en-US" sz="3600" dirty="0">
                <a:latin typeface="Times New Roman" pitchFamily="18" charset="0"/>
                <a:cs typeface="Times New Roman" pitchFamily="18" charset="0"/>
              </a:rPr>
              <a:t>outside pure linguistics and has to do, </a:t>
            </a:r>
            <a:r>
              <a:rPr lang="en-US" sz="3600" dirty="0" smtClean="0">
                <a:latin typeface="Times New Roman" pitchFamily="18" charset="0"/>
                <a:cs typeface="Times New Roman" pitchFamily="18" charset="0"/>
              </a:rPr>
              <a:t>first of all, with 1) the context and 2) situation of communication (the subject field of communication, aims of participants, their background knowledge, etc.)</a:t>
            </a:r>
          </a:p>
        </p:txBody>
      </p:sp>
    </p:spTree>
    <p:extLst>
      <p:ext uri="{BB962C8B-B14F-4D97-AF65-F5344CB8AC3E}">
        <p14:creationId xmlns:p14="http://schemas.microsoft.com/office/powerpoint/2010/main" val="3936587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5561" y="448431"/>
            <a:ext cx="7776864" cy="4708981"/>
          </a:xfrm>
          <a:prstGeom prst="rect">
            <a:avLst/>
          </a:prstGeom>
        </p:spPr>
        <p:txBody>
          <a:bodyPr wrap="square">
            <a:spAutoFit/>
          </a:bodyPr>
          <a:lstStyle/>
          <a:p>
            <a:pPr algn="just"/>
            <a:r>
              <a:rPr lang="en-US" sz="4400" dirty="0" smtClean="0">
                <a:latin typeface="Times New Roman" pitchFamily="18" charset="0"/>
                <a:cs typeface="Times New Roman" pitchFamily="18" charset="0"/>
              </a:rPr>
              <a:t>Therefore </a:t>
            </a:r>
            <a:r>
              <a:rPr lang="en-US" sz="4400" b="1" i="1" dirty="0" smtClean="0">
                <a:latin typeface="Times New Roman" pitchFamily="18" charset="0"/>
                <a:cs typeface="Times New Roman" pitchFamily="18" charset="0"/>
              </a:rPr>
              <a:t>sense </a:t>
            </a:r>
            <a:r>
              <a:rPr lang="en-US" sz="4400" dirty="0" smtClean="0">
                <a:latin typeface="Times New Roman" pitchFamily="18" charset="0"/>
                <a:cs typeface="Times New Roman" pitchFamily="18" charset="0"/>
              </a:rPr>
              <a:t>of linguistic units comes to life in real speech as a result of relations established between meanings of linguistic units and communicative situations. </a:t>
            </a:r>
          </a:p>
          <a:p>
            <a:pPr algn="just"/>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473088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260648"/>
            <a:ext cx="8208912" cy="6186309"/>
          </a:xfrm>
          <a:prstGeom prst="rect">
            <a:avLst/>
          </a:prstGeom>
        </p:spPr>
        <p:txBody>
          <a:bodyPr wrap="square">
            <a:spAutoFit/>
          </a:bodyPr>
          <a:lstStyle/>
          <a:p>
            <a:pPr algn="just"/>
            <a:r>
              <a:rPr lang="en-US" sz="4400" dirty="0">
                <a:latin typeface="Times New Roman" pitchFamily="18" charset="0"/>
                <a:cs typeface="Times New Roman" pitchFamily="18" charset="0"/>
              </a:rPr>
              <a:t>I</a:t>
            </a:r>
            <a:r>
              <a:rPr lang="en-US" sz="4400" dirty="0" smtClean="0">
                <a:latin typeface="Times New Roman" pitchFamily="18" charset="0"/>
                <a:cs typeface="Times New Roman" pitchFamily="18" charset="0"/>
              </a:rPr>
              <a:t>ndeed, it is practically impossible to translate such words as: </a:t>
            </a:r>
          </a:p>
          <a:p>
            <a:pPr algn="just"/>
            <a:r>
              <a:rPr lang="en-US" sz="4400" i="1" dirty="0" smtClean="0">
                <a:latin typeface="Times New Roman" pitchFamily="18" charset="0"/>
                <a:cs typeface="Times New Roman" pitchFamily="18" charset="0"/>
              </a:rPr>
              <a:t>challenge, benchmark, event, network, intervention, cohesion, </a:t>
            </a:r>
            <a:r>
              <a:rPr lang="uk-UA" sz="4400" i="1" u="sng" dirty="0" smtClean="0">
                <a:latin typeface="Times New Roman" pitchFamily="18" charset="0"/>
                <a:cs typeface="Times New Roman" pitchFamily="18" charset="0"/>
              </a:rPr>
              <a:t>рахунок, партія, фракція </a:t>
            </a:r>
            <a:endParaRPr lang="en-US" sz="4400" i="1" u="sng"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until the word is placed in the context and until the act of </a:t>
            </a:r>
            <a:r>
              <a:rPr lang="en-US" sz="4400" b="1" i="1" dirty="0" smtClean="0">
                <a:latin typeface="Times New Roman" pitchFamily="18" charset="0"/>
                <a:cs typeface="Times New Roman" pitchFamily="18" charset="0"/>
              </a:rPr>
              <a:t>predication </a:t>
            </a:r>
            <a:r>
              <a:rPr lang="en-US" sz="4400" dirty="0" smtClean="0">
                <a:latin typeface="Times New Roman" pitchFamily="18" charset="0"/>
                <a:cs typeface="Times New Roman" pitchFamily="18" charset="0"/>
              </a:rPr>
              <a:t>(i.e. creation of a </a:t>
            </a:r>
            <a:r>
              <a:rPr lang="en-US" sz="4400" i="1" dirty="0" smtClean="0">
                <a:latin typeface="Times New Roman" pitchFamily="18" charset="0"/>
                <a:cs typeface="Times New Roman" pitchFamily="18" charset="0"/>
              </a:rPr>
              <a:t>proposition) </a:t>
            </a:r>
            <a:r>
              <a:rPr lang="en-US" sz="4400" dirty="0" smtClean="0">
                <a:latin typeface="Times New Roman" pitchFamily="18" charset="0"/>
                <a:cs typeface="Times New Roman" pitchFamily="18" charset="0"/>
              </a:rPr>
              <a:t>takes place. </a:t>
            </a:r>
            <a:endParaRPr lang="ru-RU" sz="4400" dirty="0"/>
          </a:p>
        </p:txBody>
      </p:sp>
    </p:spTree>
    <p:extLst>
      <p:ext uri="{BB962C8B-B14F-4D97-AF65-F5344CB8AC3E}">
        <p14:creationId xmlns:p14="http://schemas.microsoft.com/office/powerpoint/2010/main" val="1202419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280920" cy="5509200"/>
          </a:xfrm>
          <a:prstGeom prst="rect">
            <a:avLst/>
          </a:prstGeom>
        </p:spPr>
        <p:txBody>
          <a:bodyPr wrap="square">
            <a:spAutoFit/>
          </a:bodyPr>
          <a:lstStyle/>
          <a:p>
            <a:pPr algn="just"/>
            <a:r>
              <a:rPr lang="en-US" sz="4400" dirty="0">
                <a:latin typeface="Times New Roman" pitchFamily="18" charset="0"/>
                <a:cs typeface="Times New Roman" pitchFamily="18" charset="0"/>
              </a:rPr>
              <a:t>Therefore, interpreters render the </a:t>
            </a:r>
            <a:r>
              <a:rPr lang="en-US" sz="4400" b="1" i="1" dirty="0">
                <a:solidFill>
                  <a:srgbClr val="00B050"/>
                </a:solidFill>
                <a:latin typeface="Times New Roman" pitchFamily="18" charset="0"/>
                <a:cs typeface="Times New Roman" pitchFamily="18" charset="0"/>
              </a:rPr>
              <a:t>sense</a:t>
            </a:r>
            <a:r>
              <a:rPr lang="en-US" sz="4400" dirty="0">
                <a:solidFill>
                  <a:srgbClr val="00B050"/>
                </a:solidFill>
                <a:latin typeface="Times New Roman" pitchFamily="18" charset="0"/>
                <a:cs typeface="Times New Roman" pitchFamily="18" charset="0"/>
              </a:rPr>
              <a:t> </a:t>
            </a:r>
            <a:r>
              <a:rPr lang="en-US" sz="4400" dirty="0">
                <a:latin typeface="Times New Roman" pitchFamily="18" charset="0"/>
                <a:cs typeface="Times New Roman" pitchFamily="18" charset="0"/>
              </a:rPr>
              <a:t>of linguistic units, which is generated in each particular act of speech as a result </a:t>
            </a:r>
            <a:endParaRPr lang="en-US"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of </a:t>
            </a:r>
            <a:r>
              <a:rPr lang="en-US" sz="4400" dirty="0">
                <a:latin typeface="Times New Roman" pitchFamily="18" charset="0"/>
                <a:cs typeface="Times New Roman" pitchFamily="18" charset="0"/>
              </a:rPr>
              <a:t>producing </a:t>
            </a:r>
            <a:endParaRPr lang="en-US"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messages </a:t>
            </a:r>
            <a:r>
              <a:rPr lang="en-US" sz="4400" dirty="0">
                <a:latin typeface="Times New Roman" pitchFamily="18" charset="0"/>
                <a:cs typeface="Times New Roman" pitchFamily="18" charset="0"/>
              </a:rPr>
              <a:t>by </a:t>
            </a:r>
            <a:endParaRPr lang="en-US"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the </a:t>
            </a:r>
            <a:r>
              <a:rPr lang="en-US" sz="4400" dirty="0">
                <a:latin typeface="Times New Roman" pitchFamily="18" charset="0"/>
                <a:cs typeface="Times New Roman" pitchFamily="18" charset="0"/>
              </a:rPr>
              <a:t>speakers</a:t>
            </a:r>
            <a:r>
              <a:rPr lang="en-US" sz="4400" dirty="0" smtClean="0">
                <a:latin typeface="Times New Roman" pitchFamily="18" charset="0"/>
                <a:cs typeface="Times New Roman" pitchFamily="18" charset="0"/>
              </a:rPr>
              <a:t>.</a:t>
            </a:r>
          </a:p>
          <a:p>
            <a:pPr algn="just"/>
            <a:endParaRPr lang="ru-RU" sz="4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004" y="2996952"/>
            <a:ext cx="3852427"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5844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332657"/>
            <a:ext cx="7776864" cy="5632311"/>
          </a:xfrm>
          <a:prstGeom prst="rect">
            <a:avLst/>
          </a:prstGeom>
        </p:spPr>
        <p:txBody>
          <a:bodyPr wrap="square">
            <a:spAutoFit/>
          </a:bodyPr>
          <a:lstStyle/>
          <a:p>
            <a:pPr algn="just"/>
            <a:r>
              <a:rPr lang="en-US" sz="3600" dirty="0" smtClean="0">
                <a:latin typeface="Times New Roman" pitchFamily="18" charset="0"/>
                <a:cs typeface="Times New Roman" pitchFamily="18" charset="0"/>
              </a:rPr>
              <a:t>Messages, both written and oral, have certain semantic structure, the</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main element of which is the </a:t>
            </a:r>
            <a:r>
              <a:rPr lang="en-US" sz="3600" i="1" dirty="0" smtClean="0">
                <a:latin typeface="Times New Roman" pitchFamily="18" charset="0"/>
                <a:cs typeface="Times New Roman" pitchFamily="18" charset="0"/>
              </a:rPr>
              <a:t>proposition, </a:t>
            </a:r>
            <a:r>
              <a:rPr lang="en-US" sz="3600" dirty="0" smtClean="0">
                <a:latin typeface="Times New Roman" pitchFamily="18" charset="0"/>
                <a:cs typeface="Times New Roman" pitchFamily="18" charset="0"/>
              </a:rPr>
              <a:t>in other words a "picture" of the world, a "statement" about the world, which may be true or false, which is</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(normally) pronounced with a certain purpose, and which (normally) has</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the subject and the predicate (elements of the predicative group)</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6216343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Messages must contain the following components</a:t>
            </a:r>
            <a:endParaRPr lang="ru-RU" dirty="0"/>
          </a:p>
        </p:txBody>
      </p:sp>
      <p:sp>
        <p:nvSpPr>
          <p:cNvPr id="3" name="Объект 2"/>
          <p:cNvSpPr>
            <a:spLocks noGrp="1"/>
          </p:cNvSpPr>
          <p:nvPr>
            <p:ph sz="quarter" idx="13"/>
          </p:nvPr>
        </p:nvSpPr>
        <p:spPr/>
        <p:txBody>
          <a:bodyPr>
            <a:normAutofit/>
          </a:bodyPr>
          <a:lstStyle/>
          <a:p>
            <a:pPr marL="18288" indent="0" algn="ctr">
              <a:buNone/>
            </a:pPr>
            <a:r>
              <a:rPr lang="en-US" sz="4400" dirty="0" smtClean="0"/>
              <a:t>Verbally expressed</a:t>
            </a:r>
          </a:p>
          <a:p>
            <a:pPr marL="18288" indent="0" algn="ctr">
              <a:buNone/>
            </a:pPr>
            <a:r>
              <a:rPr lang="en-US" sz="4400" dirty="0" smtClean="0"/>
              <a:t>(explicit)</a:t>
            </a:r>
            <a:endParaRPr lang="ru-RU" sz="4400" dirty="0"/>
          </a:p>
        </p:txBody>
      </p:sp>
      <p:sp>
        <p:nvSpPr>
          <p:cNvPr id="4" name="Объект 3"/>
          <p:cNvSpPr>
            <a:spLocks noGrp="1"/>
          </p:cNvSpPr>
          <p:nvPr>
            <p:ph sz="quarter" idx="14"/>
          </p:nvPr>
        </p:nvSpPr>
        <p:spPr/>
        <p:txBody>
          <a:bodyPr>
            <a:normAutofit/>
          </a:bodyPr>
          <a:lstStyle/>
          <a:p>
            <a:pPr marL="18288" indent="0" algn="ctr">
              <a:buNone/>
            </a:pPr>
            <a:r>
              <a:rPr lang="en-US" sz="4400" dirty="0" smtClean="0"/>
              <a:t>“hidden”</a:t>
            </a:r>
          </a:p>
          <a:p>
            <a:pPr marL="18288" indent="0" algn="ctr">
              <a:buNone/>
            </a:pPr>
            <a:r>
              <a:rPr lang="en-US" sz="4400" dirty="0" smtClean="0"/>
              <a:t> implicit</a:t>
            </a:r>
            <a:endParaRPr lang="ru-RU" sz="4400" dirty="0"/>
          </a:p>
        </p:txBody>
      </p:sp>
    </p:spTree>
    <p:extLst>
      <p:ext uri="{BB962C8B-B14F-4D97-AF65-F5344CB8AC3E}">
        <p14:creationId xmlns:p14="http://schemas.microsoft.com/office/powerpoint/2010/main" val="82330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360</TotalTime>
  <Words>1346</Words>
  <Application>Microsoft Office PowerPoint</Application>
  <PresentationFormat>Экран (4:3)</PresentationFormat>
  <Paragraphs>123</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Базовая</vt:lpstr>
      <vt:lpstr>SEMANTIC ASPECTS OF INTERPRETATION</vt:lpstr>
      <vt:lpstr>1. Semantic Structure of the Oral Message and its Main Components </vt:lpstr>
      <vt:lpstr>Linguistics distinguishes between the notions of  meaning,  sense and  semantics. </vt:lpstr>
      <vt:lpstr>Презентация PowerPoint</vt:lpstr>
      <vt:lpstr>Презентация PowerPoint</vt:lpstr>
      <vt:lpstr>Презентация PowerPoint</vt:lpstr>
      <vt:lpstr>Презентация PowerPoint</vt:lpstr>
      <vt:lpstr>Презентация PowerPoint</vt:lpstr>
      <vt:lpstr>Messages must contain the following components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 ASPECTS OF INTERPRETATION</dc:title>
  <dc:creator>user</dc:creator>
  <cp:lastModifiedBy>user</cp:lastModifiedBy>
  <cp:revision>34</cp:revision>
  <dcterms:created xsi:type="dcterms:W3CDTF">2016-03-31T17:45:04Z</dcterms:created>
  <dcterms:modified xsi:type="dcterms:W3CDTF">2017-02-28T17:47:46Z</dcterms:modified>
</cp:coreProperties>
</file>