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737" r:id="rId1"/>
  </p:sldMasterIdLst>
  <p:sldIdLst>
    <p:sldId id="256" r:id="rId2"/>
    <p:sldId id="258" r:id="rId3"/>
    <p:sldId id="257" r:id="rId4"/>
    <p:sldId id="266" r:id="rId5"/>
    <p:sldId id="260" r:id="rId6"/>
    <p:sldId id="261" r:id="rId7"/>
    <p:sldId id="262" r:id="rId8"/>
    <p:sldId id="267" r:id="rId9"/>
    <p:sldId id="265" r:id="rId10"/>
    <p:sldId id="277" r:id="rId11"/>
    <p:sldId id="268" r:id="rId12"/>
    <p:sldId id="278" r:id="rId13"/>
    <p:sldId id="279" r:id="rId14"/>
    <p:sldId id="280" r:id="rId15"/>
    <p:sldId id="270" r:id="rId16"/>
    <p:sldId id="281" r:id="rId17"/>
    <p:sldId id="282" r:id="rId18"/>
    <p:sldId id="272" r:id="rId19"/>
    <p:sldId id="283" r:id="rId20"/>
    <p:sldId id="284" r:id="rId21"/>
    <p:sldId id="274" r:id="rId22"/>
    <p:sldId id="275"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769" autoAdjust="0"/>
    <p:restoredTop sz="89971" autoAdjust="0"/>
  </p:normalViewPr>
  <p:slideViewPr>
    <p:cSldViewPr snapToGrid="0">
      <p:cViewPr>
        <p:scale>
          <a:sx n="46" d="100"/>
          <a:sy n="46" d="100"/>
        </p:scale>
        <p:origin x="1422" y="684"/>
      </p:cViewPr>
      <p:guideLst>
        <p:guide orient="horz" pos="2160"/>
        <p:guide pos="3840"/>
      </p:guideLst>
    </p:cSldViewPr>
  </p:slideViewPr>
  <p:notesTextViewPr>
    <p:cViewPr>
      <p:scale>
        <a:sx n="1" d="1"/>
        <a:sy n="1" d="1"/>
      </p:scale>
      <p:origin x="0" y="0"/>
    </p:cViewPr>
  </p:notesTextViewPr>
  <p:sorterViewPr>
    <p:cViewPr>
      <p:scale>
        <a:sx n="100" d="100"/>
        <a:sy n="100" d="100"/>
      </p:scale>
      <p:origin x="0" y="-1061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ECD78E3-A2F2-465C-834D-A085EF2B3889}" type="datetimeFigureOut">
              <a:rPr lang="en-US" smtClean="0"/>
              <a:pPr/>
              <a:t>12/8/2021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9B99DAC5-D607-4C9D-A6C4-C6F7973E71B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CD78E3-A2F2-465C-834D-A085EF2B3889}" type="datetimeFigureOut">
              <a:rPr lang="en-US" smtClean="0"/>
              <a:pPr/>
              <a:t>12/8/2021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99DAC5-D607-4C9D-A6C4-C6F7973E71B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CD78E3-A2F2-465C-834D-A085EF2B3889}" type="datetimeFigureOut">
              <a:rPr lang="en-US" smtClean="0"/>
              <a:pPr/>
              <a:t>12/8/2021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99DAC5-D607-4C9D-A6C4-C6F7973E71B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CD78E3-A2F2-465C-834D-A085EF2B3889}" type="datetimeFigureOut">
              <a:rPr lang="en-US" smtClean="0"/>
              <a:pPr/>
              <a:t>12/8/2021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99DAC5-D607-4C9D-A6C4-C6F7973E71B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ECD78E3-A2F2-465C-834D-A085EF2B3889}" type="datetimeFigureOut">
              <a:rPr lang="en-US" smtClean="0"/>
              <a:pPr/>
              <a:t>12/8/2021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99DAC5-D607-4C9D-A6C4-C6F7973E71B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ECD78E3-A2F2-465C-834D-A085EF2B3889}" type="datetimeFigureOut">
              <a:rPr lang="en-US" smtClean="0"/>
              <a:pPr/>
              <a:t>12/8/2021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99DAC5-D607-4C9D-A6C4-C6F7973E71B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9" y="1859760"/>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9"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ECD78E3-A2F2-465C-834D-A085EF2B3889}" type="datetimeFigureOut">
              <a:rPr lang="en-US" smtClean="0"/>
              <a:pPr/>
              <a:t>12/8/2021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99DAC5-D607-4C9D-A6C4-C6F7973E71B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ECD78E3-A2F2-465C-834D-A085EF2B3889}" type="datetimeFigureOut">
              <a:rPr lang="en-US" smtClean="0"/>
              <a:pPr/>
              <a:t>12/8/2021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99DAC5-D607-4C9D-A6C4-C6F7973E71B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CD78E3-A2F2-465C-834D-A085EF2B3889}" type="datetimeFigureOut">
              <a:rPr lang="en-US" smtClean="0"/>
              <a:pPr/>
              <a:t>12/8/2021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99DAC5-D607-4C9D-A6C4-C6F7973E71B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ECD78E3-A2F2-465C-834D-A085EF2B3889}" type="datetimeFigureOut">
              <a:rPr lang="en-US" smtClean="0"/>
              <a:pPr/>
              <a:t>12/8/2021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99DAC5-D607-4C9D-A6C4-C6F7973E71B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1"/>
          <p:cNvSpPr>
            <a:spLocks noGrp="1"/>
          </p:cNvSpPr>
          <p:nvPr>
            <p:ph type="title"/>
          </p:nvPr>
        </p:nvSpPr>
        <p:spPr>
          <a:xfrm>
            <a:off x="812800" y="1176999"/>
            <a:ext cx="2950464"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ECD78E3-A2F2-465C-834D-A085EF2B3889}" type="datetimeFigureOut">
              <a:rPr lang="en-US" smtClean="0"/>
              <a:pPr/>
              <a:t>12/8/2021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69600" y="6356353"/>
            <a:ext cx="812800" cy="365125"/>
          </a:xfrm>
        </p:spPr>
        <p:txBody>
          <a:bodyPr/>
          <a:lstStyle/>
          <a:p>
            <a:fld id="{9B99DAC5-D607-4C9D-A6C4-C6F7973E71BD}" type="slidenum">
              <a:rPr lang="en-US" smtClean="0"/>
              <a:pPr/>
              <a:t>‹#›</a:t>
            </a:fld>
            <a:endParaRPr lang="en-US"/>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11" name="Freeform 10"/>
          <p:cNvSpPr>
            <a:spLocks/>
          </p:cNvSpPr>
          <p:nvPr/>
        </p:nvSpPr>
        <p:spPr bwMode="auto">
          <a:xfrm flipV="1">
            <a:off x="5842000" y="6219828"/>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tint val="80000"/>
                <a:satMod val="400000"/>
              </a:schemeClr>
            </a:gs>
            <a:gs pos="58000">
              <a:schemeClr val="bg2">
                <a:tint val="83000"/>
                <a:satMod val="320000"/>
                <a:alpha val="41000"/>
              </a:schemeClr>
            </a:gs>
            <a:gs pos="99000">
              <a:schemeClr val="bg2">
                <a:shade val="15000"/>
                <a:satMod val="320000"/>
              </a:schemeClr>
            </a:gs>
          </a:gsLst>
          <a:path path="circle">
            <a:fillToRect l="10000" t="110000" r="10000" b="100000"/>
          </a:path>
          <a:tileRect/>
        </a:grad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8" name="Freeform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09600" y="6356353"/>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ECD78E3-A2F2-465C-834D-A085EF2B3889}" type="datetimeFigureOut">
              <a:rPr lang="en-US" smtClean="0"/>
              <a:pPr/>
              <a:t>12/8/2021</a:t>
            </a:fld>
            <a:endParaRPr lang="en-US"/>
          </a:p>
        </p:txBody>
      </p:sp>
      <p:sp>
        <p:nvSpPr>
          <p:cNvPr id="22" name="Footer Placeholder 21"/>
          <p:cNvSpPr>
            <a:spLocks noGrp="1"/>
          </p:cNvSpPr>
          <p:nvPr>
            <p:ph type="ftr" sz="quarter" idx="3"/>
          </p:nvPr>
        </p:nvSpPr>
        <p:spPr>
          <a:xfrm>
            <a:off x="3556000" y="6356353"/>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10566400" y="6356353"/>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B99DAC5-D607-4C9D-A6C4-C6F7973E71BD}" type="slidenum">
              <a:rPr lang="en-US" smtClean="0"/>
              <a:pPr/>
              <a:t>‹#›</a:t>
            </a:fld>
            <a:endParaRPr lang="en-US"/>
          </a:p>
        </p:txBody>
      </p:sp>
      <p:grpSp>
        <p:nvGrpSpPr>
          <p:cNvPr id="2" name="Group 1"/>
          <p:cNvGrpSpPr/>
          <p:nvPr/>
        </p:nvGrpSpPr>
        <p:grpSpPr>
          <a:xfrm>
            <a:off x="-25356" y="202408"/>
            <a:ext cx="12240731"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grpSp>
    </p:spTree>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70703" y="391888"/>
            <a:ext cx="11447919" cy="3221591"/>
          </a:xfrm>
        </p:spPr>
        <p:txBody>
          <a:bodyPr>
            <a:normAutofit/>
          </a:bodyPr>
          <a:lstStyle/>
          <a:p>
            <a:pPr algn="ctr"/>
            <a:r>
              <a:rPr lang="en-US" sz="4400" b="1" dirty="0">
                <a:solidFill>
                  <a:schemeClr val="accent2"/>
                </a:solidFill>
                <a:latin typeface="Times New Roman" panose="02020603050405020304" pitchFamily="18" charset="0"/>
                <a:ea typeface="Times New Roman" panose="02020603050405020304" pitchFamily="18" charset="0"/>
              </a:rPr>
              <a:t>The</a:t>
            </a:r>
            <a:r>
              <a:rPr lang="en-US" sz="4400" b="1" spc="335" dirty="0">
                <a:solidFill>
                  <a:schemeClr val="accent2"/>
                </a:solidFill>
                <a:latin typeface="Times New Roman" panose="02020603050405020304" pitchFamily="18" charset="0"/>
                <a:ea typeface="Times New Roman" panose="02020603050405020304" pitchFamily="18" charset="0"/>
              </a:rPr>
              <a:t> </a:t>
            </a:r>
            <a:r>
              <a:rPr lang="en-US" sz="4400" b="1" dirty="0">
                <a:solidFill>
                  <a:schemeClr val="accent2"/>
                </a:solidFill>
                <a:latin typeface="Times New Roman" panose="02020603050405020304" pitchFamily="18" charset="0"/>
                <a:ea typeface="Times New Roman" panose="02020603050405020304" pitchFamily="18" charset="0"/>
              </a:rPr>
              <a:t>base</a:t>
            </a:r>
            <a:r>
              <a:rPr lang="en-US" sz="4400" b="1" spc="380" dirty="0">
                <a:solidFill>
                  <a:schemeClr val="accent2"/>
                </a:solidFill>
                <a:latin typeface="Times New Roman" panose="02020603050405020304" pitchFamily="18" charset="0"/>
                <a:ea typeface="Times New Roman" panose="02020603050405020304" pitchFamily="18" charset="0"/>
              </a:rPr>
              <a:t> </a:t>
            </a:r>
            <a:r>
              <a:rPr lang="en-US" sz="4400" b="1" dirty="0">
                <a:solidFill>
                  <a:schemeClr val="accent2"/>
                </a:solidFill>
                <a:latin typeface="Times New Roman" panose="02020603050405020304" pitchFamily="18" charset="0"/>
                <a:ea typeface="Times New Roman" panose="02020603050405020304" pitchFamily="18" charset="0"/>
              </a:rPr>
              <a:t>of</a:t>
            </a:r>
            <a:r>
              <a:rPr lang="en-US" sz="4400" b="1" spc="345" dirty="0">
                <a:solidFill>
                  <a:schemeClr val="accent2"/>
                </a:solidFill>
                <a:latin typeface="Times New Roman" panose="02020603050405020304" pitchFamily="18" charset="0"/>
                <a:ea typeface="Times New Roman" panose="02020603050405020304" pitchFamily="18" charset="0"/>
              </a:rPr>
              <a:t> </a:t>
            </a:r>
            <a:r>
              <a:rPr lang="en-US" sz="4400" b="1" dirty="0">
                <a:solidFill>
                  <a:schemeClr val="accent2"/>
                </a:solidFill>
                <a:latin typeface="Times New Roman" panose="02020603050405020304" pitchFamily="18" charset="0"/>
                <a:ea typeface="Times New Roman" panose="02020603050405020304" pitchFamily="18" charset="0"/>
              </a:rPr>
              <a:t>training:</a:t>
            </a:r>
            <a:r>
              <a:rPr lang="en-US" sz="4400" b="1" spc="305" dirty="0">
                <a:solidFill>
                  <a:schemeClr val="accent2"/>
                </a:solidFill>
                <a:latin typeface="Times New Roman" panose="02020603050405020304" pitchFamily="18" charset="0"/>
                <a:ea typeface="Times New Roman" panose="02020603050405020304" pitchFamily="18" charset="0"/>
              </a:rPr>
              <a:t> </a:t>
            </a:r>
            <a:r>
              <a:rPr lang="en-US" sz="4400" b="1" dirty="0">
                <a:solidFill>
                  <a:schemeClr val="accent2"/>
                </a:solidFill>
                <a:latin typeface="Times New Roman" panose="02020603050405020304" pitchFamily="18" charset="0"/>
                <a:ea typeface="Times New Roman" panose="02020603050405020304" pitchFamily="18" charset="0"/>
              </a:rPr>
              <a:t>Ways</a:t>
            </a:r>
            <a:r>
              <a:rPr lang="en-US" sz="4400" b="1" spc="385" dirty="0">
                <a:solidFill>
                  <a:schemeClr val="accent2"/>
                </a:solidFill>
                <a:latin typeface="Times New Roman" panose="02020603050405020304" pitchFamily="18" charset="0"/>
                <a:ea typeface="Times New Roman" panose="02020603050405020304" pitchFamily="18" charset="0"/>
              </a:rPr>
              <a:t> </a:t>
            </a:r>
            <a:r>
              <a:rPr lang="en-US" sz="4400" b="1" dirty="0">
                <a:solidFill>
                  <a:schemeClr val="accent2"/>
                </a:solidFill>
                <a:latin typeface="Times New Roman" panose="02020603050405020304" pitchFamily="18" charset="0"/>
                <a:ea typeface="Times New Roman" panose="02020603050405020304" pitchFamily="18" charset="0"/>
              </a:rPr>
              <a:t>of</a:t>
            </a:r>
            <a:r>
              <a:rPr lang="en-US" sz="4400" b="1" spc="325" dirty="0">
                <a:solidFill>
                  <a:schemeClr val="accent2"/>
                </a:solidFill>
                <a:latin typeface="Times New Roman" panose="02020603050405020304" pitchFamily="18" charset="0"/>
                <a:ea typeface="Times New Roman" panose="02020603050405020304" pitchFamily="18" charset="0"/>
              </a:rPr>
              <a:t> </a:t>
            </a:r>
            <a:r>
              <a:rPr lang="en-US" sz="4400" b="1" dirty="0">
                <a:solidFill>
                  <a:schemeClr val="accent2"/>
                </a:solidFill>
                <a:latin typeface="Times New Roman" panose="02020603050405020304" pitchFamily="18" charset="0"/>
                <a:ea typeface="Times New Roman" panose="02020603050405020304" pitchFamily="18" charset="0"/>
              </a:rPr>
              <a:t>increasing</a:t>
            </a:r>
            <a:r>
              <a:rPr lang="en-US" sz="4400" b="1" spc="375" dirty="0">
                <a:solidFill>
                  <a:schemeClr val="accent2"/>
                </a:solidFill>
                <a:latin typeface="Times New Roman" panose="02020603050405020304" pitchFamily="18" charset="0"/>
                <a:ea typeface="Times New Roman" panose="02020603050405020304" pitchFamily="18" charset="0"/>
              </a:rPr>
              <a:t> </a:t>
            </a:r>
            <a:r>
              <a:rPr lang="en-US" sz="4400" b="1" dirty="0">
                <a:solidFill>
                  <a:schemeClr val="accent2"/>
                </a:solidFill>
                <a:latin typeface="Times New Roman" panose="02020603050405020304" pitchFamily="18" charset="0"/>
                <a:ea typeface="Times New Roman" panose="02020603050405020304" pitchFamily="18" charset="0"/>
              </a:rPr>
              <a:t>investment</a:t>
            </a:r>
            <a:r>
              <a:rPr lang="en-US" sz="4400" b="1" spc="355" dirty="0">
                <a:solidFill>
                  <a:schemeClr val="accent2"/>
                </a:solidFill>
                <a:latin typeface="Times New Roman" panose="02020603050405020304" pitchFamily="18" charset="0"/>
                <a:ea typeface="Times New Roman" panose="02020603050405020304" pitchFamily="18" charset="0"/>
              </a:rPr>
              <a:t> </a:t>
            </a:r>
            <a:r>
              <a:rPr lang="en-US" sz="4400" b="1" dirty="0">
                <a:solidFill>
                  <a:schemeClr val="accent2"/>
                </a:solidFill>
                <a:latin typeface="Times New Roman" panose="02020603050405020304" pitchFamily="18" charset="0"/>
                <a:ea typeface="Times New Roman" panose="02020603050405020304" pitchFamily="18" charset="0"/>
              </a:rPr>
              <a:t>activity</a:t>
            </a:r>
            <a:r>
              <a:rPr lang="en-US" sz="4400" b="1" spc="330" dirty="0">
                <a:solidFill>
                  <a:schemeClr val="accent2"/>
                </a:solidFill>
                <a:latin typeface="Times New Roman" panose="02020603050405020304" pitchFamily="18" charset="0"/>
                <a:ea typeface="Times New Roman" panose="02020603050405020304" pitchFamily="18" charset="0"/>
              </a:rPr>
              <a:t> </a:t>
            </a:r>
            <a:r>
              <a:rPr lang="en-US" sz="4400" b="1" dirty="0">
                <a:solidFill>
                  <a:schemeClr val="accent2"/>
                </a:solidFill>
                <a:latin typeface="Times New Roman" panose="02020603050405020304" pitchFamily="18" charset="0"/>
                <a:ea typeface="Times New Roman" panose="02020603050405020304" pitchFamily="18" charset="0"/>
              </a:rPr>
              <a:t>of	</a:t>
            </a:r>
            <a:r>
              <a:rPr lang="en-US" sz="4400" b="1" spc="-20" dirty="0">
                <a:solidFill>
                  <a:schemeClr val="accent2"/>
                </a:solidFill>
                <a:latin typeface="Times New Roman" panose="02020603050405020304" pitchFamily="18" charset="0"/>
                <a:ea typeface="Times New Roman" panose="02020603050405020304" pitchFamily="18" charset="0"/>
              </a:rPr>
              <a:t>“Nigeria</a:t>
            </a:r>
            <a:r>
              <a:rPr lang="en-US" sz="4400" b="1" spc="-335" dirty="0">
                <a:solidFill>
                  <a:schemeClr val="accent2"/>
                </a:solidFill>
                <a:latin typeface="Times New Roman" panose="02020603050405020304" pitchFamily="18" charset="0"/>
                <a:ea typeface="Times New Roman" panose="02020603050405020304" pitchFamily="18" charset="0"/>
              </a:rPr>
              <a:t> </a:t>
            </a:r>
            <a:r>
              <a:rPr lang="en-US" sz="4400" b="1" dirty="0">
                <a:solidFill>
                  <a:schemeClr val="accent2"/>
                </a:solidFill>
                <a:latin typeface="Times New Roman" panose="02020603050405020304" pitchFamily="18" charset="0"/>
                <a:ea typeface="Times New Roman" panose="02020603050405020304" pitchFamily="18" charset="0"/>
              </a:rPr>
              <a:t>brewery</a:t>
            </a:r>
            <a:r>
              <a:rPr lang="en-US" sz="4400" b="1" spc="-65" dirty="0">
                <a:solidFill>
                  <a:schemeClr val="accent2"/>
                </a:solidFill>
                <a:latin typeface="Times New Roman" panose="02020603050405020304" pitchFamily="18" charset="0"/>
                <a:ea typeface="Times New Roman" panose="02020603050405020304" pitchFamily="18" charset="0"/>
              </a:rPr>
              <a:t> </a:t>
            </a:r>
            <a:r>
              <a:rPr lang="en-US" sz="4400" b="1" dirty="0">
                <a:solidFill>
                  <a:schemeClr val="accent2"/>
                </a:solidFill>
                <a:latin typeface="Times New Roman" panose="02020603050405020304" pitchFamily="18" charset="0"/>
                <a:ea typeface="Times New Roman" panose="02020603050405020304" pitchFamily="18" charset="0"/>
              </a:rPr>
              <a:t>(</a:t>
            </a:r>
            <a:r>
              <a:rPr lang="en-US" sz="4400" b="1" dirty="0" err="1">
                <a:solidFill>
                  <a:schemeClr val="accent2"/>
                </a:solidFill>
                <a:latin typeface="Times New Roman" panose="02020603050405020304" pitchFamily="18" charset="0"/>
                <a:ea typeface="Times New Roman" panose="02020603050405020304" pitchFamily="18" charset="0"/>
              </a:rPr>
              <a:t>Guiness</a:t>
            </a:r>
            <a:r>
              <a:rPr lang="en-US" sz="4400" b="1" dirty="0">
                <a:solidFill>
                  <a:schemeClr val="accent2"/>
                </a:solidFill>
                <a:latin typeface="Times New Roman" panose="02020603050405020304" pitchFamily="18" charset="0"/>
                <a:ea typeface="Times New Roman" panose="02020603050405020304" pitchFamily="18" charset="0"/>
              </a:rPr>
              <a:t>)”</a:t>
            </a:r>
            <a:r>
              <a:rPr lang="en-US" sz="4400" b="1" spc="285" dirty="0">
                <a:solidFill>
                  <a:schemeClr val="accent2"/>
                </a:solidFill>
                <a:latin typeface="Times New Roman" panose="02020603050405020304" pitchFamily="18" charset="0"/>
                <a:ea typeface="Times New Roman" panose="02020603050405020304" pitchFamily="18" charset="0"/>
              </a:rPr>
              <a:t> </a:t>
            </a:r>
            <a:r>
              <a:rPr lang="en-US" sz="4400" b="1" dirty="0">
                <a:solidFill>
                  <a:schemeClr val="accent2"/>
                </a:solidFill>
                <a:latin typeface="Times New Roman" panose="02020603050405020304" pitchFamily="18" charset="0"/>
                <a:ea typeface="Times New Roman" panose="02020603050405020304" pitchFamily="18" charset="0"/>
              </a:rPr>
              <a:t>taking</a:t>
            </a:r>
            <a:r>
              <a:rPr lang="en-US" sz="4400" b="1" spc="-50" dirty="0">
                <a:solidFill>
                  <a:schemeClr val="accent2"/>
                </a:solidFill>
                <a:latin typeface="Times New Roman" panose="02020603050405020304" pitchFamily="18" charset="0"/>
                <a:ea typeface="Times New Roman" panose="02020603050405020304" pitchFamily="18" charset="0"/>
              </a:rPr>
              <a:t> </a:t>
            </a:r>
            <a:r>
              <a:rPr lang="en-US" sz="4400" b="1" dirty="0">
                <a:solidFill>
                  <a:schemeClr val="accent2"/>
                </a:solidFill>
                <a:latin typeface="Times New Roman" panose="02020603050405020304" pitchFamily="18" charset="0"/>
                <a:ea typeface="Times New Roman" panose="02020603050405020304" pitchFamily="18" charset="0"/>
              </a:rPr>
              <a:t>into</a:t>
            </a:r>
            <a:r>
              <a:rPr lang="en-US" sz="4400" b="1" spc="-25" dirty="0">
                <a:solidFill>
                  <a:schemeClr val="accent2"/>
                </a:solidFill>
                <a:latin typeface="Times New Roman" panose="02020603050405020304" pitchFamily="18" charset="0"/>
                <a:ea typeface="Times New Roman" panose="02020603050405020304" pitchFamily="18" charset="0"/>
              </a:rPr>
              <a:t> </a:t>
            </a:r>
            <a:r>
              <a:rPr lang="en-US" sz="4400" b="1" dirty="0">
                <a:solidFill>
                  <a:schemeClr val="accent2"/>
                </a:solidFill>
                <a:latin typeface="Times New Roman" panose="02020603050405020304" pitchFamily="18" charset="0"/>
                <a:ea typeface="Times New Roman" panose="02020603050405020304" pitchFamily="18" charset="0"/>
              </a:rPr>
              <a:t>account</a:t>
            </a:r>
            <a:r>
              <a:rPr lang="en-US" sz="4400" b="1" spc="-45" dirty="0">
                <a:solidFill>
                  <a:schemeClr val="accent2"/>
                </a:solidFill>
                <a:latin typeface="Times New Roman" panose="02020603050405020304" pitchFamily="18" charset="0"/>
                <a:ea typeface="Times New Roman" panose="02020603050405020304" pitchFamily="18" charset="0"/>
              </a:rPr>
              <a:t> </a:t>
            </a:r>
            <a:r>
              <a:rPr lang="en-US" sz="4400" b="1" dirty="0">
                <a:solidFill>
                  <a:schemeClr val="accent2"/>
                </a:solidFill>
                <a:latin typeface="Times New Roman" panose="02020603050405020304" pitchFamily="18" charset="0"/>
                <a:ea typeface="Times New Roman" panose="02020603050405020304" pitchFamily="18" charset="0"/>
              </a:rPr>
              <a:t>investment</a:t>
            </a:r>
            <a:r>
              <a:rPr lang="en-US" sz="4400" b="1" spc="30" dirty="0">
                <a:solidFill>
                  <a:schemeClr val="accent2"/>
                </a:solidFill>
                <a:latin typeface="Times New Roman" panose="02020603050405020304" pitchFamily="18" charset="0"/>
                <a:ea typeface="Times New Roman" panose="02020603050405020304" pitchFamily="18" charset="0"/>
              </a:rPr>
              <a:t> </a:t>
            </a:r>
            <a:r>
              <a:rPr lang="en-US" sz="4400" b="1" dirty="0">
                <a:solidFill>
                  <a:schemeClr val="accent2"/>
                </a:solidFill>
                <a:latin typeface="Times New Roman" panose="02020603050405020304" pitchFamily="18" charset="0"/>
                <a:ea typeface="Times New Roman" panose="02020603050405020304" pitchFamily="18" charset="0"/>
              </a:rPr>
              <a:t>modern</a:t>
            </a:r>
            <a:r>
              <a:rPr lang="en-US" sz="4400" b="1" spc="-65" dirty="0">
                <a:solidFill>
                  <a:schemeClr val="accent2"/>
                </a:solidFill>
                <a:latin typeface="Times New Roman" panose="02020603050405020304" pitchFamily="18" charset="0"/>
                <a:ea typeface="Times New Roman" panose="02020603050405020304" pitchFamily="18" charset="0"/>
              </a:rPr>
              <a:t> </a:t>
            </a:r>
            <a:r>
              <a:rPr lang="en-US" sz="4400" b="1" dirty="0">
                <a:solidFill>
                  <a:schemeClr val="accent2"/>
                </a:solidFill>
                <a:latin typeface="Times New Roman" panose="02020603050405020304" pitchFamily="18" charset="0"/>
                <a:ea typeface="Times New Roman" panose="02020603050405020304" pitchFamily="18" charset="0"/>
              </a:rPr>
              <a:t>experience</a:t>
            </a:r>
            <a:endParaRPr lang="en-US" b="1" dirty="0">
              <a:solidFill>
                <a:schemeClr val="accent2"/>
              </a:solidFill>
              <a:latin typeface="Arial Black" panose="020B0A04020102020204" pitchFamily="34" charset="0"/>
            </a:endParaRPr>
          </a:p>
        </p:txBody>
      </p:sp>
      <p:sp>
        <p:nvSpPr>
          <p:cNvPr id="3" name="Content Placeholder 7"/>
          <p:cNvSpPr txBox="1">
            <a:spLocks/>
          </p:cNvSpPr>
          <p:nvPr/>
        </p:nvSpPr>
        <p:spPr>
          <a:xfrm>
            <a:off x="6217922" y="3805881"/>
            <a:ext cx="5600700" cy="2639044"/>
          </a:xfrm>
          <a:prstGeom prst="rect">
            <a:avLst/>
          </a:prstGeom>
          <a:gradFill>
            <a:gsLst>
              <a:gs pos="0">
                <a:schemeClr val="bg2">
                  <a:tint val="80000"/>
                  <a:satMod val="400000"/>
                </a:schemeClr>
              </a:gs>
              <a:gs pos="25000">
                <a:schemeClr val="bg2">
                  <a:tint val="83000"/>
                  <a:satMod val="320000"/>
                </a:schemeClr>
              </a:gs>
              <a:gs pos="100000">
                <a:schemeClr val="bg2">
                  <a:shade val="15000"/>
                  <a:satMod val="320000"/>
                </a:schemeClr>
              </a:gs>
            </a:gsLst>
            <a:path path="circle">
              <a:fillToRect l="10000" t="110000" r="10000" b="100000"/>
            </a:path>
          </a:gradFill>
        </p:spPr>
        <p:txBody>
          <a:bodyPr>
            <a:normAutofit fontScale="62500" lnSpcReduction="2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ctr">
              <a:buNone/>
            </a:pPr>
            <a:endParaRPr lang="en-US" sz="2400" b="1" dirty="0">
              <a:solidFill>
                <a:srgbClr val="FF0000"/>
              </a:solidFill>
              <a:latin typeface="Arial Black" panose="020B0A04020102020204" pitchFamily="34" charset="0"/>
            </a:endParaRPr>
          </a:p>
          <a:p>
            <a:pPr marL="0" indent="0" algn="ctr">
              <a:buNone/>
            </a:pPr>
            <a:endParaRPr lang="en-US" sz="2900" b="1" dirty="0">
              <a:solidFill>
                <a:srgbClr val="FF0000"/>
              </a:solidFill>
              <a:latin typeface="Arial Black" panose="020B0A04020102020204" pitchFamily="34" charset="0"/>
            </a:endParaRPr>
          </a:p>
          <a:p>
            <a:pPr marL="0" indent="0" algn="ctr">
              <a:buNone/>
            </a:pPr>
            <a:r>
              <a:rPr lang="en-US" sz="2900" b="1" dirty="0">
                <a:solidFill>
                  <a:schemeClr val="tx1"/>
                </a:solidFill>
                <a:latin typeface="Arial Black" panose="020B0A04020102020204" pitchFamily="34" charset="0"/>
              </a:rPr>
              <a:t>BY</a:t>
            </a:r>
          </a:p>
          <a:p>
            <a:pPr marL="0" indent="0" algn="ctr">
              <a:buNone/>
            </a:pPr>
            <a:r>
              <a:rPr lang="en-US" sz="3400" b="1" dirty="0" err="1" smtClean="0">
                <a:solidFill>
                  <a:schemeClr val="tx1"/>
                </a:solidFill>
              </a:rPr>
              <a:t>AKINSANYA</a:t>
            </a:r>
            <a:r>
              <a:rPr lang="en-US" sz="3400" b="1" dirty="0" smtClean="0">
                <a:solidFill>
                  <a:schemeClr val="tx1"/>
                </a:solidFill>
              </a:rPr>
              <a:t> </a:t>
            </a:r>
            <a:r>
              <a:rPr lang="en-US" sz="3400" b="1" dirty="0" err="1" smtClean="0">
                <a:solidFill>
                  <a:schemeClr val="tx1"/>
                </a:solidFill>
              </a:rPr>
              <a:t>ADEDEJI</a:t>
            </a:r>
            <a:r>
              <a:rPr lang="en-US" sz="3400" b="1" dirty="0" smtClean="0">
                <a:solidFill>
                  <a:schemeClr val="tx1"/>
                </a:solidFill>
              </a:rPr>
              <a:t> JAMES</a:t>
            </a:r>
          </a:p>
          <a:p>
            <a:pPr marL="0" indent="0" algn="ctr">
              <a:lnSpc>
                <a:spcPct val="170000"/>
              </a:lnSpc>
              <a:buNone/>
            </a:pPr>
            <a:r>
              <a:rPr lang="en-US" sz="3000" b="1" dirty="0" smtClean="0">
                <a:solidFill>
                  <a:schemeClr val="tx1"/>
                </a:solidFill>
                <a:latin typeface="Times New Roman" panose="02020603050405020304" pitchFamily="18" charset="0"/>
                <a:cs typeface="Times New Roman" panose="02020603050405020304" pitchFamily="18" charset="0"/>
              </a:rPr>
              <a:t>Student </a:t>
            </a:r>
            <a:r>
              <a:rPr lang="en-US" sz="3000" b="1" dirty="0">
                <a:solidFill>
                  <a:schemeClr val="tx1"/>
                </a:solidFill>
                <a:latin typeface="Times New Roman" panose="02020603050405020304" pitchFamily="18" charset="0"/>
                <a:cs typeface="Times New Roman" panose="02020603050405020304" pitchFamily="18" charset="0"/>
              </a:rPr>
              <a:t>of </a:t>
            </a:r>
            <a:r>
              <a:rPr lang="en-US" sz="3000" b="1" dirty="0">
                <a:solidFill>
                  <a:schemeClr val="tx1"/>
                </a:solidFill>
                <a:latin typeface="Times New Roman" panose="02020603050405020304" pitchFamily="18" charset="0"/>
                <a:cs typeface="Times New Roman" panose="02020603050405020304" pitchFamily="18" charset="0"/>
              </a:rPr>
              <a:t>2ndyear, ZD-206Ма group (Master)</a:t>
            </a:r>
          </a:p>
          <a:p>
            <a:pPr marL="0" indent="0" algn="ctr">
              <a:lnSpc>
                <a:spcPct val="170000"/>
              </a:lnSpc>
              <a:buNone/>
            </a:pPr>
            <a:r>
              <a:rPr lang="en-US" sz="3000" b="1" dirty="0">
                <a:solidFill>
                  <a:schemeClr val="tx1"/>
                </a:solidFill>
                <a:latin typeface="Times New Roman" panose="02020603050405020304" pitchFamily="18" charset="0"/>
                <a:cs typeface="Times New Roman" panose="02020603050405020304" pitchFamily="18" charset="0"/>
              </a:rPr>
              <a:t>by Specialty 073 “Management</a:t>
            </a:r>
            <a:r>
              <a:rPr lang="en-US" sz="2600" b="1" dirty="0">
                <a:solidFill>
                  <a:schemeClr val="tx1"/>
                </a:solidFill>
                <a:latin typeface="Times New Roman" panose="02020603050405020304" pitchFamily="18" charset="0"/>
                <a:cs typeface="Times New Roman" panose="02020603050405020304" pitchFamily="18" charset="0"/>
              </a:rPr>
              <a:t>”</a:t>
            </a:r>
            <a:endParaRPr lang="en-US" sz="3000" b="1" i="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231777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356062"/>
            <a:ext cx="10972800" cy="1110025"/>
          </a:xfrm>
        </p:spPr>
        <p:txBody>
          <a:bodyPr>
            <a:noAutofit/>
          </a:bodyPr>
          <a:lstStyle/>
          <a:p>
            <a:pPr lvl="2"/>
            <a:r>
              <a:rPr lang="en-US" sz="3600" b="1" dirty="0">
                <a:solidFill>
                  <a:srgbClr val="FF0000"/>
                </a:solidFill>
                <a:latin typeface="Times New Roman" panose="02020603050405020304" pitchFamily="18" charset="0"/>
                <a:cs typeface="Times New Roman" panose="02020603050405020304" pitchFamily="18" charset="0"/>
              </a:rPr>
              <a:t>All types of business provided by the </a:t>
            </a:r>
            <a:r>
              <a:rPr lang="en-US" sz="3600" b="1" dirty="0" smtClean="0">
                <a:solidFill>
                  <a:srgbClr val="FF0000"/>
                </a:solidFill>
                <a:latin typeface="Times New Roman" panose="02020603050405020304" pitchFamily="18" charset="0"/>
                <a:cs typeface="Times New Roman" panose="02020603050405020304" pitchFamily="18" charset="0"/>
              </a:rPr>
              <a:t>company</a:t>
            </a:r>
            <a:r>
              <a:rPr lang="en-US" sz="5400" b="1" dirty="0">
                <a:solidFill>
                  <a:srgbClr val="FF0000"/>
                </a:solidFill>
                <a:latin typeface="Times New Roman" panose="02020603050405020304" pitchFamily="18" charset="0"/>
                <a:cs typeface="Times New Roman" panose="02020603050405020304" pitchFamily="18" charset="0"/>
              </a:rPr>
              <a:t> </a:t>
            </a:r>
            <a:r>
              <a:rPr lang="en-US" sz="2000" dirty="0"/>
              <a:t/>
            </a:r>
            <a:br>
              <a:rPr lang="en-US" sz="2000" dirty="0"/>
            </a:br>
            <a:endParaRPr lang="en-US" sz="20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832964029"/>
              </p:ext>
            </p:extLst>
          </p:nvPr>
        </p:nvGraphicFramePr>
        <p:xfrm>
          <a:off x="508000" y="1676399"/>
          <a:ext cx="10972800" cy="4750526"/>
        </p:xfrm>
        <a:graphic>
          <a:graphicData uri="http://schemas.openxmlformats.org/drawingml/2006/table">
            <a:tbl>
              <a:tblPr firstRow="1" bandRow="1">
                <a:tableStyleId>{5C22544A-7EE6-4342-B048-85BDC9FD1C3A}</a:tableStyleId>
              </a:tblPr>
              <a:tblGrid>
                <a:gridCol w="3657600"/>
                <a:gridCol w="3657600"/>
                <a:gridCol w="3657600"/>
              </a:tblGrid>
              <a:tr h="595993">
                <a:tc>
                  <a:txBody>
                    <a:bodyPr/>
                    <a:lstStyle/>
                    <a:p>
                      <a:pPr marL="73025" marR="0">
                        <a:spcBef>
                          <a:spcPts val="195"/>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Premium</a:t>
                      </a:r>
                      <a:r>
                        <a:rPr lang="en-US" sz="2400" b="1" spc="-5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Category</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5565" marR="0">
                        <a:spcBef>
                          <a:spcPts val="195"/>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Mainstream</a:t>
                      </a:r>
                      <a:r>
                        <a:rPr lang="en-US" sz="2400" b="1" spc="-4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Category</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6200" marR="0">
                        <a:spcBef>
                          <a:spcPts val="195"/>
                        </a:spcBef>
                        <a:spcAft>
                          <a:spcPts val="0"/>
                        </a:spcAft>
                      </a:pPr>
                      <a:r>
                        <a:rPr lang="en-US" sz="2400" b="1">
                          <a:effectLst/>
                          <a:latin typeface="Times New Roman" panose="02020603050405020304" pitchFamily="18" charset="0"/>
                          <a:ea typeface="Times New Roman" panose="02020603050405020304" pitchFamily="18" charset="0"/>
                          <a:cs typeface="Times New Roman" panose="02020603050405020304" pitchFamily="18" charset="0"/>
                        </a:rPr>
                        <a:t>Value</a:t>
                      </a:r>
                      <a:r>
                        <a:rPr lang="en-US" sz="2400" b="1" spc="-6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a:effectLst/>
                          <a:latin typeface="Times New Roman" panose="02020603050405020304" pitchFamily="18" charset="0"/>
                          <a:ea typeface="Times New Roman" panose="02020603050405020304" pitchFamily="18" charset="0"/>
                          <a:cs typeface="Times New Roman" panose="02020603050405020304" pitchFamily="18" charset="0"/>
                        </a:rPr>
                        <a:t>Category</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r h="730703">
                <a:tc>
                  <a:txBody>
                    <a:bodyPr/>
                    <a:lstStyle/>
                    <a:p>
                      <a:pPr marL="73025" marR="0">
                        <a:spcBef>
                          <a:spcPts val="125"/>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Guinness</a:t>
                      </a:r>
                      <a:r>
                        <a:rPr lang="en-US" sz="2400"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Foreign</a:t>
                      </a:r>
                      <a:r>
                        <a:rPr lang="en-US" sz="2400" spc="-1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Extra</a:t>
                      </a:r>
                      <a:r>
                        <a:rPr lang="en-US" sz="2400" spc="-5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Stout</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5565" marR="0">
                        <a:spcBef>
                          <a:spcPts val="125"/>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Harp</a:t>
                      </a:r>
                      <a:r>
                        <a:rPr lang="en-US" sz="2400"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Lager</a:t>
                      </a:r>
                      <a:r>
                        <a:rPr lang="en-US" sz="24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beer</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6200" marR="0">
                        <a:spcBef>
                          <a:spcPts val="125"/>
                        </a:spcBef>
                        <a:spcAft>
                          <a:spcPts val="0"/>
                        </a:spcAft>
                        <a:tabLst>
                          <a:tab pos="600075" algn="l"/>
                          <a:tab pos="1085215" algn="l"/>
                          <a:tab pos="1612900" algn="l"/>
                        </a:tabLs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Dubic	lager,	Dubic	malt,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marL="76200" marR="0">
                        <a:spcBef>
                          <a:spcPts val="710"/>
                        </a:spcBef>
                        <a:spcAft>
                          <a:spcPts val="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Dubic</a:t>
                      </a:r>
                      <a:r>
                        <a:rPr lang="en-US" sz="2400" spc="5">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Ale</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r h="730703">
                <a:tc>
                  <a:txBody>
                    <a:bodyPr/>
                    <a:lstStyle/>
                    <a:p>
                      <a:pPr marL="73025" marR="0">
                        <a:spcBef>
                          <a:spcPts val="100"/>
                        </a:spcBef>
                        <a:spcAft>
                          <a:spcPts val="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Guinness</a:t>
                      </a:r>
                      <a:r>
                        <a:rPr lang="en-US" sz="2400" spc="-1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Extra</a:t>
                      </a:r>
                      <a:r>
                        <a:rPr lang="en-US" sz="2400" spc="-5">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Smooth</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5565" marR="0">
                        <a:spcBef>
                          <a:spcPts val="100"/>
                        </a:spcBef>
                        <a:spcAft>
                          <a:spcPts val="0"/>
                        </a:spcAft>
                        <a:tabLst>
                          <a:tab pos="691515" algn="l"/>
                          <a:tab pos="1566545" algn="l"/>
                        </a:tabLs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Malta	Guinness,	Malta</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75565" marR="0">
                        <a:spcBef>
                          <a:spcPts val="71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Guinness</a:t>
                      </a:r>
                      <a:r>
                        <a:rPr lang="en-US" sz="24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Low Sugar</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6200" marR="0">
                        <a:spcBef>
                          <a:spcPts val="100"/>
                        </a:spcBef>
                        <a:spcAft>
                          <a:spcPts val="0"/>
                        </a:spcAft>
                      </a:pP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Satzenbrau</a:t>
                      </a:r>
                      <a:r>
                        <a:rPr lang="en-US" sz="2400" spc="-1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Pilsner</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r h="730703">
                <a:tc>
                  <a:txBody>
                    <a:bodyPr/>
                    <a:lstStyle/>
                    <a:p>
                      <a:pPr marL="73025" marR="0">
                        <a:spcBef>
                          <a:spcPts val="105"/>
                        </a:spcBef>
                        <a:spcAft>
                          <a:spcPts val="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Master’s</a:t>
                      </a:r>
                      <a:r>
                        <a:rPr lang="en-US" sz="2400" spc="-3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choice</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5565" marR="0">
                        <a:spcBef>
                          <a:spcPts val="100"/>
                        </a:spcBef>
                        <a:spcAft>
                          <a:spcPts val="0"/>
                        </a:spcAft>
                      </a:pP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Orijin</a:t>
                      </a:r>
                      <a:r>
                        <a:rPr lang="en-US" sz="2400" spc="18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bitters,</a:t>
                      </a:r>
                      <a:r>
                        <a:rPr lang="en-US" sz="2400" spc="18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Orijin</a:t>
                      </a:r>
                      <a:r>
                        <a:rPr lang="en-US" sz="2400" spc="14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ready</a:t>
                      </a:r>
                      <a:r>
                        <a:rPr lang="en-US" sz="2400" spc="11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to drink</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r h="730703">
                <a:tc>
                  <a:txBody>
                    <a:bodyPr/>
                    <a:lstStyle/>
                    <a:p>
                      <a:pPr marL="73025" marR="0">
                        <a:spcBef>
                          <a:spcPts val="100"/>
                        </a:spcBef>
                        <a:spcAft>
                          <a:spcPts val="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Premium</a:t>
                      </a:r>
                      <a:r>
                        <a:rPr lang="en-US" sz="2400" spc="-45">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Spirits</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5565" marR="0">
                        <a:spcBef>
                          <a:spcPts val="100"/>
                        </a:spcBef>
                        <a:spcAft>
                          <a:spcPts val="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Smirnoff</a:t>
                      </a:r>
                      <a:r>
                        <a:rPr lang="en-US" sz="2400" spc="23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Ice,</a:t>
                      </a:r>
                      <a:r>
                        <a:rPr lang="en-US" sz="2400" spc="29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Smirnoff</a:t>
                      </a:r>
                      <a:r>
                        <a:rPr lang="en-US" sz="2400" spc="535">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Ice</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marL="75565" marR="0">
                        <a:spcBef>
                          <a:spcPts val="710"/>
                        </a:spcBef>
                        <a:spcAft>
                          <a:spcPts val="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Double</a:t>
                      </a:r>
                      <a:r>
                        <a:rPr lang="en-US" sz="2400" spc="-1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Black</a:t>
                      </a:r>
                      <a:r>
                        <a:rPr lang="en-US" sz="2400" spc="-1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with</a:t>
                      </a:r>
                      <a:r>
                        <a:rPr lang="en-US" sz="2400" spc="-75">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Guarana</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r h="595993">
                <a:tc>
                  <a:txBody>
                    <a:bodyPr/>
                    <a:lstStyle/>
                    <a:p>
                      <a:pPr marL="0" marR="0">
                        <a:spcBef>
                          <a:spcPts val="0"/>
                        </a:spcBef>
                        <a:spcAft>
                          <a:spcPts val="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5565" marR="0">
                        <a:spcBef>
                          <a:spcPts val="10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Alvaro,</a:t>
                      </a:r>
                      <a:r>
                        <a:rPr lang="en-US" sz="2400" spc="-2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Snapp</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bl>
          </a:graphicData>
        </a:graphic>
      </p:graphicFrame>
    </p:spTree>
    <p:extLst>
      <p:ext uri="{BB962C8B-B14F-4D97-AF65-F5344CB8AC3E}">
        <p14:creationId xmlns:p14="http://schemas.microsoft.com/office/powerpoint/2010/main" val="18614048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1.jpeg"/>
          <p:cNvPicPr/>
          <p:nvPr/>
        </p:nvPicPr>
        <p:blipFill>
          <a:blip r:embed="rId2" cstate="print"/>
          <a:stretch>
            <a:fillRect/>
          </a:stretch>
        </p:blipFill>
        <p:spPr>
          <a:xfrm>
            <a:off x="163195" y="1549400"/>
            <a:ext cx="6694805" cy="4114800"/>
          </a:xfrm>
          <a:prstGeom prst="rect">
            <a:avLst/>
          </a:prstGeom>
        </p:spPr>
      </p:pic>
      <p:sp>
        <p:nvSpPr>
          <p:cNvPr id="7" name="Rectangle 6"/>
          <p:cNvSpPr/>
          <p:nvPr/>
        </p:nvSpPr>
        <p:spPr>
          <a:xfrm>
            <a:off x="6654800" y="859894"/>
            <a:ext cx="5816600" cy="5493812"/>
          </a:xfrm>
          <a:prstGeom prst="rect">
            <a:avLst/>
          </a:prstGeom>
        </p:spPr>
        <p:txBody>
          <a:bodyPr wrap="square">
            <a:spAutoFit/>
          </a:bodyPr>
          <a:lstStyle/>
          <a:p>
            <a:pPr marL="653415" marR="775335" algn="just">
              <a:lnSpc>
                <a:spcPct val="150000"/>
              </a:lnSpc>
              <a:spcBef>
                <a:spcPts val="680"/>
              </a:spcBef>
              <a:spcAft>
                <a:spcPts val="20"/>
              </a:spcAft>
            </a:pPr>
            <a:r>
              <a:rPr lang="en-US" b="1" dirty="0">
                <a:solidFill>
                  <a:schemeClr val="accent6"/>
                </a:solidFill>
                <a:latin typeface="Times New Roman" panose="02020603050405020304" pitchFamily="18" charset="0"/>
                <a:ea typeface="Times New Roman" panose="02020603050405020304" pitchFamily="18" charset="0"/>
              </a:rPr>
              <a:t>The Company</a:t>
            </a:r>
            <a:r>
              <a:rPr lang="en-US" b="1" dirty="0">
                <a:solidFill>
                  <a:schemeClr val="accent6"/>
                </a:solidFill>
                <a:latin typeface="Calibri" panose="020F0502020204030204" pitchFamily="34" charset="0"/>
                <a:ea typeface="Times New Roman" panose="02020603050405020304" pitchFamily="18" charset="0"/>
                <a:cs typeface="Times New Roman" panose="02020603050405020304" pitchFamily="18" charset="0"/>
              </a:rPr>
              <a:t>’</a:t>
            </a:r>
            <a:r>
              <a:rPr lang="en-US" b="1" dirty="0">
                <a:solidFill>
                  <a:schemeClr val="accent6"/>
                </a:solidFill>
                <a:latin typeface="Times New Roman" panose="02020603050405020304" pitchFamily="18" charset="0"/>
                <a:ea typeface="Times New Roman" panose="02020603050405020304" pitchFamily="18" charset="0"/>
              </a:rPr>
              <a:t>s products are sold through over 130 major distributors spread across Nigeria and</a:t>
            </a:r>
            <a:r>
              <a:rPr lang="en-US" b="1" spc="-285" dirty="0">
                <a:solidFill>
                  <a:schemeClr val="accent6"/>
                </a:solidFill>
                <a:latin typeface="Times New Roman" panose="02020603050405020304" pitchFamily="18" charset="0"/>
                <a:ea typeface="Times New Roman" panose="02020603050405020304" pitchFamily="18" charset="0"/>
              </a:rPr>
              <a:t> </a:t>
            </a:r>
            <a:r>
              <a:rPr lang="en-US" b="1" dirty="0">
                <a:solidFill>
                  <a:schemeClr val="accent6"/>
                </a:solidFill>
                <a:latin typeface="Times New Roman" panose="02020603050405020304" pitchFamily="18" charset="0"/>
                <a:ea typeface="Times New Roman" panose="02020603050405020304" pitchFamily="18" charset="0"/>
              </a:rPr>
              <a:t>one in the United Kingdom. Guinness</a:t>
            </a:r>
            <a:r>
              <a:rPr lang="en-US" b="1" dirty="0">
                <a:solidFill>
                  <a:schemeClr val="accent6"/>
                </a:solidFill>
                <a:latin typeface="Calibri" panose="020F0502020204030204" pitchFamily="34" charset="0"/>
                <a:ea typeface="Times New Roman" panose="02020603050405020304" pitchFamily="18" charset="0"/>
                <a:cs typeface="Times New Roman" panose="02020603050405020304" pitchFamily="18" charset="0"/>
              </a:rPr>
              <a:t>’ </a:t>
            </a:r>
            <a:r>
              <a:rPr lang="en-US" b="1" dirty="0">
                <a:solidFill>
                  <a:schemeClr val="accent6"/>
                </a:solidFill>
                <a:latin typeface="Times New Roman" panose="02020603050405020304" pitchFamily="18" charset="0"/>
                <a:ea typeface="Times New Roman" panose="02020603050405020304" pitchFamily="18" charset="0"/>
              </a:rPr>
              <a:t>main competitors in Nigeria are Nigerian Breweries </a:t>
            </a:r>
            <a:r>
              <a:rPr lang="en-US" b="1" dirty="0" err="1">
                <a:solidFill>
                  <a:schemeClr val="accent6"/>
                </a:solidFill>
                <a:latin typeface="Times New Roman" panose="02020603050405020304" pitchFamily="18" charset="0"/>
                <a:ea typeface="Times New Roman" panose="02020603050405020304" pitchFamily="18" charset="0"/>
              </a:rPr>
              <a:t>Plc</a:t>
            </a:r>
            <a:r>
              <a:rPr lang="en-US" b="1" spc="5" dirty="0">
                <a:solidFill>
                  <a:schemeClr val="accent6"/>
                </a:solidFill>
                <a:latin typeface="Times New Roman" panose="02020603050405020304" pitchFamily="18" charset="0"/>
                <a:ea typeface="Times New Roman" panose="02020603050405020304" pitchFamily="18" charset="0"/>
              </a:rPr>
              <a:t> </a:t>
            </a:r>
            <a:r>
              <a:rPr lang="en-US" b="1" dirty="0">
                <a:solidFill>
                  <a:schemeClr val="accent6"/>
                </a:solidFill>
                <a:latin typeface="Times New Roman" panose="02020603050405020304" pitchFamily="18" charset="0"/>
                <a:ea typeface="Times New Roman" panose="02020603050405020304" pitchFamily="18" charset="0"/>
              </a:rPr>
              <a:t>and</a:t>
            </a:r>
            <a:r>
              <a:rPr lang="en-US" b="1" spc="-50" dirty="0">
                <a:solidFill>
                  <a:schemeClr val="accent6"/>
                </a:solidFill>
                <a:latin typeface="Times New Roman" panose="02020603050405020304" pitchFamily="18" charset="0"/>
                <a:ea typeface="Times New Roman" panose="02020603050405020304" pitchFamily="18" charset="0"/>
              </a:rPr>
              <a:t> </a:t>
            </a:r>
            <a:r>
              <a:rPr lang="en-US" b="1" dirty="0">
                <a:solidFill>
                  <a:schemeClr val="accent6"/>
                </a:solidFill>
                <a:latin typeface="Times New Roman" panose="02020603050405020304" pitchFamily="18" charset="0"/>
                <a:ea typeface="Times New Roman" panose="02020603050405020304" pitchFamily="18" charset="0"/>
              </a:rPr>
              <a:t>SAB</a:t>
            </a:r>
            <a:r>
              <a:rPr lang="en-US" b="1" spc="-15" dirty="0">
                <a:solidFill>
                  <a:schemeClr val="accent6"/>
                </a:solidFill>
                <a:latin typeface="Times New Roman" panose="02020603050405020304" pitchFamily="18" charset="0"/>
                <a:ea typeface="Times New Roman" panose="02020603050405020304" pitchFamily="18" charset="0"/>
              </a:rPr>
              <a:t> </a:t>
            </a:r>
            <a:r>
              <a:rPr lang="en-US" b="1" dirty="0">
                <a:solidFill>
                  <a:schemeClr val="accent6"/>
                </a:solidFill>
                <a:latin typeface="Times New Roman" panose="02020603050405020304" pitchFamily="18" charset="0"/>
                <a:ea typeface="Times New Roman" panose="02020603050405020304" pitchFamily="18" charset="0"/>
              </a:rPr>
              <a:t>Miller.</a:t>
            </a:r>
            <a:r>
              <a:rPr lang="en-US" b="1" spc="-35" dirty="0">
                <a:solidFill>
                  <a:schemeClr val="accent6"/>
                </a:solidFill>
                <a:latin typeface="Times New Roman" panose="02020603050405020304" pitchFamily="18" charset="0"/>
                <a:ea typeface="Times New Roman" panose="02020603050405020304" pitchFamily="18" charset="0"/>
              </a:rPr>
              <a:t> </a:t>
            </a:r>
            <a:r>
              <a:rPr lang="en-US" b="1" dirty="0">
                <a:solidFill>
                  <a:schemeClr val="accent6"/>
                </a:solidFill>
                <a:latin typeface="Times New Roman" panose="02020603050405020304" pitchFamily="18" charset="0"/>
                <a:ea typeface="Times New Roman" panose="02020603050405020304" pitchFamily="18" charset="0"/>
              </a:rPr>
              <a:t>Guinness</a:t>
            </a:r>
            <a:r>
              <a:rPr lang="en-US" b="1" spc="-40" dirty="0">
                <a:solidFill>
                  <a:schemeClr val="accent6"/>
                </a:solidFill>
                <a:latin typeface="Times New Roman" panose="02020603050405020304" pitchFamily="18" charset="0"/>
                <a:ea typeface="Times New Roman" panose="02020603050405020304" pitchFamily="18" charset="0"/>
              </a:rPr>
              <a:t> </a:t>
            </a:r>
            <a:r>
              <a:rPr lang="en-US" b="1" dirty="0">
                <a:solidFill>
                  <a:schemeClr val="accent6"/>
                </a:solidFill>
                <a:latin typeface="Times New Roman" panose="02020603050405020304" pitchFamily="18" charset="0"/>
                <a:ea typeface="Times New Roman" panose="02020603050405020304" pitchFamily="18" charset="0"/>
              </a:rPr>
              <a:t>Nigeria</a:t>
            </a:r>
            <a:r>
              <a:rPr lang="en-US" b="1" spc="-30" dirty="0">
                <a:solidFill>
                  <a:schemeClr val="accent6"/>
                </a:solidFill>
                <a:latin typeface="Times New Roman" panose="02020603050405020304" pitchFamily="18" charset="0"/>
                <a:ea typeface="Times New Roman" panose="02020603050405020304" pitchFamily="18" charset="0"/>
              </a:rPr>
              <a:t> </a:t>
            </a:r>
            <a:r>
              <a:rPr lang="en-US" b="1" dirty="0" err="1">
                <a:solidFill>
                  <a:schemeClr val="accent6"/>
                </a:solidFill>
                <a:latin typeface="Times New Roman" panose="02020603050405020304" pitchFamily="18" charset="0"/>
                <a:ea typeface="Times New Roman" panose="02020603050405020304" pitchFamily="18" charset="0"/>
              </a:rPr>
              <a:t>Plc</a:t>
            </a:r>
            <a:r>
              <a:rPr lang="en-US" b="1" spc="-10" dirty="0">
                <a:solidFill>
                  <a:schemeClr val="accent6"/>
                </a:solidFill>
                <a:latin typeface="Times New Roman" panose="02020603050405020304" pitchFamily="18" charset="0"/>
                <a:ea typeface="Times New Roman" panose="02020603050405020304" pitchFamily="18" charset="0"/>
              </a:rPr>
              <a:t> </a:t>
            </a:r>
            <a:r>
              <a:rPr lang="en-US" b="1" dirty="0">
                <a:solidFill>
                  <a:schemeClr val="accent6"/>
                </a:solidFill>
                <a:latin typeface="Times New Roman" panose="02020603050405020304" pitchFamily="18" charset="0"/>
                <a:ea typeface="Times New Roman" panose="02020603050405020304" pitchFamily="18" charset="0"/>
              </a:rPr>
              <a:t>maintains</a:t>
            </a:r>
            <a:r>
              <a:rPr lang="en-US" b="1" spc="-10" dirty="0">
                <a:solidFill>
                  <a:schemeClr val="accent6"/>
                </a:solidFill>
                <a:latin typeface="Times New Roman" panose="02020603050405020304" pitchFamily="18" charset="0"/>
                <a:ea typeface="Times New Roman" panose="02020603050405020304" pitchFamily="18" charset="0"/>
              </a:rPr>
              <a:t> </a:t>
            </a:r>
            <a:r>
              <a:rPr lang="en-US" b="1" dirty="0">
                <a:solidFill>
                  <a:schemeClr val="accent6"/>
                </a:solidFill>
                <a:latin typeface="Times New Roman" panose="02020603050405020304" pitchFamily="18" charset="0"/>
                <a:ea typeface="Times New Roman" panose="02020603050405020304" pitchFamily="18" charset="0"/>
              </a:rPr>
              <a:t>Technical</a:t>
            </a:r>
            <a:r>
              <a:rPr lang="en-US" b="1" spc="-65" dirty="0">
                <a:solidFill>
                  <a:schemeClr val="accent6"/>
                </a:solidFill>
                <a:latin typeface="Times New Roman" panose="02020603050405020304" pitchFamily="18" charset="0"/>
                <a:ea typeface="Times New Roman" panose="02020603050405020304" pitchFamily="18" charset="0"/>
              </a:rPr>
              <a:t> </a:t>
            </a:r>
            <a:r>
              <a:rPr lang="en-US" b="1" dirty="0">
                <a:solidFill>
                  <a:schemeClr val="accent6"/>
                </a:solidFill>
                <a:latin typeface="Times New Roman" panose="02020603050405020304" pitchFamily="18" charset="0"/>
                <a:ea typeface="Times New Roman" panose="02020603050405020304" pitchFamily="18" charset="0"/>
              </a:rPr>
              <a:t>Services</a:t>
            </a:r>
            <a:r>
              <a:rPr lang="en-US" b="1" spc="-15" dirty="0">
                <a:solidFill>
                  <a:schemeClr val="accent6"/>
                </a:solidFill>
                <a:latin typeface="Times New Roman" panose="02020603050405020304" pitchFamily="18" charset="0"/>
                <a:ea typeface="Times New Roman" panose="02020603050405020304" pitchFamily="18" charset="0"/>
              </a:rPr>
              <a:t> </a:t>
            </a:r>
            <a:r>
              <a:rPr lang="en-US" b="1" dirty="0">
                <a:solidFill>
                  <a:schemeClr val="accent6"/>
                </a:solidFill>
                <a:latin typeface="Times New Roman" panose="02020603050405020304" pitchFamily="18" charset="0"/>
                <a:ea typeface="Times New Roman" panose="02020603050405020304" pitchFamily="18" charset="0"/>
              </a:rPr>
              <a:t>Agreements</a:t>
            </a:r>
            <a:r>
              <a:rPr lang="en-US" b="1" spc="-30" dirty="0">
                <a:solidFill>
                  <a:schemeClr val="accent6"/>
                </a:solidFill>
                <a:latin typeface="Times New Roman" panose="02020603050405020304" pitchFamily="18" charset="0"/>
                <a:ea typeface="Times New Roman" panose="02020603050405020304" pitchFamily="18" charset="0"/>
              </a:rPr>
              <a:t> </a:t>
            </a:r>
            <a:r>
              <a:rPr lang="en-US" b="1" dirty="0">
                <a:solidFill>
                  <a:schemeClr val="accent6"/>
                </a:solidFill>
                <a:latin typeface="Times New Roman" panose="02020603050405020304" pitchFamily="18" charset="0"/>
                <a:ea typeface="Times New Roman" panose="02020603050405020304" pitchFamily="18" charset="0"/>
              </a:rPr>
              <a:t>and</a:t>
            </a:r>
            <a:r>
              <a:rPr lang="en-US" b="1" spc="-50" dirty="0">
                <a:solidFill>
                  <a:schemeClr val="accent6"/>
                </a:solidFill>
                <a:latin typeface="Times New Roman" panose="02020603050405020304" pitchFamily="18" charset="0"/>
                <a:ea typeface="Times New Roman" panose="02020603050405020304" pitchFamily="18" charset="0"/>
              </a:rPr>
              <a:t> </a:t>
            </a:r>
            <a:r>
              <a:rPr lang="en-US" b="1" dirty="0">
                <a:solidFill>
                  <a:schemeClr val="accent6"/>
                </a:solidFill>
                <a:latin typeface="Times New Roman" panose="02020603050405020304" pitchFamily="18" charset="0"/>
                <a:ea typeface="Times New Roman" panose="02020603050405020304" pitchFamily="18" charset="0"/>
              </a:rPr>
              <a:t>Trademark</a:t>
            </a:r>
            <a:r>
              <a:rPr lang="en-US" b="1" spc="-290" dirty="0">
                <a:solidFill>
                  <a:schemeClr val="accent6"/>
                </a:solidFill>
                <a:latin typeface="Times New Roman" panose="02020603050405020304" pitchFamily="18" charset="0"/>
                <a:ea typeface="Times New Roman" panose="02020603050405020304" pitchFamily="18" charset="0"/>
              </a:rPr>
              <a:t> </a:t>
            </a:r>
            <a:r>
              <a:rPr lang="en-US" b="1" dirty="0">
                <a:solidFill>
                  <a:schemeClr val="accent6"/>
                </a:solidFill>
                <a:latin typeface="Times New Roman" panose="02020603050405020304" pitchFamily="18" charset="0"/>
                <a:ea typeface="Times New Roman" panose="02020603050405020304" pitchFamily="18" charset="0"/>
              </a:rPr>
              <a:t>and Control Agreements with companies in the Diageo Group for various brewed products. The</a:t>
            </a:r>
            <a:r>
              <a:rPr lang="en-US" b="1" spc="-285" dirty="0">
                <a:solidFill>
                  <a:schemeClr val="accent6"/>
                </a:solidFill>
                <a:latin typeface="Times New Roman" panose="02020603050405020304" pitchFamily="18" charset="0"/>
                <a:ea typeface="Times New Roman" panose="02020603050405020304" pitchFamily="18" charset="0"/>
              </a:rPr>
              <a:t> </a:t>
            </a:r>
            <a:r>
              <a:rPr lang="en-US" b="1" dirty="0">
                <a:solidFill>
                  <a:schemeClr val="accent6"/>
                </a:solidFill>
                <a:latin typeface="Times New Roman" panose="02020603050405020304" pitchFamily="18" charset="0"/>
                <a:ea typeface="Times New Roman" panose="02020603050405020304" pitchFamily="18" charset="0"/>
              </a:rPr>
              <a:t>Company also sources some raw materials, engineering spares and fixed assets from other</a:t>
            </a:r>
            <a:r>
              <a:rPr lang="en-US" b="1" spc="5" dirty="0">
                <a:solidFill>
                  <a:schemeClr val="accent6"/>
                </a:solidFill>
                <a:latin typeface="Times New Roman" panose="02020603050405020304" pitchFamily="18" charset="0"/>
                <a:ea typeface="Times New Roman" panose="02020603050405020304" pitchFamily="18" charset="0"/>
              </a:rPr>
              <a:t> </a:t>
            </a:r>
            <a:r>
              <a:rPr lang="en-US" b="1" dirty="0">
                <a:solidFill>
                  <a:schemeClr val="accent6"/>
                </a:solidFill>
                <a:latin typeface="Times New Roman" panose="02020603050405020304" pitchFamily="18" charset="0"/>
                <a:ea typeface="Times New Roman" panose="02020603050405020304" pitchFamily="18" charset="0"/>
              </a:rPr>
              <a:t>companies</a:t>
            </a:r>
            <a:r>
              <a:rPr lang="en-US" b="1" spc="-25" dirty="0">
                <a:solidFill>
                  <a:schemeClr val="accent6"/>
                </a:solidFill>
                <a:latin typeface="Times New Roman" panose="02020603050405020304" pitchFamily="18" charset="0"/>
                <a:ea typeface="Times New Roman" panose="02020603050405020304" pitchFamily="18" charset="0"/>
              </a:rPr>
              <a:t> </a:t>
            </a:r>
            <a:r>
              <a:rPr lang="en-US" b="1" dirty="0">
                <a:solidFill>
                  <a:schemeClr val="accent6"/>
                </a:solidFill>
                <a:latin typeface="Times New Roman" panose="02020603050405020304" pitchFamily="18" charset="0"/>
                <a:ea typeface="Times New Roman" panose="02020603050405020304" pitchFamily="18" charset="0"/>
              </a:rPr>
              <a:t>within</a:t>
            </a:r>
            <a:r>
              <a:rPr lang="en-US" b="1" spc="15" dirty="0">
                <a:solidFill>
                  <a:schemeClr val="accent6"/>
                </a:solidFill>
                <a:latin typeface="Times New Roman" panose="02020603050405020304" pitchFamily="18" charset="0"/>
                <a:ea typeface="Times New Roman" panose="02020603050405020304" pitchFamily="18" charset="0"/>
              </a:rPr>
              <a:t> </a:t>
            </a:r>
            <a:r>
              <a:rPr lang="en-US" b="1" dirty="0">
                <a:solidFill>
                  <a:schemeClr val="accent6"/>
                </a:solidFill>
                <a:latin typeface="Times New Roman" panose="02020603050405020304" pitchFamily="18" charset="0"/>
                <a:ea typeface="Times New Roman" panose="02020603050405020304" pitchFamily="18" charset="0"/>
              </a:rPr>
              <a:t>the</a:t>
            </a:r>
            <a:r>
              <a:rPr lang="en-US" b="1" spc="5" dirty="0">
                <a:solidFill>
                  <a:schemeClr val="accent6"/>
                </a:solidFill>
                <a:latin typeface="Times New Roman" panose="02020603050405020304" pitchFamily="18" charset="0"/>
                <a:ea typeface="Times New Roman" panose="02020603050405020304" pitchFamily="18" charset="0"/>
              </a:rPr>
              <a:t> </a:t>
            </a:r>
            <a:r>
              <a:rPr lang="en-US" b="1" dirty="0">
                <a:solidFill>
                  <a:schemeClr val="accent6"/>
                </a:solidFill>
                <a:latin typeface="Times New Roman" panose="02020603050405020304" pitchFamily="18" charset="0"/>
                <a:ea typeface="Times New Roman" panose="02020603050405020304" pitchFamily="18" charset="0"/>
              </a:rPr>
              <a:t>Group</a:t>
            </a:r>
            <a:r>
              <a:rPr lang="en-US" b="1" spc="-10" dirty="0">
                <a:solidFill>
                  <a:schemeClr val="accent6"/>
                </a:solidFill>
                <a:latin typeface="Times New Roman" panose="02020603050405020304" pitchFamily="18" charset="0"/>
                <a:ea typeface="Times New Roman" panose="02020603050405020304" pitchFamily="18" charset="0"/>
              </a:rPr>
              <a:t> </a:t>
            </a:r>
            <a:r>
              <a:rPr lang="en-US" b="1" dirty="0">
                <a:solidFill>
                  <a:schemeClr val="accent6"/>
                </a:solidFill>
                <a:latin typeface="Times New Roman" panose="02020603050405020304" pitchFamily="18" charset="0"/>
                <a:ea typeface="Times New Roman" panose="02020603050405020304" pitchFamily="18" charset="0"/>
              </a:rPr>
              <a:t>(Guinness</a:t>
            </a:r>
            <a:r>
              <a:rPr lang="en-US" b="1" spc="-5" dirty="0">
                <a:solidFill>
                  <a:schemeClr val="accent6"/>
                </a:solidFill>
                <a:latin typeface="Times New Roman" panose="02020603050405020304" pitchFamily="18" charset="0"/>
                <a:ea typeface="Times New Roman" panose="02020603050405020304" pitchFamily="18" charset="0"/>
              </a:rPr>
              <a:t> </a:t>
            </a:r>
            <a:r>
              <a:rPr lang="en-US" b="1" dirty="0">
                <a:solidFill>
                  <a:schemeClr val="accent6"/>
                </a:solidFill>
                <a:latin typeface="Times New Roman" panose="02020603050405020304" pitchFamily="18" charset="0"/>
                <a:ea typeface="Times New Roman" panose="02020603050405020304" pitchFamily="18" charset="0"/>
              </a:rPr>
              <a:t>Nigeria,</a:t>
            </a:r>
            <a:r>
              <a:rPr lang="en-US" b="1" spc="5" dirty="0">
                <a:solidFill>
                  <a:schemeClr val="accent6"/>
                </a:solidFill>
                <a:latin typeface="Times New Roman" panose="02020603050405020304" pitchFamily="18" charset="0"/>
                <a:ea typeface="Times New Roman" panose="02020603050405020304" pitchFamily="18" charset="0"/>
              </a:rPr>
              <a:t> </a:t>
            </a:r>
            <a:r>
              <a:rPr lang="en-US" b="1" dirty="0">
                <a:solidFill>
                  <a:schemeClr val="accent6"/>
                </a:solidFill>
                <a:latin typeface="Times New Roman" panose="02020603050405020304" pitchFamily="18" charset="0"/>
                <a:ea typeface="Times New Roman" panose="02020603050405020304" pitchFamily="18" charset="0"/>
              </a:rPr>
              <a:t>2020).</a:t>
            </a:r>
            <a:endParaRPr lang="en-US" b="1" dirty="0">
              <a:solidFill>
                <a:schemeClr val="accent6"/>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3732698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800" y="323088"/>
            <a:ext cx="10972800" cy="1143000"/>
          </a:xfrm>
        </p:spPr>
        <p:txBody>
          <a:bodyPr/>
          <a:lstStyle/>
          <a:p>
            <a:pPr lvl="2" algn="l" rtl="0">
              <a:spcBef>
                <a:spcPct val="0"/>
              </a:spcBef>
            </a:pPr>
            <a:r>
              <a:rPr lang="en-US" sz="3200" b="1" dirty="0">
                <a:solidFill>
                  <a:srgbClr val="FF0000"/>
                </a:solidFill>
              </a:rPr>
              <a:t>Organizational structure of the company</a:t>
            </a:r>
            <a:r>
              <a:rPr lang="en-US" b="1" dirty="0"/>
              <a:t/>
            </a:r>
            <a:br>
              <a:rPr lang="en-US" b="1" dirty="0"/>
            </a:br>
            <a:endParaRPr lang="en-US" dirty="0"/>
          </a:p>
        </p:txBody>
      </p:sp>
      <p:pic>
        <p:nvPicPr>
          <p:cNvPr id="4" name="Picture 3"/>
          <p:cNvPicPr>
            <a:picLocks noChangeAspect="1"/>
          </p:cNvPicPr>
          <p:nvPr/>
        </p:nvPicPr>
        <p:blipFill rotWithShape="1">
          <a:blip r:embed="rId2"/>
          <a:srcRect l="17204" t="19098" r="15642" b="21181"/>
          <a:stretch/>
        </p:blipFill>
        <p:spPr>
          <a:xfrm>
            <a:off x="431800" y="1466088"/>
            <a:ext cx="11277600" cy="5092700"/>
          </a:xfrm>
          <a:prstGeom prst="rect">
            <a:avLst/>
          </a:prstGeom>
        </p:spPr>
      </p:pic>
    </p:spTree>
    <p:extLst>
      <p:ext uri="{BB962C8B-B14F-4D97-AF65-F5344CB8AC3E}">
        <p14:creationId xmlns:p14="http://schemas.microsoft.com/office/powerpoint/2010/main" val="28598362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nvGraphicFramePr>
        <p:xfrm>
          <a:off x="2837180" y="3688556"/>
          <a:ext cx="6517640" cy="886460"/>
        </p:xfrm>
        <a:graphic>
          <a:graphicData uri="http://schemas.openxmlformats.org/drawingml/2006/table">
            <a:tbl>
              <a:tblPr firstRow="1" firstCol="1" lastRow="1" lastCol="1" bandRow="1" bandCol="1">
                <a:tableStyleId>{5C22544A-7EE6-4342-B048-85BDC9FD1C3A}</a:tableStyleId>
              </a:tblPr>
              <a:tblGrid>
                <a:gridCol w="1437005"/>
                <a:gridCol w="1022350"/>
                <a:gridCol w="984885"/>
                <a:gridCol w="930275"/>
                <a:gridCol w="994410"/>
                <a:gridCol w="1148715"/>
              </a:tblGrid>
              <a:tr h="330200">
                <a:tc>
                  <a:txBody>
                    <a:bodyPr/>
                    <a:lstStyle/>
                    <a:p>
                      <a:pPr marL="0" marR="0">
                        <a:spcBef>
                          <a:spcPts val="0"/>
                        </a:spcBef>
                        <a:spcAft>
                          <a:spcPts val="0"/>
                        </a:spcAft>
                      </a:pPr>
                      <a:r>
                        <a:rPr lang="en-US" sz="1200">
                          <a:effectLst/>
                        </a:rPr>
                        <a:t> </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16205" marR="116205" algn="ctr">
                        <a:lnSpc>
                          <a:spcPts val="1330"/>
                        </a:lnSpc>
                        <a:spcBef>
                          <a:spcPts val="0"/>
                        </a:spcBef>
                        <a:spcAft>
                          <a:spcPts val="0"/>
                        </a:spcAft>
                      </a:pPr>
                      <a:r>
                        <a:rPr lang="en-US" sz="1200">
                          <a:effectLst/>
                        </a:rPr>
                        <a:t>2019</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12395" marR="82550" algn="ctr">
                        <a:lnSpc>
                          <a:spcPts val="1330"/>
                        </a:lnSpc>
                        <a:spcBef>
                          <a:spcPts val="0"/>
                        </a:spcBef>
                        <a:spcAft>
                          <a:spcPts val="0"/>
                        </a:spcAft>
                      </a:pPr>
                      <a:r>
                        <a:rPr lang="en-US" sz="1200">
                          <a:effectLst/>
                        </a:rPr>
                        <a:t>2018</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321310" marR="0">
                        <a:lnSpc>
                          <a:spcPts val="1330"/>
                        </a:lnSpc>
                        <a:spcBef>
                          <a:spcPts val="0"/>
                        </a:spcBef>
                        <a:spcAft>
                          <a:spcPts val="0"/>
                        </a:spcAft>
                      </a:pPr>
                      <a:r>
                        <a:rPr lang="en-US" sz="1200">
                          <a:effectLst/>
                        </a:rPr>
                        <a:t>2017</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57785" marR="146050" algn="ctr">
                        <a:lnSpc>
                          <a:spcPts val="1330"/>
                        </a:lnSpc>
                        <a:spcBef>
                          <a:spcPts val="0"/>
                        </a:spcBef>
                        <a:spcAft>
                          <a:spcPts val="0"/>
                        </a:spcAft>
                      </a:pPr>
                      <a:r>
                        <a:rPr lang="en-US" sz="1200">
                          <a:effectLst/>
                        </a:rPr>
                        <a:t>2016</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45415" marR="212090" algn="ctr">
                        <a:lnSpc>
                          <a:spcPts val="1330"/>
                        </a:lnSpc>
                        <a:spcBef>
                          <a:spcPts val="0"/>
                        </a:spcBef>
                        <a:spcAft>
                          <a:spcPts val="0"/>
                        </a:spcAft>
                      </a:pPr>
                      <a:r>
                        <a:rPr lang="en-US" sz="1200">
                          <a:effectLst/>
                        </a:rPr>
                        <a:t>2015</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r h="361950">
                <a:tc>
                  <a:txBody>
                    <a:bodyPr/>
                    <a:lstStyle/>
                    <a:p>
                      <a:pPr marL="130810" marR="0">
                        <a:spcBef>
                          <a:spcPts val="195"/>
                        </a:spcBef>
                        <a:spcAft>
                          <a:spcPts val="0"/>
                        </a:spcAft>
                      </a:pPr>
                      <a:r>
                        <a:rPr lang="en-US" sz="1200">
                          <a:effectLst/>
                        </a:rPr>
                        <a:t>Income</a:t>
                      </a:r>
                      <a:r>
                        <a:rPr lang="en-US" sz="1200" spc="-45">
                          <a:effectLst/>
                        </a:rPr>
                        <a:t> </a:t>
                      </a:r>
                      <a:r>
                        <a:rPr lang="en-US" sz="1200">
                          <a:effectLst/>
                        </a:rPr>
                        <a:t>Statement</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0"/>
                        </a:spcBef>
                        <a:spcAft>
                          <a:spcPts val="0"/>
                        </a:spcAft>
                      </a:pPr>
                      <a:r>
                        <a:rPr lang="en-US" sz="1200">
                          <a:effectLst/>
                        </a:rPr>
                        <a:t> </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0"/>
                        </a:spcBef>
                        <a:spcAft>
                          <a:spcPts val="0"/>
                        </a:spcAft>
                      </a:pPr>
                      <a:r>
                        <a:rPr lang="en-US" sz="1200">
                          <a:effectLst/>
                        </a:rPr>
                        <a:t> </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78765" marR="0">
                        <a:spcBef>
                          <a:spcPts val="195"/>
                        </a:spcBef>
                        <a:spcAft>
                          <a:spcPts val="0"/>
                        </a:spcAft>
                      </a:pPr>
                      <a:r>
                        <a:rPr lang="en-US" sz="1200" strike="dblStrike">
                          <a:effectLst/>
                        </a:rPr>
                        <a:t>N</a:t>
                      </a:r>
                      <a:r>
                        <a:rPr lang="en-US" sz="1200" spc="-15">
                          <a:effectLst/>
                        </a:rPr>
                        <a:t> </a:t>
                      </a:r>
                      <a:r>
                        <a:rPr lang="en-US" sz="1200">
                          <a:effectLst/>
                        </a:rPr>
                        <a:t>(‘000)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0"/>
                        </a:spcBef>
                        <a:spcAft>
                          <a:spcPts val="0"/>
                        </a:spcAft>
                      </a:pPr>
                      <a:r>
                        <a:rPr lang="en-US" sz="1200">
                          <a:effectLst/>
                        </a:rPr>
                        <a:t> </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0"/>
                        </a:spcBef>
                        <a:spcAft>
                          <a:spcPts val="0"/>
                        </a:spcAft>
                      </a:pPr>
                      <a:r>
                        <a:rPr lang="en-US" sz="1200">
                          <a:effectLst/>
                        </a:rPr>
                        <a:t> </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r h="190500">
                <a:tc>
                  <a:txBody>
                    <a:bodyPr/>
                    <a:lstStyle/>
                    <a:p>
                      <a:pPr marL="69850" marR="0">
                        <a:lnSpc>
                          <a:spcPts val="1280"/>
                        </a:lnSpc>
                        <a:spcBef>
                          <a:spcPts val="125"/>
                        </a:spcBef>
                        <a:spcAft>
                          <a:spcPts val="0"/>
                        </a:spcAft>
                      </a:pPr>
                      <a:r>
                        <a:rPr lang="en-US" sz="1200">
                          <a:effectLst/>
                        </a:rPr>
                        <a:t>Net</a:t>
                      </a:r>
                      <a:r>
                        <a:rPr lang="en-US" sz="1200" spc="-30">
                          <a:effectLst/>
                        </a:rPr>
                        <a:t> </a:t>
                      </a:r>
                      <a:r>
                        <a:rPr lang="en-US" sz="1200">
                          <a:effectLst/>
                        </a:rPr>
                        <a:t>Sales/Revenue</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18745" marR="116205" algn="ctr">
                        <a:lnSpc>
                          <a:spcPts val="1280"/>
                        </a:lnSpc>
                        <a:spcBef>
                          <a:spcPts val="125"/>
                        </a:spcBef>
                        <a:spcAft>
                          <a:spcPts val="0"/>
                        </a:spcAft>
                      </a:pPr>
                      <a:r>
                        <a:rPr lang="en-US" sz="1200">
                          <a:effectLst/>
                        </a:rPr>
                        <a:t>131,498,373</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14935" marR="82550" algn="ctr">
                        <a:lnSpc>
                          <a:spcPts val="1280"/>
                        </a:lnSpc>
                        <a:spcBef>
                          <a:spcPts val="125"/>
                        </a:spcBef>
                        <a:spcAft>
                          <a:spcPts val="0"/>
                        </a:spcAft>
                      </a:pPr>
                      <a:r>
                        <a:rPr lang="en-US" sz="1200">
                          <a:effectLst/>
                        </a:rPr>
                        <a:t>142,975,792</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92075" marR="0">
                        <a:lnSpc>
                          <a:spcPts val="1280"/>
                        </a:lnSpc>
                        <a:spcBef>
                          <a:spcPts val="125"/>
                        </a:spcBef>
                        <a:spcAft>
                          <a:spcPts val="0"/>
                        </a:spcAft>
                      </a:pPr>
                      <a:r>
                        <a:rPr lang="en-US" sz="1200">
                          <a:effectLst/>
                        </a:rPr>
                        <a:t>125,919,817</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0325" marR="146050" algn="ctr">
                        <a:lnSpc>
                          <a:spcPts val="1280"/>
                        </a:lnSpc>
                        <a:spcBef>
                          <a:spcPts val="125"/>
                        </a:spcBef>
                        <a:spcAft>
                          <a:spcPts val="0"/>
                        </a:spcAft>
                      </a:pPr>
                      <a:r>
                        <a:rPr lang="en-US" sz="1200">
                          <a:effectLst/>
                        </a:rPr>
                        <a:t>101,973,030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45415" marR="215265" algn="ctr">
                        <a:lnSpc>
                          <a:spcPts val="1280"/>
                        </a:lnSpc>
                        <a:spcBef>
                          <a:spcPts val="125"/>
                        </a:spcBef>
                        <a:spcAft>
                          <a:spcPts val="0"/>
                        </a:spcAft>
                      </a:pPr>
                      <a:r>
                        <a:rPr lang="en-US" sz="1200">
                          <a:effectLst/>
                        </a:rPr>
                        <a:t>118,495,882</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bl>
          </a:graphicData>
        </a:graphic>
      </p:graphicFrame>
      <p:graphicFrame>
        <p:nvGraphicFramePr>
          <p:cNvPr id="7" name="Table 6"/>
          <p:cNvGraphicFramePr>
            <a:graphicFrameLocks noGrp="1"/>
          </p:cNvGraphicFramePr>
          <p:nvPr/>
        </p:nvGraphicFramePr>
        <p:xfrm>
          <a:off x="3668712" y="3497104"/>
          <a:ext cx="4854575" cy="1265555"/>
        </p:xfrm>
        <a:graphic>
          <a:graphicData uri="http://schemas.openxmlformats.org/drawingml/2006/table">
            <a:tbl>
              <a:tblPr firstRow="1" firstCol="1" lastRow="1" lastCol="1" bandRow="1" bandCol="1">
                <a:tableStyleId>{5C22544A-7EE6-4342-B048-85BDC9FD1C3A}</a:tableStyleId>
              </a:tblPr>
              <a:tblGrid>
                <a:gridCol w="920750"/>
                <a:gridCol w="1002665"/>
                <a:gridCol w="926465"/>
                <a:gridCol w="1003300"/>
                <a:gridCol w="1001395"/>
              </a:tblGrid>
              <a:tr h="344805">
                <a:tc>
                  <a:txBody>
                    <a:bodyPr/>
                    <a:lstStyle/>
                    <a:p>
                      <a:pPr marL="127000" marR="0">
                        <a:spcBef>
                          <a:spcPts val="260"/>
                        </a:spcBef>
                        <a:spcAft>
                          <a:spcPts val="0"/>
                        </a:spcAft>
                      </a:pPr>
                      <a:r>
                        <a:rPr lang="en-US" sz="1200">
                          <a:effectLst/>
                        </a:rPr>
                        <a:t>8,966,036</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70180" marR="120650" algn="ctr">
                        <a:lnSpc>
                          <a:spcPts val="1330"/>
                        </a:lnSpc>
                        <a:spcBef>
                          <a:spcPts val="0"/>
                        </a:spcBef>
                        <a:spcAft>
                          <a:spcPts val="0"/>
                        </a:spcAft>
                      </a:pPr>
                      <a:r>
                        <a:rPr lang="en-US" sz="1200">
                          <a:effectLst/>
                        </a:rPr>
                        <a:t>13,386,248</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21920" marR="92710" algn="ctr">
                        <a:lnSpc>
                          <a:spcPts val="1330"/>
                        </a:lnSpc>
                        <a:spcBef>
                          <a:spcPts val="0"/>
                        </a:spcBef>
                        <a:spcAft>
                          <a:spcPts val="0"/>
                        </a:spcAft>
                      </a:pPr>
                      <a:r>
                        <a:rPr lang="en-US" sz="1200">
                          <a:effectLst/>
                        </a:rPr>
                        <a:t>20,186,330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2225" marR="100330" algn="ctr">
                        <a:lnSpc>
                          <a:spcPts val="1330"/>
                        </a:lnSpc>
                        <a:spcBef>
                          <a:spcPts val="0"/>
                        </a:spcBef>
                        <a:spcAft>
                          <a:spcPts val="0"/>
                        </a:spcAft>
                      </a:pPr>
                      <a:r>
                        <a:rPr lang="en-US" sz="1200">
                          <a:effectLst/>
                        </a:rPr>
                        <a:t>4,415,623</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88595" marR="0">
                        <a:lnSpc>
                          <a:spcPts val="1330"/>
                        </a:lnSpc>
                        <a:spcBef>
                          <a:spcPts val="0"/>
                        </a:spcBef>
                        <a:spcAft>
                          <a:spcPts val="0"/>
                        </a:spcAft>
                      </a:pPr>
                      <a:r>
                        <a:rPr lang="en-US" sz="1200">
                          <a:effectLst/>
                        </a:rPr>
                        <a:t>15,667,379</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r h="528955">
                <a:tc>
                  <a:txBody>
                    <a:bodyPr/>
                    <a:lstStyle/>
                    <a:p>
                      <a:pPr marL="127000" marR="0">
                        <a:spcBef>
                          <a:spcPts val="1025"/>
                        </a:spcBef>
                        <a:spcAft>
                          <a:spcPts val="0"/>
                        </a:spcAft>
                      </a:pPr>
                      <a:r>
                        <a:rPr lang="en-US" sz="1200">
                          <a:effectLst/>
                        </a:rPr>
                        <a:t>7,103,630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70180" marR="117475" algn="ctr">
                        <a:spcBef>
                          <a:spcPts val="1025"/>
                        </a:spcBef>
                        <a:spcAft>
                          <a:spcPts val="0"/>
                        </a:spcAft>
                      </a:pPr>
                      <a:r>
                        <a:rPr lang="en-US" sz="1200">
                          <a:effectLst/>
                        </a:rPr>
                        <a:t>9,943,164</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19380" marR="92710" algn="ctr">
                        <a:spcBef>
                          <a:spcPts val="1025"/>
                        </a:spcBef>
                        <a:spcAft>
                          <a:spcPts val="0"/>
                        </a:spcAft>
                      </a:pPr>
                      <a:r>
                        <a:rPr lang="en-US" sz="1200">
                          <a:effectLst/>
                        </a:rPr>
                        <a:t>2,662,081</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4130" marR="100330" algn="ctr">
                        <a:spcBef>
                          <a:spcPts val="1025"/>
                        </a:spcBef>
                        <a:spcAft>
                          <a:spcPts val="0"/>
                        </a:spcAft>
                      </a:pPr>
                      <a:r>
                        <a:rPr lang="en-US" sz="1200">
                          <a:effectLst/>
                        </a:rPr>
                        <a:t>(2,347,241)</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88595" marR="0">
                        <a:spcBef>
                          <a:spcPts val="1025"/>
                        </a:spcBef>
                        <a:spcAft>
                          <a:spcPts val="0"/>
                        </a:spcAft>
                      </a:pPr>
                      <a:r>
                        <a:rPr lang="en-US" sz="1200">
                          <a:effectLst/>
                        </a:rPr>
                        <a:t>10,795,102</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r h="391795">
                <a:tc>
                  <a:txBody>
                    <a:bodyPr/>
                    <a:lstStyle/>
                    <a:p>
                      <a:pPr marL="0" marR="0">
                        <a:spcBef>
                          <a:spcPts val="40"/>
                        </a:spcBef>
                        <a:spcAft>
                          <a:spcPts val="0"/>
                        </a:spcAft>
                      </a:pPr>
                      <a:r>
                        <a:rPr lang="en-US" sz="1450">
                          <a:effectLst/>
                        </a:rPr>
                        <a:t> </a:t>
                      </a:r>
                      <a:endParaRPr lang="en-US" sz="1100">
                        <a:effectLst/>
                      </a:endParaRPr>
                    </a:p>
                    <a:p>
                      <a:pPr marL="127000" marR="0">
                        <a:lnSpc>
                          <a:spcPts val="1280"/>
                        </a:lnSpc>
                        <a:spcBef>
                          <a:spcPts val="0"/>
                        </a:spcBef>
                        <a:spcAft>
                          <a:spcPts val="0"/>
                        </a:spcAft>
                      </a:pPr>
                      <a:r>
                        <a:rPr lang="en-US" sz="1200">
                          <a:effectLst/>
                        </a:rPr>
                        <a:t>5,483,732</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40"/>
                        </a:spcBef>
                        <a:spcAft>
                          <a:spcPts val="0"/>
                        </a:spcAft>
                      </a:pPr>
                      <a:r>
                        <a:rPr lang="en-US" sz="1450">
                          <a:effectLst/>
                        </a:rPr>
                        <a:t> </a:t>
                      </a:r>
                      <a:endParaRPr lang="en-US" sz="1100">
                        <a:effectLst/>
                      </a:endParaRPr>
                    </a:p>
                    <a:p>
                      <a:pPr marL="170180" marR="117475" algn="ctr">
                        <a:lnSpc>
                          <a:spcPts val="1280"/>
                        </a:lnSpc>
                        <a:spcBef>
                          <a:spcPts val="0"/>
                        </a:spcBef>
                        <a:spcAft>
                          <a:spcPts val="0"/>
                        </a:spcAft>
                      </a:pPr>
                      <a:r>
                        <a:rPr lang="en-US" sz="1200">
                          <a:effectLst/>
                        </a:rPr>
                        <a:t>6,717,605</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40"/>
                        </a:spcBef>
                        <a:spcAft>
                          <a:spcPts val="0"/>
                        </a:spcAft>
                      </a:pPr>
                      <a:r>
                        <a:rPr lang="en-US" sz="1450">
                          <a:effectLst/>
                        </a:rPr>
                        <a:t> </a:t>
                      </a:r>
                      <a:endParaRPr lang="en-US" sz="1100">
                        <a:effectLst/>
                      </a:endParaRPr>
                    </a:p>
                    <a:p>
                      <a:pPr marL="119380" marR="92710" algn="ctr">
                        <a:lnSpc>
                          <a:spcPts val="1280"/>
                        </a:lnSpc>
                        <a:spcBef>
                          <a:spcPts val="0"/>
                        </a:spcBef>
                        <a:spcAft>
                          <a:spcPts val="0"/>
                        </a:spcAft>
                      </a:pPr>
                      <a:r>
                        <a:rPr lang="en-US" sz="1200">
                          <a:effectLst/>
                        </a:rPr>
                        <a:t>1,923,720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40"/>
                        </a:spcBef>
                        <a:spcAft>
                          <a:spcPts val="0"/>
                        </a:spcAft>
                      </a:pPr>
                      <a:r>
                        <a:rPr lang="en-US" sz="1450">
                          <a:effectLst/>
                        </a:rPr>
                        <a:t> </a:t>
                      </a:r>
                      <a:endParaRPr lang="en-US" sz="1100">
                        <a:effectLst/>
                      </a:endParaRPr>
                    </a:p>
                    <a:p>
                      <a:pPr marL="24130" marR="100330" algn="ctr">
                        <a:lnSpc>
                          <a:spcPts val="1280"/>
                        </a:lnSpc>
                        <a:spcBef>
                          <a:spcPts val="0"/>
                        </a:spcBef>
                        <a:spcAft>
                          <a:spcPts val="0"/>
                        </a:spcAft>
                      </a:pPr>
                      <a:r>
                        <a:rPr lang="en-US" sz="1200">
                          <a:effectLst/>
                        </a:rPr>
                        <a:t>(2,015,886)</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40"/>
                        </a:spcBef>
                        <a:spcAft>
                          <a:spcPts val="0"/>
                        </a:spcAft>
                      </a:pPr>
                      <a:r>
                        <a:rPr lang="en-US" sz="1450">
                          <a:effectLst/>
                        </a:rPr>
                        <a:t> </a:t>
                      </a:r>
                      <a:endParaRPr lang="en-US" sz="1100">
                        <a:effectLst/>
                      </a:endParaRPr>
                    </a:p>
                    <a:p>
                      <a:pPr marL="228600" marR="0">
                        <a:lnSpc>
                          <a:spcPts val="1280"/>
                        </a:lnSpc>
                        <a:spcBef>
                          <a:spcPts val="0"/>
                        </a:spcBef>
                        <a:spcAft>
                          <a:spcPts val="0"/>
                        </a:spcAft>
                      </a:pPr>
                      <a:r>
                        <a:rPr lang="en-US" sz="1200">
                          <a:effectLst/>
                        </a:rPr>
                        <a:t>7,794,899</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612609407"/>
              </p:ext>
            </p:extLst>
          </p:nvPr>
        </p:nvGraphicFramePr>
        <p:xfrm>
          <a:off x="377370" y="1139371"/>
          <a:ext cx="11252201" cy="5435599"/>
        </p:xfrm>
        <a:graphic>
          <a:graphicData uri="http://schemas.openxmlformats.org/drawingml/2006/table">
            <a:tbl>
              <a:tblPr firstRow="1" firstCol="1" lastRow="1" lastCol="1" bandRow="1" bandCol="1">
                <a:tableStyleId>{5C22544A-7EE6-4342-B048-85BDC9FD1C3A}</a:tableStyleId>
              </a:tblPr>
              <a:tblGrid>
                <a:gridCol w="2634362"/>
                <a:gridCol w="1730175"/>
                <a:gridCol w="1725770"/>
                <a:gridCol w="1566080"/>
                <a:gridCol w="1759912"/>
                <a:gridCol w="1835902"/>
              </a:tblGrid>
              <a:tr h="1072952">
                <a:tc>
                  <a:txBody>
                    <a:bodyPr/>
                    <a:lstStyle/>
                    <a:p>
                      <a:pPr marL="127000" marR="0">
                        <a:lnSpc>
                          <a:spcPts val="1330"/>
                        </a:lnSpc>
                        <a:spcBef>
                          <a:spcPts val="0"/>
                        </a:spcBef>
                        <a:spcAft>
                          <a:spcPts val="0"/>
                        </a:spcAft>
                        <a:tabLst>
                          <a:tab pos="907415" algn="l"/>
                        </a:tabLst>
                      </a:pPr>
                      <a:r>
                        <a:rPr lang="en-US" sz="1200" dirty="0">
                          <a:effectLst/>
                        </a:rPr>
                        <a:t>Financial	Position</a:t>
                      </a:r>
                      <a:endParaRPr lang="en-US" sz="1100" dirty="0">
                        <a:effectLst/>
                      </a:endParaRPr>
                    </a:p>
                    <a:p>
                      <a:pPr marL="127000" marR="0">
                        <a:spcBef>
                          <a:spcPts val="730"/>
                        </a:spcBef>
                        <a:spcAft>
                          <a:spcPts val="0"/>
                        </a:spcAft>
                      </a:pPr>
                      <a:r>
                        <a:rPr lang="en-US" sz="1200" dirty="0">
                          <a:effectLst/>
                        </a:rPr>
                        <a:t>Statement</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0"/>
                        </a:spcBef>
                        <a:spcAft>
                          <a:spcPts val="0"/>
                        </a:spcAft>
                      </a:pPr>
                      <a:r>
                        <a:rPr lang="en-US" sz="1200">
                          <a:effectLst/>
                        </a:rPr>
                        <a:t> </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0"/>
                        </a:spcBef>
                        <a:spcAft>
                          <a:spcPts val="0"/>
                        </a:spcAft>
                      </a:pPr>
                      <a:r>
                        <a:rPr lang="en-US" sz="1200">
                          <a:effectLst/>
                        </a:rPr>
                        <a:t> </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0"/>
                        </a:spcBef>
                        <a:spcAft>
                          <a:spcPts val="0"/>
                        </a:spcAft>
                      </a:pPr>
                      <a:r>
                        <a:rPr lang="en-US" sz="1200">
                          <a:effectLst/>
                        </a:rPr>
                        <a:t> </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0"/>
                        </a:spcBef>
                        <a:spcAft>
                          <a:spcPts val="0"/>
                        </a:spcAft>
                      </a:pPr>
                      <a:r>
                        <a:rPr lang="en-US" sz="1200">
                          <a:effectLst/>
                        </a:rPr>
                        <a:t> </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0"/>
                        </a:spcBef>
                        <a:spcAft>
                          <a:spcPts val="0"/>
                        </a:spcAft>
                      </a:pPr>
                      <a:r>
                        <a:rPr lang="en-US" sz="1200">
                          <a:effectLst/>
                        </a:rPr>
                        <a:t> </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r h="729039">
                <a:tc>
                  <a:txBody>
                    <a:bodyPr/>
                    <a:lstStyle/>
                    <a:p>
                      <a:pPr marL="127000" marR="0">
                        <a:spcBef>
                          <a:spcPts val="675"/>
                        </a:spcBef>
                        <a:spcAft>
                          <a:spcPts val="0"/>
                        </a:spcAft>
                      </a:pPr>
                      <a:r>
                        <a:rPr lang="en-US" sz="1200">
                          <a:effectLst/>
                        </a:rPr>
                        <a:t>Total</a:t>
                      </a:r>
                      <a:r>
                        <a:rPr lang="en-US" sz="1200" spc="-95">
                          <a:effectLst/>
                        </a:rPr>
                        <a:t> </a:t>
                      </a:r>
                      <a:r>
                        <a:rPr lang="en-US" sz="1200">
                          <a:effectLst/>
                        </a:rPr>
                        <a:t>assets</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128905" algn="r">
                        <a:spcBef>
                          <a:spcPts val="675"/>
                        </a:spcBef>
                        <a:spcAft>
                          <a:spcPts val="0"/>
                        </a:spcAft>
                      </a:pPr>
                      <a:r>
                        <a:rPr lang="en-US" sz="1200">
                          <a:effectLst/>
                        </a:rPr>
                        <a:t>111,936,154</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105410" algn="r">
                        <a:spcBef>
                          <a:spcPts val="675"/>
                        </a:spcBef>
                        <a:spcAft>
                          <a:spcPts val="0"/>
                        </a:spcAft>
                      </a:pPr>
                      <a:r>
                        <a:rPr lang="en-US" sz="1200">
                          <a:effectLst/>
                        </a:rPr>
                        <a:t>110,407,853</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97155" marR="67945" algn="ctr">
                        <a:spcBef>
                          <a:spcPts val="675"/>
                        </a:spcBef>
                        <a:spcAft>
                          <a:spcPts val="0"/>
                        </a:spcAft>
                      </a:pPr>
                      <a:r>
                        <a:rPr lang="en-US" sz="1200">
                          <a:effectLst/>
                        </a:rPr>
                        <a:t>88,812,393</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1755" marR="128270" algn="ctr">
                        <a:spcBef>
                          <a:spcPts val="675"/>
                        </a:spcBef>
                        <a:spcAft>
                          <a:spcPts val="0"/>
                        </a:spcAft>
                      </a:pPr>
                      <a:r>
                        <a:rPr lang="en-US" sz="1200">
                          <a:effectLst/>
                        </a:rPr>
                        <a:t>89,122,609</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33985" marR="107315" algn="ctr">
                        <a:spcBef>
                          <a:spcPts val="675"/>
                        </a:spcBef>
                        <a:spcAft>
                          <a:spcPts val="0"/>
                        </a:spcAft>
                      </a:pPr>
                      <a:r>
                        <a:rPr lang="en-US" sz="1200">
                          <a:effectLst/>
                        </a:rPr>
                        <a:t>88,735,120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r h="744497">
                <a:tc>
                  <a:txBody>
                    <a:bodyPr/>
                    <a:lstStyle/>
                    <a:p>
                      <a:pPr marL="127000" marR="0">
                        <a:spcBef>
                          <a:spcPts val="725"/>
                        </a:spcBef>
                        <a:spcAft>
                          <a:spcPts val="0"/>
                        </a:spcAft>
                      </a:pPr>
                      <a:r>
                        <a:rPr lang="en-US" sz="1200" spc="-5">
                          <a:effectLst/>
                        </a:rPr>
                        <a:t>Total</a:t>
                      </a:r>
                      <a:r>
                        <a:rPr lang="en-US" sz="1200" spc="-70">
                          <a:effectLst/>
                        </a:rPr>
                        <a:t> </a:t>
                      </a:r>
                      <a:r>
                        <a:rPr lang="en-US" sz="1200" spc="-5">
                          <a:effectLst/>
                        </a:rPr>
                        <a:t>liabilities</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159385" algn="r">
                        <a:spcBef>
                          <a:spcPts val="725"/>
                        </a:spcBef>
                        <a:spcAft>
                          <a:spcPts val="0"/>
                        </a:spcAft>
                      </a:pPr>
                      <a:r>
                        <a:rPr lang="en-US" sz="1200">
                          <a:effectLst/>
                        </a:rPr>
                        <a:t>22,895,691</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139065" algn="r">
                        <a:spcBef>
                          <a:spcPts val="725"/>
                        </a:spcBef>
                        <a:spcAft>
                          <a:spcPts val="0"/>
                        </a:spcAft>
                      </a:pPr>
                      <a:r>
                        <a:rPr lang="en-US" sz="1200">
                          <a:effectLst/>
                        </a:rPr>
                        <a:t>22,869,679</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97155" marR="67945" algn="ctr">
                        <a:spcBef>
                          <a:spcPts val="725"/>
                        </a:spcBef>
                        <a:spcAft>
                          <a:spcPts val="0"/>
                        </a:spcAft>
                      </a:pPr>
                      <a:r>
                        <a:rPr lang="en-US" sz="1200">
                          <a:effectLst/>
                        </a:rPr>
                        <a:t>45,878,378</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1755" marR="128270" algn="ctr">
                        <a:spcBef>
                          <a:spcPts val="725"/>
                        </a:spcBef>
                        <a:spcAft>
                          <a:spcPts val="0"/>
                        </a:spcAft>
                      </a:pPr>
                      <a:r>
                        <a:rPr lang="en-US" sz="1200">
                          <a:effectLst/>
                        </a:rPr>
                        <a:t>47,462,004</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33985" marR="107315" algn="ctr">
                        <a:spcBef>
                          <a:spcPts val="725"/>
                        </a:spcBef>
                        <a:spcAft>
                          <a:spcPts val="0"/>
                        </a:spcAft>
                      </a:pPr>
                      <a:r>
                        <a:rPr lang="en-US" sz="1200">
                          <a:effectLst/>
                        </a:rPr>
                        <a:t>40,393,744</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r h="741921">
                <a:tc>
                  <a:txBody>
                    <a:bodyPr/>
                    <a:lstStyle/>
                    <a:p>
                      <a:pPr marL="127000" marR="0">
                        <a:spcBef>
                          <a:spcPts val="735"/>
                        </a:spcBef>
                        <a:spcAft>
                          <a:spcPts val="0"/>
                        </a:spcAft>
                      </a:pPr>
                      <a:r>
                        <a:rPr lang="en-US" sz="1200">
                          <a:effectLst/>
                        </a:rPr>
                        <a:t>Non-current</a:t>
                      </a:r>
                      <a:r>
                        <a:rPr lang="en-US" sz="1200" spc="-5">
                          <a:effectLst/>
                        </a:rPr>
                        <a:t> </a:t>
                      </a:r>
                      <a:r>
                        <a:rPr lang="en-US" sz="1200">
                          <a:effectLst/>
                        </a:rPr>
                        <a:t>assets</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120015" algn="r">
                        <a:spcBef>
                          <a:spcPts val="735"/>
                        </a:spcBef>
                        <a:spcAft>
                          <a:spcPts val="0"/>
                        </a:spcAft>
                      </a:pPr>
                      <a:r>
                        <a:rPr lang="en-US" sz="1200">
                          <a:effectLst/>
                        </a:rPr>
                        <a:t>101,442,123</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139065" algn="r">
                        <a:spcBef>
                          <a:spcPts val="735"/>
                        </a:spcBef>
                        <a:spcAft>
                          <a:spcPts val="0"/>
                        </a:spcAft>
                      </a:pPr>
                      <a:r>
                        <a:rPr lang="en-US" sz="1200">
                          <a:effectLst/>
                        </a:rPr>
                        <a:t>98,602,233</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97155" marR="67945" algn="ctr">
                        <a:spcBef>
                          <a:spcPts val="735"/>
                        </a:spcBef>
                        <a:spcAft>
                          <a:spcPts val="0"/>
                        </a:spcAft>
                      </a:pPr>
                      <a:r>
                        <a:rPr lang="en-US" sz="1200">
                          <a:effectLst/>
                        </a:rPr>
                        <a:t>88,688,966</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1755" marR="128270" algn="ctr">
                        <a:spcBef>
                          <a:spcPts val="735"/>
                        </a:spcBef>
                        <a:spcAft>
                          <a:spcPts val="0"/>
                        </a:spcAft>
                      </a:pPr>
                      <a:r>
                        <a:rPr lang="en-US" sz="1200">
                          <a:effectLst/>
                        </a:rPr>
                        <a:t>88,941,791</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33985" marR="107315" algn="ctr">
                        <a:spcBef>
                          <a:spcPts val="735"/>
                        </a:spcBef>
                        <a:spcAft>
                          <a:spcPts val="0"/>
                        </a:spcAft>
                      </a:pPr>
                      <a:r>
                        <a:rPr lang="en-US" sz="1200">
                          <a:effectLst/>
                        </a:rPr>
                        <a:t>88,696,961</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r h="735480">
                <a:tc>
                  <a:txBody>
                    <a:bodyPr/>
                    <a:lstStyle/>
                    <a:p>
                      <a:pPr marL="127000" marR="0">
                        <a:spcBef>
                          <a:spcPts val="685"/>
                        </a:spcBef>
                        <a:spcAft>
                          <a:spcPts val="0"/>
                        </a:spcAft>
                      </a:pPr>
                      <a:r>
                        <a:rPr lang="en-US" sz="1200">
                          <a:effectLst/>
                        </a:rPr>
                        <a:t>Current</a:t>
                      </a:r>
                      <a:r>
                        <a:rPr lang="en-US" sz="1200" spc="-10">
                          <a:effectLst/>
                        </a:rPr>
                        <a:t> </a:t>
                      </a:r>
                      <a:r>
                        <a:rPr lang="en-US" sz="1200">
                          <a:effectLst/>
                        </a:rPr>
                        <a:t>assets</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159385" algn="r">
                        <a:spcBef>
                          <a:spcPts val="685"/>
                        </a:spcBef>
                        <a:spcAft>
                          <a:spcPts val="0"/>
                        </a:spcAft>
                      </a:pPr>
                      <a:r>
                        <a:rPr lang="en-US" sz="1200">
                          <a:effectLst/>
                        </a:rPr>
                        <a:t>10,494,031</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142240" algn="r">
                        <a:spcBef>
                          <a:spcPts val="685"/>
                        </a:spcBef>
                        <a:spcAft>
                          <a:spcPts val="0"/>
                        </a:spcAft>
                      </a:pPr>
                      <a:r>
                        <a:rPr lang="en-US" sz="1200">
                          <a:effectLst/>
                        </a:rPr>
                        <a:t>11,805,620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97155" marR="64135" algn="ctr">
                        <a:spcBef>
                          <a:spcPts val="685"/>
                        </a:spcBef>
                        <a:spcAft>
                          <a:spcPts val="0"/>
                        </a:spcAft>
                      </a:pPr>
                      <a:r>
                        <a:rPr lang="en-US" sz="1200">
                          <a:effectLst/>
                        </a:rPr>
                        <a:t>123,427</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3660" marR="127000" algn="ctr">
                        <a:spcBef>
                          <a:spcPts val="685"/>
                        </a:spcBef>
                        <a:spcAft>
                          <a:spcPts val="0"/>
                        </a:spcAft>
                      </a:pPr>
                      <a:r>
                        <a:rPr lang="en-US" sz="1200">
                          <a:effectLst/>
                        </a:rPr>
                        <a:t>180,818</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26365" marR="111760" algn="ctr">
                        <a:spcBef>
                          <a:spcPts val="685"/>
                        </a:spcBef>
                        <a:spcAft>
                          <a:spcPts val="0"/>
                        </a:spcAft>
                      </a:pPr>
                      <a:r>
                        <a:rPr lang="en-US" sz="1200">
                          <a:effectLst/>
                        </a:rPr>
                        <a:t>38,159</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r h="741921">
                <a:tc>
                  <a:txBody>
                    <a:bodyPr/>
                    <a:lstStyle/>
                    <a:p>
                      <a:pPr marL="127000" marR="0">
                        <a:spcBef>
                          <a:spcPts val="735"/>
                        </a:spcBef>
                        <a:spcAft>
                          <a:spcPts val="0"/>
                        </a:spcAft>
                      </a:pPr>
                      <a:r>
                        <a:rPr lang="en-US" sz="1200">
                          <a:effectLst/>
                        </a:rPr>
                        <a:t>Net</a:t>
                      </a:r>
                      <a:r>
                        <a:rPr lang="en-US" sz="1200" spc="-10">
                          <a:effectLst/>
                        </a:rPr>
                        <a:t> </a:t>
                      </a:r>
                      <a:r>
                        <a:rPr lang="en-US" sz="1200">
                          <a:effectLst/>
                        </a:rPr>
                        <a:t>current assets</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159385" algn="r">
                        <a:spcBef>
                          <a:spcPts val="735"/>
                        </a:spcBef>
                        <a:spcAft>
                          <a:spcPts val="0"/>
                        </a:spcAft>
                      </a:pPr>
                      <a:r>
                        <a:rPr lang="en-US" sz="1200">
                          <a:effectLst/>
                        </a:rPr>
                        <a:t>10,487,549</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142240" algn="r">
                        <a:spcBef>
                          <a:spcPts val="735"/>
                        </a:spcBef>
                        <a:spcAft>
                          <a:spcPts val="0"/>
                        </a:spcAft>
                      </a:pPr>
                      <a:r>
                        <a:rPr lang="en-US" sz="1200">
                          <a:effectLst/>
                        </a:rPr>
                        <a:t>11,762,932</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5400" marR="0" algn="ctr">
                        <a:spcBef>
                          <a:spcPts val="735"/>
                        </a:spcBef>
                        <a:spcAft>
                          <a:spcPts val="0"/>
                        </a:spcAft>
                      </a:pPr>
                      <a:r>
                        <a:rPr lang="en-US" sz="1200">
                          <a:effectLst/>
                        </a:rPr>
                        <a:t>-</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60325" algn="ctr">
                        <a:spcBef>
                          <a:spcPts val="735"/>
                        </a:spcBef>
                        <a:spcAft>
                          <a:spcPts val="0"/>
                        </a:spcAft>
                      </a:pPr>
                      <a:r>
                        <a:rPr lang="en-US" sz="1200">
                          <a:effectLst/>
                        </a:rPr>
                        <a:t>-</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7145" marR="0" algn="ctr">
                        <a:spcBef>
                          <a:spcPts val="735"/>
                        </a:spcBef>
                        <a:spcAft>
                          <a:spcPts val="0"/>
                        </a:spcAft>
                      </a:pPr>
                      <a:r>
                        <a:rPr lang="en-US" sz="1200">
                          <a:effectLst/>
                        </a:rPr>
                        <a:t>-</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r h="669789">
                <a:tc>
                  <a:txBody>
                    <a:bodyPr/>
                    <a:lstStyle/>
                    <a:p>
                      <a:pPr marL="127000" marR="0">
                        <a:lnSpc>
                          <a:spcPts val="1280"/>
                        </a:lnSpc>
                        <a:spcBef>
                          <a:spcPts val="710"/>
                        </a:spcBef>
                        <a:spcAft>
                          <a:spcPts val="0"/>
                        </a:spcAft>
                      </a:pPr>
                      <a:r>
                        <a:rPr lang="en-US" sz="1200" dirty="0">
                          <a:effectLst/>
                        </a:rPr>
                        <a:t>Net</a:t>
                      </a:r>
                      <a:r>
                        <a:rPr lang="en-US" sz="1200" spc="-20" dirty="0">
                          <a:effectLst/>
                        </a:rPr>
                        <a:t> </a:t>
                      </a:r>
                      <a:r>
                        <a:rPr lang="en-US" sz="1200" dirty="0">
                          <a:effectLst/>
                        </a:rPr>
                        <a:t>current</a:t>
                      </a:r>
                      <a:r>
                        <a:rPr lang="en-US" sz="1200" spc="-30" dirty="0">
                          <a:effectLst/>
                        </a:rPr>
                        <a:t> </a:t>
                      </a:r>
                      <a:r>
                        <a:rPr lang="en-US" sz="1200" dirty="0">
                          <a:effectLst/>
                        </a:rPr>
                        <a:t>liabilities</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15240" algn="ctr">
                        <a:lnSpc>
                          <a:spcPts val="1280"/>
                        </a:lnSpc>
                        <a:spcBef>
                          <a:spcPts val="710"/>
                        </a:spcBef>
                        <a:spcAft>
                          <a:spcPts val="0"/>
                        </a:spcAft>
                      </a:pPr>
                      <a:r>
                        <a:rPr lang="en-US" sz="1200" dirty="0">
                          <a:effectLst/>
                        </a:rPr>
                        <a:t>-</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0955" marR="0" algn="ctr">
                        <a:lnSpc>
                          <a:spcPts val="1280"/>
                        </a:lnSpc>
                        <a:spcBef>
                          <a:spcPts val="710"/>
                        </a:spcBef>
                        <a:spcAft>
                          <a:spcPts val="0"/>
                        </a:spcAft>
                      </a:pPr>
                      <a:r>
                        <a:rPr lang="en-US" sz="1200" dirty="0">
                          <a:effectLst/>
                        </a:rPr>
                        <a:t>-</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97155" marR="69215" algn="ctr">
                        <a:lnSpc>
                          <a:spcPts val="1280"/>
                        </a:lnSpc>
                        <a:spcBef>
                          <a:spcPts val="710"/>
                        </a:spcBef>
                        <a:spcAft>
                          <a:spcPts val="0"/>
                        </a:spcAft>
                      </a:pPr>
                      <a:r>
                        <a:rPr lang="en-US" sz="1200">
                          <a:effectLst/>
                        </a:rPr>
                        <a:t>(6,492,839)</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3660" marR="128270" algn="ctr">
                        <a:lnSpc>
                          <a:spcPts val="1280"/>
                        </a:lnSpc>
                        <a:spcBef>
                          <a:spcPts val="710"/>
                        </a:spcBef>
                        <a:spcAft>
                          <a:spcPts val="0"/>
                        </a:spcAft>
                      </a:pPr>
                      <a:r>
                        <a:rPr lang="en-US" sz="1200">
                          <a:effectLst/>
                        </a:rPr>
                        <a:t>(19,239,787)</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33985" marR="111760" algn="ctr">
                        <a:lnSpc>
                          <a:spcPts val="1280"/>
                        </a:lnSpc>
                        <a:spcBef>
                          <a:spcPts val="710"/>
                        </a:spcBef>
                        <a:spcAft>
                          <a:spcPts val="0"/>
                        </a:spcAft>
                      </a:pPr>
                      <a:r>
                        <a:rPr lang="en-US" sz="1200" dirty="0">
                          <a:effectLst/>
                        </a:rPr>
                        <a:t>(12,588,832)</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bl>
          </a:graphicData>
        </a:graphic>
      </p:graphicFrame>
      <p:graphicFrame>
        <p:nvGraphicFramePr>
          <p:cNvPr id="9" name="Table 8"/>
          <p:cNvGraphicFramePr>
            <a:graphicFrameLocks noGrp="1"/>
          </p:cNvGraphicFramePr>
          <p:nvPr/>
        </p:nvGraphicFramePr>
        <p:xfrm>
          <a:off x="2874010" y="3872071"/>
          <a:ext cx="6443980" cy="588010"/>
        </p:xfrm>
        <a:graphic>
          <a:graphicData uri="http://schemas.openxmlformats.org/drawingml/2006/table">
            <a:tbl>
              <a:tblPr firstRow="1" firstCol="1" lastRow="1" lastCol="1" bandRow="1" bandCol="1">
                <a:tableStyleId>{5C22544A-7EE6-4342-B048-85BDC9FD1C3A}</a:tableStyleId>
              </a:tblPr>
              <a:tblGrid>
                <a:gridCol w="1494790"/>
                <a:gridCol w="1021080"/>
                <a:gridCol w="1006475"/>
                <a:gridCol w="915035"/>
                <a:gridCol w="995680"/>
                <a:gridCol w="1010920"/>
              </a:tblGrid>
              <a:tr h="257810">
                <a:tc>
                  <a:txBody>
                    <a:bodyPr/>
                    <a:lstStyle/>
                    <a:p>
                      <a:pPr marL="127000" marR="0">
                        <a:lnSpc>
                          <a:spcPts val="1330"/>
                        </a:lnSpc>
                        <a:spcBef>
                          <a:spcPts val="0"/>
                        </a:spcBef>
                        <a:spcAft>
                          <a:spcPts val="0"/>
                        </a:spcAft>
                      </a:pPr>
                      <a:r>
                        <a:rPr lang="en-US" sz="1200">
                          <a:effectLst/>
                        </a:rPr>
                        <a:t>Long</a:t>
                      </a:r>
                      <a:r>
                        <a:rPr lang="en-US" sz="1200" spc="-30">
                          <a:effectLst/>
                        </a:rPr>
                        <a:t> </a:t>
                      </a:r>
                      <a:r>
                        <a:rPr lang="en-US" sz="1200">
                          <a:effectLst/>
                        </a:rPr>
                        <a:t>term</a:t>
                      </a:r>
                      <a:r>
                        <a:rPr lang="en-US" sz="1200" spc="-45">
                          <a:effectLst/>
                        </a:rPr>
                        <a:t> </a:t>
                      </a:r>
                      <a:r>
                        <a:rPr lang="en-US" sz="1200">
                          <a:effectLst/>
                        </a:rPr>
                        <a:t>liabilities</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155575" algn="r">
                        <a:lnSpc>
                          <a:spcPts val="1330"/>
                        </a:lnSpc>
                        <a:spcBef>
                          <a:spcPts val="0"/>
                        </a:spcBef>
                        <a:spcAft>
                          <a:spcPts val="0"/>
                        </a:spcAft>
                      </a:pPr>
                      <a:r>
                        <a:rPr lang="en-US" sz="1200">
                          <a:effectLst/>
                        </a:rPr>
                        <a:t>22,815,691</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146685" algn="r">
                        <a:lnSpc>
                          <a:spcPts val="1330"/>
                        </a:lnSpc>
                        <a:spcBef>
                          <a:spcPts val="0"/>
                        </a:spcBef>
                        <a:spcAft>
                          <a:spcPts val="0"/>
                        </a:spcAft>
                      </a:pPr>
                      <a:r>
                        <a:rPr lang="en-US" sz="1200">
                          <a:effectLst/>
                        </a:rPr>
                        <a:t>22,819,679</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02870" marR="100965" algn="ctr">
                        <a:lnSpc>
                          <a:spcPts val="1330"/>
                        </a:lnSpc>
                        <a:spcBef>
                          <a:spcPts val="0"/>
                        </a:spcBef>
                        <a:spcAft>
                          <a:spcPts val="0"/>
                        </a:spcAft>
                      </a:pPr>
                      <a:r>
                        <a:rPr lang="en-US" sz="1200">
                          <a:effectLst/>
                        </a:rPr>
                        <a:t>39,375,539</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10490" marR="0">
                        <a:lnSpc>
                          <a:spcPts val="1330"/>
                        </a:lnSpc>
                        <a:spcBef>
                          <a:spcPts val="0"/>
                        </a:spcBef>
                        <a:spcAft>
                          <a:spcPts val="0"/>
                        </a:spcAft>
                      </a:pPr>
                      <a:r>
                        <a:rPr lang="en-US" sz="1200">
                          <a:effectLst/>
                        </a:rPr>
                        <a:t>28,222,217</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126365" algn="r">
                        <a:lnSpc>
                          <a:spcPts val="1330"/>
                        </a:lnSpc>
                        <a:spcBef>
                          <a:spcPts val="0"/>
                        </a:spcBef>
                        <a:spcAft>
                          <a:spcPts val="0"/>
                        </a:spcAft>
                      </a:pPr>
                      <a:r>
                        <a:rPr lang="en-US" sz="1200">
                          <a:effectLst/>
                        </a:rPr>
                        <a:t>27,804,912</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r h="257810">
                <a:tc>
                  <a:txBody>
                    <a:bodyPr/>
                    <a:lstStyle/>
                    <a:p>
                      <a:pPr marL="127000" marR="0">
                        <a:lnSpc>
                          <a:spcPts val="1280"/>
                        </a:lnSpc>
                        <a:spcBef>
                          <a:spcPts val="650"/>
                        </a:spcBef>
                        <a:spcAft>
                          <a:spcPts val="0"/>
                        </a:spcAft>
                      </a:pPr>
                      <a:r>
                        <a:rPr lang="en-US" sz="1200">
                          <a:effectLst/>
                        </a:rPr>
                        <a:t>Capital</a:t>
                      </a:r>
                      <a:r>
                        <a:rPr lang="en-US" sz="1200" spc="-45">
                          <a:effectLst/>
                        </a:rPr>
                        <a:t> </a:t>
                      </a:r>
                      <a:r>
                        <a:rPr lang="en-US" sz="1200">
                          <a:effectLst/>
                        </a:rPr>
                        <a:t>employed</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125095" algn="r">
                        <a:lnSpc>
                          <a:spcPts val="1280"/>
                        </a:lnSpc>
                        <a:spcBef>
                          <a:spcPts val="650"/>
                        </a:spcBef>
                        <a:spcAft>
                          <a:spcPts val="0"/>
                        </a:spcAft>
                      </a:pPr>
                      <a:r>
                        <a:rPr lang="en-US" sz="1200">
                          <a:effectLst/>
                        </a:rPr>
                        <a:t>111,936,154</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113665" algn="r">
                        <a:lnSpc>
                          <a:spcPts val="1280"/>
                        </a:lnSpc>
                        <a:spcBef>
                          <a:spcPts val="650"/>
                        </a:spcBef>
                        <a:spcAft>
                          <a:spcPts val="0"/>
                        </a:spcAft>
                      </a:pPr>
                      <a:r>
                        <a:rPr lang="en-US" sz="1200">
                          <a:effectLst/>
                        </a:rPr>
                        <a:t>110,407,853</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02870" marR="100965" algn="ctr">
                        <a:lnSpc>
                          <a:spcPts val="1280"/>
                        </a:lnSpc>
                        <a:spcBef>
                          <a:spcPts val="650"/>
                        </a:spcBef>
                        <a:spcAft>
                          <a:spcPts val="0"/>
                        </a:spcAft>
                      </a:pPr>
                      <a:r>
                        <a:rPr lang="en-US" sz="1200">
                          <a:effectLst/>
                        </a:rPr>
                        <a:t>82,318,554</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10490" marR="0">
                        <a:lnSpc>
                          <a:spcPts val="1280"/>
                        </a:lnSpc>
                        <a:spcBef>
                          <a:spcPts val="650"/>
                        </a:spcBef>
                        <a:spcAft>
                          <a:spcPts val="0"/>
                        </a:spcAft>
                      </a:pPr>
                      <a:r>
                        <a:rPr lang="en-US" sz="1200">
                          <a:effectLst/>
                        </a:rPr>
                        <a:t>69,822,822</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126365" algn="r">
                        <a:lnSpc>
                          <a:spcPts val="1280"/>
                        </a:lnSpc>
                        <a:spcBef>
                          <a:spcPts val="650"/>
                        </a:spcBef>
                        <a:spcAft>
                          <a:spcPts val="0"/>
                        </a:spcAft>
                      </a:pPr>
                      <a:r>
                        <a:rPr lang="en-US" sz="1200">
                          <a:effectLst/>
                        </a:rPr>
                        <a:t>76,146,288</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bl>
          </a:graphicData>
        </a:graphic>
      </p:graphicFrame>
      <p:sp>
        <p:nvSpPr>
          <p:cNvPr id="16" name="Title 1"/>
          <p:cNvSpPr>
            <a:spLocks noGrp="1"/>
          </p:cNvSpPr>
          <p:nvPr>
            <p:ph type="title"/>
          </p:nvPr>
        </p:nvSpPr>
        <p:spPr>
          <a:xfrm>
            <a:off x="402031" y="330200"/>
            <a:ext cx="11538437" cy="879229"/>
          </a:xfrm>
        </p:spPr>
        <p:txBody>
          <a:bodyPr>
            <a:noAutofit/>
          </a:bodyPr>
          <a:lstStyle/>
          <a:p>
            <a:r>
              <a:rPr lang="en-US" sz="2300" b="1" dirty="0" smtClean="0">
                <a:solidFill>
                  <a:srgbClr val="FF0000"/>
                </a:solidFill>
              </a:rPr>
              <a:t/>
            </a:r>
            <a:br>
              <a:rPr lang="en-US" sz="2300" b="1" dirty="0" smtClean="0">
                <a:solidFill>
                  <a:srgbClr val="FF0000"/>
                </a:solidFill>
              </a:rPr>
            </a:br>
            <a:r>
              <a:rPr lang="en-US" sz="2800" b="1" dirty="0" smtClean="0">
                <a:solidFill>
                  <a:schemeClr val="tx1"/>
                </a:solidFill>
              </a:rPr>
              <a:t>COMPANY </a:t>
            </a:r>
            <a:r>
              <a:rPr lang="en-US" sz="2800" b="1" dirty="0">
                <a:solidFill>
                  <a:schemeClr val="tx1"/>
                </a:solidFill>
              </a:rPr>
              <a:t>FINANCIAL </a:t>
            </a:r>
            <a:r>
              <a:rPr lang="en-US" sz="2800" b="1" dirty="0">
                <a:solidFill>
                  <a:schemeClr val="tx1"/>
                </a:solidFill>
              </a:rPr>
              <a:t>ACTIVITIES</a:t>
            </a:r>
            <a:r>
              <a:rPr lang="en-US" sz="2800" b="1" dirty="0">
                <a:solidFill>
                  <a:srgbClr val="FF0000"/>
                </a:solidFill>
              </a:rPr>
              <a:t/>
            </a:r>
            <a:br>
              <a:rPr lang="en-US" sz="2800" b="1" dirty="0">
                <a:solidFill>
                  <a:srgbClr val="FF0000"/>
                </a:solidFill>
              </a:rPr>
            </a:br>
            <a:r>
              <a:rPr lang="en-US" sz="2300" b="1" dirty="0">
                <a:solidFill>
                  <a:srgbClr val="FF0000"/>
                </a:solidFill>
              </a:rPr>
              <a:t>GUINNESS NIGERIA PLC – FIVE YEAR SUMMARY OF SELECTED FINANCIAL</a:t>
            </a:r>
            <a:br>
              <a:rPr lang="en-US" sz="2300" b="1" dirty="0">
                <a:solidFill>
                  <a:srgbClr val="FF0000"/>
                </a:solidFill>
              </a:rPr>
            </a:br>
            <a:r>
              <a:rPr lang="en-US" sz="2300" b="1" dirty="0">
                <a:solidFill>
                  <a:srgbClr val="FF0000"/>
                </a:solidFill>
              </a:rPr>
              <a:t>DATA (Amounts in Thousands of Naira, except per share data) (for fiscal years ended June 2019)</a:t>
            </a:r>
            <a:endParaRPr lang="en-US" sz="2300" dirty="0">
              <a:solidFill>
                <a:srgbClr val="FF0000"/>
              </a:solidFill>
            </a:endParaRPr>
          </a:p>
        </p:txBody>
      </p:sp>
      <p:sp>
        <p:nvSpPr>
          <p:cNvPr id="17" name="Rectangle 16"/>
          <p:cNvSpPr/>
          <p:nvPr/>
        </p:nvSpPr>
        <p:spPr>
          <a:xfrm>
            <a:off x="402031" y="6488668"/>
            <a:ext cx="5399620" cy="369332"/>
          </a:xfrm>
          <a:prstGeom prst="rect">
            <a:avLst/>
          </a:prstGeom>
        </p:spPr>
        <p:txBody>
          <a:bodyPr wrap="none">
            <a:spAutoFit/>
          </a:bodyPr>
          <a:lstStyle/>
          <a:p>
            <a:pPr marL="882015" marR="0" algn="just">
              <a:spcBef>
                <a:spcPts val="720"/>
              </a:spcBef>
              <a:spcAft>
                <a:spcPts val="0"/>
              </a:spcAft>
            </a:pPr>
            <a:r>
              <a:rPr lang="en-US" dirty="0">
                <a:latin typeface="Times New Roman" panose="02020603050405020304" pitchFamily="18" charset="0"/>
                <a:ea typeface="Times New Roman" panose="02020603050405020304" pitchFamily="18" charset="0"/>
              </a:rPr>
              <a:t>Source:  </a:t>
            </a:r>
            <a:r>
              <a:rPr lang="en-US" spc="180" dirty="0">
                <a:latin typeface="Times New Roman" panose="02020603050405020304" pitchFamily="18" charset="0"/>
                <a:ea typeface="Times New Roman" panose="02020603050405020304" pitchFamily="18" charset="0"/>
              </a:rPr>
              <a:t> </a:t>
            </a:r>
            <a:r>
              <a:rPr lang="en-US" dirty="0">
                <a:latin typeface="Times New Roman" panose="02020603050405020304" pitchFamily="18" charset="0"/>
                <a:ea typeface="Times New Roman" panose="02020603050405020304" pitchFamily="18" charset="0"/>
              </a:rPr>
              <a:t>Guinness</a:t>
            </a:r>
            <a:r>
              <a:rPr lang="en-US" spc="-15" dirty="0">
                <a:latin typeface="Times New Roman" panose="02020603050405020304" pitchFamily="18" charset="0"/>
                <a:ea typeface="Times New Roman" panose="02020603050405020304" pitchFamily="18" charset="0"/>
              </a:rPr>
              <a:t> </a:t>
            </a:r>
            <a:r>
              <a:rPr lang="en-US" dirty="0">
                <a:latin typeface="Times New Roman" panose="02020603050405020304" pitchFamily="18" charset="0"/>
                <a:ea typeface="Times New Roman" panose="02020603050405020304" pitchFamily="18" charset="0"/>
              </a:rPr>
              <a:t>Nigeria</a:t>
            </a:r>
            <a:r>
              <a:rPr lang="en-US" spc="-20" dirty="0">
                <a:latin typeface="Times New Roman" panose="02020603050405020304" pitchFamily="18" charset="0"/>
                <a:ea typeface="Times New Roman" panose="02020603050405020304" pitchFamily="18" charset="0"/>
              </a:rPr>
              <a:t> </a:t>
            </a:r>
            <a:r>
              <a:rPr lang="en-US" dirty="0">
                <a:latin typeface="Times New Roman" panose="02020603050405020304" pitchFamily="18" charset="0"/>
                <a:ea typeface="Times New Roman" panose="02020603050405020304" pitchFamily="18" charset="0"/>
              </a:rPr>
              <a:t>Plc.</a:t>
            </a:r>
            <a:r>
              <a:rPr lang="en-US" spc="15" dirty="0">
                <a:latin typeface="Times New Roman" panose="02020603050405020304" pitchFamily="18" charset="0"/>
                <a:ea typeface="Times New Roman" panose="02020603050405020304" pitchFamily="18" charset="0"/>
              </a:rPr>
              <a:t> </a:t>
            </a:r>
            <a:r>
              <a:rPr lang="en-US" dirty="0">
                <a:latin typeface="Times New Roman" panose="02020603050405020304" pitchFamily="18" charset="0"/>
                <a:ea typeface="Times New Roman" panose="02020603050405020304" pitchFamily="18" charset="0"/>
              </a:rPr>
              <a:t>Annual</a:t>
            </a:r>
            <a:r>
              <a:rPr lang="en-US" spc="-40" dirty="0">
                <a:latin typeface="Times New Roman" panose="02020603050405020304" pitchFamily="18" charset="0"/>
                <a:ea typeface="Times New Roman" panose="02020603050405020304" pitchFamily="18" charset="0"/>
              </a:rPr>
              <a:t> </a:t>
            </a:r>
            <a:r>
              <a:rPr lang="en-US" dirty="0">
                <a:latin typeface="Times New Roman" panose="02020603050405020304" pitchFamily="18" charset="0"/>
                <a:ea typeface="Times New Roman" panose="02020603050405020304" pitchFamily="18" charset="0"/>
              </a:rPr>
              <a:t>Report</a:t>
            </a:r>
            <a:endParaRPr lang="en-US"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746151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6871" y="591670"/>
            <a:ext cx="10972800" cy="852005"/>
          </a:xfrm>
        </p:spPr>
        <p:txBody>
          <a:bodyPr>
            <a:noAutofit/>
          </a:bodyPr>
          <a:lstStyle/>
          <a:p>
            <a:pPr lvl="2"/>
            <a:r>
              <a:rPr lang="en-US" sz="2800" b="1" dirty="0">
                <a:solidFill>
                  <a:srgbClr val="FF0000"/>
                </a:solidFill>
                <a:latin typeface="Times New Roman" panose="02020603050405020304" pitchFamily="18" charset="0"/>
                <a:cs typeface="Times New Roman" panose="02020603050405020304" pitchFamily="18" charset="0"/>
              </a:rPr>
              <a:t>ACCOUNTING RATIOS AND DISCUSSIONS </a:t>
            </a:r>
            <a:r>
              <a:rPr lang="en-US" sz="2800" b="1" dirty="0" smtClean="0">
                <a:solidFill>
                  <a:srgbClr val="FF0000"/>
                </a:solidFill>
                <a:latin typeface="Times New Roman" panose="02020603050405020304" pitchFamily="18" charset="0"/>
                <a:cs typeface="Times New Roman" panose="02020603050405020304" pitchFamily="18" charset="0"/>
              </a:rPr>
              <a:t/>
            </a:r>
            <a:br>
              <a:rPr lang="en-US" sz="2800" b="1" dirty="0" smtClean="0">
                <a:solidFill>
                  <a:srgbClr val="FF0000"/>
                </a:solidFill>
                <a:latin typeface="Times New Roman" panose="02020603050405020304" pitchFamily="18" charset="0"/>
                <a:cs typeface="Times New Roman" panose="02020603050405020304" pitchFamily="18" charset="0"/>
              </a:rPr>
            </a:br>
            <a:r>
              <a:rPr lang="en-US" sz="2800" b="1" dirty="0" smtClean="0">
                <a:solidFill>
                  <a:srgbClr val="FF0000"/>
                </a:solidFill>
                <a:latin typeface="Times New Roman" panose="02020603050405020304" pitchFamily="18" charset="0"/>
                <a:cs typeface="Times New Roman" panose="02020603050405020304" pitchFamily="18" charset="0"/>
              </a:rPr>
              <a:t>Ratio </a:t>
            </a:r>
            <a:r>
              <a:rPr lang="en-US" sz="2800" b="1" dirty="0">
                <a:solidFill>
                  <a:srgbClr val="FF0000"/>
                </a:solidFill>
                <a:latin typeface="Times New Roman" panose="02020603050405020304" pitchFamily="18" charset="0"/>
                <a:cs typeface="Times New Roman" panose="02020603050405020304" pitchFamily="18" charset="0"/>
              </a:rPr>
              <a:t>Analysis</a:t>
            </a:r>
          </a:p>
        </p:txBody>
      </p:sp>
      <p:sp>
        <p:nvSpPr>
          <p:cNvPr id="3" name="Content Placeholder 2"/>
          <p:cNvSpPr>
            <a:spLocks noGrp="1"/>
          </p:cNvSpPr>
          <p:nvPr>
            <p:ph idx="1"/>
          </p:nvPr>
        </p:nvSpPr>
        <p:spPr/>
        <p:txBody>
          <a:bodyPr>
            <a:normAutofit lnSpcReduction="10000"/>
          </a:bodyPr>
          <a:lstStyle/>
          <a:p>
            <a:pPr algn="just"/>
            <a:r>
              <a:rPr lang="en-US" b="1" dirty="0">
                <a:solidFill>
                  <a:srgbClr val="0070C0"/>
                </a:solidFill>
              </a:rPr>
              <a:t>The financial ratios measured from the annual report of the company are profitability ratios, solvency ratios and activity/efficiency ratios. The profitability measurements are operating profit, net profit, return on equity, o and retention earnings. The solvency measurement include Debt-to</a:t>
            </a:r>
          </a:p>
          <a:p>
            <a:pPr algn="just"/>
            <a:r>
              <a:rPr lang="en-US" b="1" dirty="0">
                <a:solidFill>
                  <a:srgbClr val="0070C0"/>
                </a:solidFill>
              </a:rPr>
              <a:t>-Assets ratio, equity ratio, debt ratio, debt to equity ratio, financial leverage ratio. The efficiency/activity measurement include Total Assets turnover ratio, working capital turnover ratio, and non-current assets turnover ratio. All these financial analysis and ratios will be to the benefit of the company in examining its success as well as viability, sustainability and productivity</a:t>
            </a:r>
            <a:r>
              <a:rPr lang="en-US" b="1" dirty="0"/>
              <a:t>.</a:t>
            </a:r>
          </a:p>
          <a:p>
            <a:endParaRPr lang="en-US" dirty="0"/>
          </a:p>
        </p:txBody>
      </p:sp>
    </p:spTree>
    <p:extLst>
      <p:ext uri="{BB962C8B-B14F-4D97-AF65-F5344CB8AC3E}">
        <p14:creationId xmlns:p14="http://schemas.microsoft.com/office/powerpoint/2010/main" val="5999472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131580"/>
            <a:ext cx="11974286" cy="577081"/>
          </a:xfrm>
          <a:prstGeom prst="rect">
            <a:avLst/>
          </a:prstGeom>
        </p:spPr>
        <p:txBody>
          <a:bodyPr wrap="square">
            <a:spAutoFit/>
          </a:bodyPr>
          <a:lstStyle/>
          <a:p>
            <a:r>
              <a:rPr lang="en-US" sz="1050" dirty="0">
                <a:solidFill>
                  <a:schemeClr val="accent6"/>
                </a:solidFill>
              </a:rPr>
              <a:t>The rule of thumb for profit margin says 5% is a low margin, 10% is a healthy margin, and 20% is a high margin. Report by NYU revealed that net profit margin is 7.7% across different industries (</a:t>
            </a:r>
            <a:r>
              <a:rPr lang="en-US" sz="1050" dirty="0" err="1">
                <a:solidFill>
                  <a:schemeClr val="accent6"/>
                </a:solidFill>
              </a:rPr>
              <a:t>Brex</a:t>
            </a:r>
            <a:r>
              <a:rPr lang="en-US" sz="1050" dirty="0">
                <a:solidFill>
                  <a:schemeClr val="accent6"/>
                </a:solidFill>
              </a:rPr>
              <a:t> </a:t>
            </a:r>
            <a:r>
              <a:rPr lang="en-US" sz="1050" dirty="0" err="1">
                <a:solidFill>
                  <a:schemeClr val="accent6"/>
                </a:solidFill>
              </a:rPr>
              <a:t>n.d</a:t>
            </a:r>
            <a:r>
              <a:rPr lang="en-US" sz="1050" dirty="0">
                <a:solidFill>
                  <a:schemeClr val="accent6"/>
                </a:solidFill>
              </a:rPr>
              <a:t>). The results showed that Guinness Nigeria net margin for the 5years is 3.03%, the reduction in the </a:t>
            </a:r>
            <a:r>
              <a:rPr lang="en-US" sz="1050" dirty="0" smtClean="0">
                <a:solidFill>
                  <a:schemeClr val="accent6"/>
                </a:solidFill>
              </a:rPr>
              <a:t>net </a:t>
            </a:r>
            <a:r>
              <a:rPr lang="en-US" sz="1050" dirty="0">
                <a:solidFill>
                  <a:schemeClr val="accent6"/>
                </a:solidFill>
              </a:rPr>
              <a:t>profit margin was also as a result of loss incurred in 2016. The </a:t>
            </a:r>
            <a:r>
              <a:rPr lang="en-US" sz="1050" dirty="0" smtClean="0">
                <a:solidFill>
                  <a:schemeClr val="accent6"/>
                </a:solidFill>
              </a:rPr>
              <a:t>net profit margin for 2015 was 6.61%, 2016 was (1.81%), 2017 was 1.50%, 2018 was 4.68% and </a:t>
            </a:r>
            <a:r>
              <a:rPr lang="en-US" sz="1050" dirty="0">
                <a:solidFill>
                  <a:schemeClr val="accent6"/>
                </a:solidFill>
              </a:rPr>
              <a:t>2019 was 4.17</a:t>
            </a:r>
            <a:r>
              <a:rPr lang="en-US" sz="1050" dirty="0" smtClean="0">
                <a:solidFill>
                  <a:schemeClr val="accent6"/>
                </a:solidFill>
              </a:rPr>
              <a:t>%. </a:t>
            </a:r>
            <a:endParaRPr lang="en-US" sz="1050" dirty="0">
              <a:solidFill>
                <a:schemeClr val="accent6"/>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2" name="Title 1"/>
          <p:cNvSpPr>
            <a:spLocks noGrp="1"/>
          </p:cNvSpPr>
          <p:nvPr>
            <p:ph type="title"/>
          </p:nvPr>
        </p:nvSpPr>
        <p:spPr>
          <a:xfrm>
            <a:off x="210672" y="159658"/>
            <a:ext cx="11981328" cy="981635"/>
          </a:xfrm>
        </p:spPr>
        <p:txBody>
          <a:bodyPr>
            <a:noAutofit/>
          </a:bodyPr>
          <a:lstStyle/>
          <a:p>
            <a:r>
              <a:rPr lang="en-US" sz="1800" b="1" dirty="0" smtClean="0"/>
              <a:t>:</a:t>
            </a:r>
            <a:r>
              <a:rPr lang="en-US" sz="4400" b="1" dirty="0">
                <a:solidFill>
                  <a:srgbClr val="FF0000"/>
                </a:solidFill>
              </a:rPr>
              <a:t> PROFITABILITY RATIO</a:t>
            </a:r>
            <a:br>
              <a:rPr lang="en-US" sz="4400" b="1" dirty="0">
                <a:solidFill>
                  <a:srgbClr val="FF0000"/>
                </a:solidFill>
              </a:rPr>
            </a:br>
            <a:r>
              <a:rPr lang="en-US" sz="2400" b="1" dirty="0">
                <a:solidFill>
                  <a:schemeClr val="tx1"/>
                </a:solidFill>
              </a:rPr>
              <a:t>The profitability ratios of Guinness Nigeria for the past 5years of operation are presented </a:t>
            </a:r>
            <a:r>
              <a:rPr lang="en-US" sz="2400" b="1" dirty="0" smtClean="0">
                <a:solidFill>
                  <a:schemeClr val="tx1"/>
                </a:solidFill>
              </a:rPr>
              <a:t>thus:</a:t>
            </a:r>
            <a:endParaRPr lang="en-US" sz="2400" b="1" dirty="0">
              <a:solidFill>
                <a:schemeClr val="tx1"/>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1704114626"/>
              </p:ext>
            </p:extLst>
          </p:nvPr>
        </p:nvGraphicFramePr>
        <p:xfrm>
          <a:off x="210672" y="1290920"/>
          <a:ext cx="11595848" cy="4787151"/>
        </p:xfrm>
        <a:graphic>
          <a:graphicData uri="http://schemas.openxmlformats.org/drawingml/2006/table">
            <a:tbl>
              <a:tblPr firstRow="1" firstCol="1" lastRow="1" lastCol="1" bandRow="1" bandCol="1">
                <a:tableStyleId>{5C22544A-7EE6-4342-B048-85BDC9FD1C3A}</a:tableStyleId>
              </a:tblPr>
              <a:tblGrid>
                <a:gridCol w="1735492"/>
                <a:gridCol w="1587630"/>
                <a:gridCol w="1624325"/>
                <a:gridCol w="1705272"/>
                <a:gridCol w="1699875"/>
                <a:gridCol w="1635118"/>
                <a:gridCol w="1608136"/>
              </a:tblGrid>
              <a:tr h="1192414">
                <a:tc>
                  <a:txBody>
                    <a:bodyPr/>
                    <a:lstStyle/>
                    <a:p>
                      <a:pPr marL="347345" marR="0">
                        <a:spcBef>
                          <a:spcPts val="915"/>
                        </a:spcBef>
                        <a:spcAft>
                          <a:spcPts val="0"/>
                        </a:spcAft>
                      </a:pPr>
                      <a:r>
                        <a:rPr lang="en-US" sz="1200">
                          <a:effectLst/>
                        </a:rPr>
                        <a:t>Ratios</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gridSpan="2">
                  <a:txBody>
                    <a:bodyPr/>
                    <a:lstStyle/>
                    <a:p>
                      <a:pPr marL="216535" marR="0">
                        <a:spcBef>
                          <a:spcPts val="915"/>
                        </a:spcBef>
                        <a:spcAft>
                          <a:spcPts val="0"/>
                        </a:spcAft>
                      </a:pPr>
                      <a:r>
                        <a:rPr lang="en-US" sz="1200">
                          <a:effectLst/>
                        </a:rPr>
                        <a:t>Formula</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hMerge="1">
                  <a:txBody>
                    <a:bodyPr/>
                    <a:lstStyle/>
                    <a:p>
                      <a:endParaRPr lang="en-US"/>
                    </a:p>
                  </a:txBody>
                  <a:tcPr/>
                </a:tc>
                <a:tc>
                  <a:txBody>
                    <a:bodyPr/>
                    <a:lstStyle/>
                    <a:p>
                      <a:pPr marL="0" marR="0">
                        <a:spcBef>
                          <a:spcPts val="0"/>
                        </a:spcBef>
                        <a:spcAft>
                          <a:spcPts val="0"/>
                        </a:spcAft>
                      </a:pPr>
                      <a:r>
                        <a:rPr lang="en-US" sz="1200">
                          <a:effectLst/>
                        </a:rPr>
                        <a:t> </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59690" marR="97155" algn="ctr">
                        <a:spcBef>
                          <a:spcPts val="915"/>
                        </a:spcBef>
                        <a:spcAft>
                          <a:spcPts val="0"/>
                        </a:spcAft>
                      </a:pPr>
                      <a:r>
                        <a:rPr lang="en-US" sz="1200">
                          <a:effectLst/>
                        </a:rPr>
                        <a:t>Years</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0"/>
                        </a:spcBef>
                        <a:spcAft>
                          <a:spcPts val="0"/>
                        </a:spcAft>
                      </a:pPr>
                      <a:r>
                        <a:rPr lang="en-US" sz="1200">
                          <a:effectLst/>
                        </a:rPr>
                        <a:t> </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0"/>
                        </a:spcBef>
                        <a:spcAft>
                          <a:spcPts val="0"/>
                        </a:spcAft>
                      </a:pPr>
                      <a:r>
                        <a:rPr lang="en-US" sz="1200">
                          <a:effectLst/>
                        </a:rPr>
                        <a:t> </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r h="780586">
                <a:tc gridSpan="3">
                  <a:txBody>
                    <a:bodyPr/>
                    <a:lstStyle/>
                    <a:p>
                      <a:pPr marL="0" marR="342900" algn="r">
                        <a:spcBef>
                          <a:spcPts val="145"/>
                        </a:spcBef>
                        <a:spcAft>
                          <a:spcPts val="0"/>
                        </a:spcAft>
                      </a:pPr>
                      <a:r>
                        <a:rPr lang="en-US" sz="1200">
                          <a:effectLst/>
                        </a:rPr>
                        <a:t>2019</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hMerge="1">
                  <a:txBody>
                    <a:bodyPr/>
                    <a:lstStyle/>
                    <a:p>
                      <a:endParaRPr lang="en-US"/>
                    </a:p>
                  </a:txBody>
                  <a:tcPr/>
                </a:tc>
                <a:tc hMerge="1">
                  <a:txBody>
                    <a:bodyPr/>
                    <a:lstStyle/>
                    <a:p>
                      <a:endParaRPr lang="en-US"/>
                    </a:p>
                  </a:txBody>
                  <a:tcPr/>
                </a:tc>
                <a:tc>
                  <a:txBody>
                    <a:bodyPr/>
                    <a:lstStyle/>
                    <a:p>
                      <a:pPr marL="83185" marR="100330" algn="ctr">
                        <a:spcBef>
                          <a:spcPts val="145"/>
                        </a:spcBef>
                        <a:spcAft>
                          <a:spcPts val="0"/>
                        </a:spcAft>
                      </a:pPr>
                      <a:r>
                        <a:rPr lang="en-US" sz="1200">
                          <a:effectLst/>
                        </a:rPr>
                        <a:t>2018</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11125" marR="97155" algn="ctr">
                        <a:spcBef>
                          <a:spcPts val="145"/>
                        </a:spcBef>
                        <a:spcAft>
                          <a:spcPts val="0"/>
                        </a:spcAft>
                      </a:pPr>
                      <a:r>
                        <a:rPr lang="en-US" sz="1200">
                          <a:effectLst/>
                        </a:rPr>
                        <a:t>2017</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93345" marR="77470" algn="ctr">
                        <a:spcBef>
                          <a:spcPts val="145"/>
                        </a:spcBef>
                        <a:spcAft>
                          <a:spcPts val="0"/>
                        </a:spcAft>
                      </a:pPr>
                      <a:r>
                        <a:rPr lang="en-US" sz="1200">
                          <a:effectLst/>
                        </a:rPr>
                        <a:t>2016</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7470" marR="78105" algn="ctr">
                        <a:spcBef>
                          <a:spcPts val="145"/>
                        </a:spcBef>
                        <a:spcAft>
                          <a:spcPts val="0"/>
                        </a:spcAft>
                      </a:pPr>
                      <a:r>
                        <a:rPr lang="en-US" sz="1200">
                          <a:effectLst/>
                        </a:rPr>
                        <a:t>2015</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r h="1351222">
                <a:tc>
                  <a:txBody>
                    <a:bodyPr/>
                    <a:lstStyle/>
                    <a:p>
                      <a:pPr marL="231775" marR="0">
                        <a:spcBef>
                          <a:spcPts val="25"/>
                        </a:spcBef>
                        <a:spcAft>
                          <a:spcPts val="0"/>
                        </a:spcAft>
                      </a:pPr>
                      <a:r>
                        <a:rPr lang="en-US" sz="1200">
                          <a:effectLst/>
                        </a:rPr>
                        <a:t>Net</a:t>
                      </a:r>
                      <a:r>
                        <a:rPr lang="en-US" sz="1200" spc="-55">
                          <a:effectLst/>
                        </a:rPr>
                        <a:t> </a:t>
                      </a:r>
                      <a:r>
                        <a:rPr lang="en-US" sz="1200">
                          <a:effectLst/>
                        </a:rPr>
                        <a:t>Profit</a:t>
                      </a:r>
                      <a:endParaRPr lang="en-US" sz="1100">
                        <a:effectLst/>
                      </a:endParaRPr>
                    </a:p>
                    <a:p>
                      <a:pPr marL="304800" marR="0">
                        <a:spcBef>
                          <a:spcPts val="735"/>
                        </a:spcBef>
                        <a:spcAft>
                          <a:spcPts val="0"/>
                        </a:spcAft>
                      </a:pPr>
                      <a:r>
                        <a:rPr lang="en-US" sz="1200">
                          <a:effectLst/>
                        </a:rPr>
                        <a:t>Margin</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36525" marR="66675" algn="ctr">
                        <a:spcBef>
                          <a:spcPts val="25"/>
                        </a:spcBef>
                        <a:spcAft>
                          <a:spcPts val="0"/>
                        </a:spcAft>
                      </a:pPr>
                      <a:r>
                        <a:rPr lang="en-US" sz="1200">
                          <a:effectLst/>
                        </a:rPr>
                        <a:t>Net</a:t>
                      </a:r>
                      <a:r>
                        <a:rPr lang="en-US" sz="1200" spc="-10">
                          <a:effectLst/>
                        </a:rPr>
                        <a:t> </a:t>
                      </a:r>
                      <a:r>
                        <a:rPr lang="en-US" sz="1200">
                          <a:effectLst/>
                        </a:rPr>
                        <a:t>income</a:t>
                      </a:r>
                      <a:endParaRPr lang="en-US" sz="1100">
                        <a:effectLst/>
                      </a:endParaRPr>
                    </a:p>
                    <a:p>
                      <a:pPr marL="128905" marR="66675" algn="ctr">
                        <a:spcBef>
                          <a:spcPts val="735"/>
                        </a:spcBef>
                        <a:spcAft>
                          <a:spcPts val="0"/>
                        </a:spcAft>
                      </a:pPr>
                      <a:r>
                        <a:rPr lang="en-US" sz="1200">
                          <a:effectLst/>
                        </a:rPr>
                        <a:t>(loss)</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50"/>
                        </a:spcBef>
                        <a:spcAft>
                          <a:spcPts val="0"/>
                        </a:spcAft>
                      </a:pPr>
                      <a:r>
                        <a:rPr lang="en-US" sz="1000">
                          <a:effectLst/>
                        </a:rPr>
                        <a:t> </a:t>
                      </a:r>
                      <a:endParaRPr lang="en-US" sz="1100">
                        <a:effectLst/>
                      </a:endParaRPr>
                    </a:p>
                    <a:p>
                      <a:pPr marL="67945" marR="93980" algn="ctr">
                        <a:spcBef>
                          <a:spcPts val="5"/>
                        </a:spcBef>
                        <a:spcAft>
                          <a:spcPts val="0"/>
                        </a:spcAft>
                      </a:pPr>
                      <a:r>
                        <a:rPr lang="en-US" sz="1200">
                          <a:effectLst/>
                        </a:rPr>
                        <a:t>5,485,822</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85725" marR="100330" algn="ctr">
                        <a:spcBef>
                          <a:spcPts val="1155"/>
                        </a:spcBef>
                        <a:spcAft>
                          <a:spcPts val="0"/>
                        </a:spcAft>
                      </a:pPr>
                      <a:r>
                        <a:rPr lang="en-US" sz="1200">
                          <a:effectLst/>
                        </a:rPr>
                        <a:t>6,685,021</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13665" marR="97155" algn="ctr">
                        <a:spcBef>
                          <a:spcPts val="1155"/>
                        </a:spcBef>
                        <a:spcAft>
                          <a:spcPts val="0"/>
                        </a:spcAft>
                      </a:pPr>
                      <a:r>
                        <a:rPr lang="en-US" sz="1200">
                          <a:effectLst/>
                        </a:rPr>
                        <a:t>1,888,387</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91440" marR="77470" algn="ctr">
                        <a:spcBef>
                          <a:spcPts val="1155"/>
                        </a:spcBef>
                        <a:spcAft>
                          <a:spcPts val="0"/>
                        </a:spcAft>
                      </a:pPr>
                      <a:r>
                        <a:rPr lang="en-US" sz="1200">
                          <a:effectLst/>
                        </a:rPr>
                        <a:t>(1,843,347)</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7470" marR="76200" algn="ctr">
                        <a:spcBef>
                          <a:spcPts val="1155"/>
                        </a:spcBef>
                        <a:spcAft>
                          <a:spcPts val="0"/>
                        </a:spcAft>
                      </a:pPr>
                      <a:r>
                        <a:rPr lang="en-US" sz="1200">
                          <a:effectLst/>
                        </a:rPr>
                        <a:t>7,827,014</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r h="900368">
                <a:tc>
                  <a:txBody>
                    <a:bodyPr/>
                    <a:lstStyle/>
                    <a:p>
                      <a:pPr marL="0" marR="0">
                        <a:spcBef>
                          <a:spcPts val="0"/>
                        </a:spcBef>
                        <a:spcAft>
                          <a:spcPts val="0"/>
                        </a:spcAft>
                      </a:pPr>
                      <a:r>
                        <a:rPr lang="en-US" sz="1200">
                          <a:effectLst/>
                        </a:rPr>
                        <a:t> </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50"/>
                        </a:spcBef>
                        <a:spcAft>
                          <a:spcPts val="0"/>
                        </a:spcAft>
                      </a:pPr>
                      <a:r>
                        <a:rPr lang="en-US" sz="1000">
                          <a:effectLst/>
                        </a:rPr>
                        <a:t> </a:t>
                      </a:r>
                      <a:endParaRPr lang="en-US" sz="1100">
                        <a:effectLst/>
                      </a:endParaRPr>
                    </a:p>
                    <a:p>
                      <a:pPr marL="136525" marR="65405" algn="ctr">
                        <a:spcBef>
                          <a:spcPts val="5"/>
                        </a:spcBef>
                        <a:spcAft>
                          <a:spcPts val="0"/>
                        </a:spcAft>
                      </a:pPr>
                      <a:r>
                        <a:rPr lang="en-US" sz="1200">
                          <a:effectLst/>
                        </a:rPr>
                        <a:t>Net</a:t>
                      </a:r>
                      <a:r>
                        <a:rPr lang="en-US" sz="1200" spc="-10">
                          <a:effectLst/>
                        </a:rPr>
                        <a:t> </a:t>
                      </a:r>
                      <a:r>
                        <a:rPr lang="en-US" sz="1200">
                          <a:effectLst/>
                        </a:rPr>
                        <a:t>Sales</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50"/>
                        </a:spcBef>
                        <a:spcAft>
                          <a:spcPts val="0"/>
                        </a:spcAft>
                      </a:pPr>
                      <a:r>
                        <a:rPr lang="en-US" sz="1000">
                          <a:effectLst/>
                        </a:rPr>
                        <a:t> </a:t>
                      </a:r>
                      <a:endParaRPr lang="en-US" sz="1100">
                        <a:effectLst/>
                      </a:endParaRPr>
                    </a:p>
                    <a:p>
                      <a:pPr marL="67945" marR="99695" algn="ctr">
                        <a:spcBef>
                          <a:spcPts val="5"/>
                        </a:spcBef>
                        <a:spcAft>
                          <a:spcPts val="0"/>
                        </a:spcAft>
                      </a:pPr>
                      <a:r>
                        <a:rPr lang="en-US" sz="1200">
                          <a:effectLst/>
                        </a:rPr>
                        <a:t>131,498,373</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50"/>
                        </a:spcBef>
                        <a:spcAft>
                          <a:spcPts val="0"/>
                        </a:spcAft>
                      </a:pPr>
                      <a:r>
                        <a:rPr lang="en-US" sz="1000">
                          <a:effectLst/>
                        </a:rPr>
                        <a:t> </a:t>
                      </a:r>
                      <a:endParaRPr lang="en-US" sz="1100">
                        <a:effectLst/>
                      </a:endParaRPr>
                    </a:p>
                    <a:p>
                      <a:pPr marL="85725" marR="100330" algn="ctr">
                        <a:spcBef>
                          <a:spcPts val="5"/>
                        </a:spcBef>
                        <a:spcAft>
                          <a:spcPts val="0"/>
                        </a:spcAft>
                      </a:pPr>
                      <a:r>
                        <a:rPr lang="en-US" sz="1200">
                          <a:effectLst/>
                        </a:rPr>
                        <a:t>142,975,792</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50"/>
                        </a:spcBef>
                        <a:spcAft>
                          <a:spcPts val="0"/>
                        </a:spcAft>
                      </a:pPr>
                      <a:r>
                        <a:rPr lang="en-US" sz="1000">
                          <a:effectLst/>
                        </a:rPr>
                        <a:t> </a:t>
                      </a:r>
                      <a:endParaRPr lang="en-US" sz="1100">
                        <a:effectLst/>
                      </a:endParaRPr>
                    </a:p>
                    <a:p>
                      <a:pPr marL="113665" marR="97155" algn="ctr">
                        <a:spcBef>
                          <a:spcPts val="5"/>
                        </a:spcBef>
                        <a:spcAft>
                          <a:spcPts val="0"/>
                        </a:spcAft>
                      </a:pPr>
                      <a:r>
                        <a:rPr lang="en-US" sz="1200">
                          <a:effectLst/>
                        </a:rPr>
                        <a:t>125,919,817</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50"/>
                        </a:spcBef>
                        <a:spcAft>
                          <a:spcPts val="0"/>
                        </a:spcAft>
                      </a:pPr>
                      <a:r>
                        <a:rPr lang="en-US" sz="1000">
                          <a:effectLst/>
                        </a:rPr>
                        <a:t> </a:t>
                      </a:r>
                      <a:endParaRPr lang="en-US" sz="1100">
                        <a:effectLst/>
                      </a:endParaRPr>
                    </a:p>
                    <a:p>
                      <a:pPr marL="95885" marR="77470" algn="ctr">
                        <a:spcBef>
                          <a:spcPts val="5"/>
                        </a:spcBef>
                        <a:spcAft>
                          <a:spcPts val="0"/>
                        </a:spcAft>
                      </a:pPr>
                      <a:r>
                        <a:rPr lang="en-US" sz="1200">
                          <a:effectLst/>
                        </a:rPr>
                        <a:t>101,973,030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50"/>
                        </a:spcBef>
                        <a:spcAft>
                          <a:spcPts val="0"/>
                        </a:spcAft>
                      </a:pPr>
                      <a:r>
                        <a:rPr lang="en-US" sz="1000">
                          <a:effectLst/>
                        </a:rPr>
                        <a:t> </a:t>
                      </a:r>
                      <a:endParaRPr lang="en-US" sz="1100">
                        <a:effectLst/>
                      </a:endParaRPr>
                    </a:p>
                    <a:p>
                      <a:pPr marL="77470" marR="81280" algn="ctr">
                        <a:spcBef>
                          <a:spcPts val="5"/>
                        </a:spcBef>
                        <a:spcAft>
                          <a:spcPts val="0"/>
                        </a:spcAft>
                      </a:pPr>
                      <a:r>
                        <a:rPr lang="en-US" sz="1200">
                          <a:effectLst/>
                        </a:rPr>
                        <a:t>118,495,882</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r h="562561">
                <a:tc>
                  <a:txBody>
                    <a:bodyPr/>
                    <a:lstStyle/>
                    <a:p>
                      <a:pPr marL="0" marR="0">
                        <a:spcBef>
                          <a:spcPts val="0"/>
                        </a:spcBef>
                        <a:spcAft>
                          <a:spcPts val="0"/>
                        </a:spcAft>
                      </a:pPr>
                      <a:r>
                        <a:rPr lang="en-US" sz="1200">
                          <a:effectLst/>
                        </a:rPr>
                        <a:t> </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3025" marR="0" algn="ctr">
                        <a:lnSpc>
                          <a:spcPts val="1280"/>
                        </a:lnSpc>
                        <a:spcBef>
                          <a:spcPts val="715"/>
                        </a:spcBef>
                        <a:spcAft>
                          <a:spcPts val="0"/>
                        </a:spcAft>
                      </a:pPr>
                      <a:r>
                        <a:rPr lang="en-US" sz="1200">
                          <a:effectLst/>
                        </a:rPr>
                        <a:t>=</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7945" marR="90805" algn="ctr">
                        <a:lnSpc>
                          <a:spcPts val="1280"/>
                        </a:lnSpc>
                        <a:spcBef>
                          <a:spcPts val="715"/>
                        </a:spcBef>
                        <a:spcAft>
                          <a:spcPts val="0"/>
                        </a:spcAft>
                      </a:pPr>
                      <a:r>
                        <a:rPr lang="en-US" sz="1200">
                          <a:effectLst/>
                        </a:rPr>
                        <a:t>4.17%</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88900" marR="100330" algn="ctr">
                        <a:lnSpc>
                          <a:spcPts val="1280"/>
                        </a:lnSpc>
                        <a:spcBef>
                          <a:spcPts val="715"/>
                        </a:spcBef>
                        <a:spcAft>
                          <a:spcPts val="0"/>
                        </a:spcAft>
                      </a:pPr>
                      <a:r>
                        <a:rPr lang="en-US" sz="1200">
                          <a:effectLst/>
                        </a:rPr>
                        <a:t>4.68%</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14300" marR="94615" algn="ctr">
                        <a:lnSpc>
                          <a:spcPts val="1280"/>
                        </a:lnSpc>
                        <a:spcBef>
                          <a:spcPts val="715"/>
                        </a:spcBef>
                        <a:spcAft>
                          <a:spcPts val="0"/>
                        </a:spcAft>
                      </a:pPr>
                      <a:r>
                        <a:rPr lang="en-US" sz="1200">
                          <a:effectLst/>
                        </a:rPr>
                        <a:t>1.50%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94615" marR="77470" algn="ctr">
                        <a:lnSpc>
                          <a:spcPts val="1280"/>
                        </a:lnSpc>
                        <a:spcBef>
                          <a:spcPts val="715"/>
                        </a:spcBef>
                        <a:spcAft>
                          <a:spcPts val="0"/>
                        </a:spcAft>
                      </a:pPr>
                      <a:r>
                        <a:rPr lang="en-US" sz="1200">
                          <a:effectLst/>
                        </a:rPr>
                        <a:t>(1.81%)</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7470" marR="77470" algn="ctr">
                        <a:lnSpc>
                          <a:spcPts val="1280"/>
                        </a:lnSpc>
                        <a:spcBef>
                          <a:spcPts val="715"/>
                        </a:spcBef>
                        <a:spcAft>
                          <a:spcPts val="0"/>
                        </a:spcAft>
                      </a:pPr>
                      <a:r>
                        <a:rPr lang="en-US" sz="1200" dirty="0">
                          <a:effectLst/>
                        </a:rPr>
                        <a:t>6.61%</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bl>
          </a:graphicData>
        </a:graphic>
      </p:graphicFrame>
      <p:graphicFrame>
        <p:nvGraphicFramePr>
          <p:cNvPr id="7" name="Table 6"/>
          <p:cNvGraphicFramePr>
            <a:graphicFrameLocks noGrp="1"/>
          </p:cNvGraphicFramePr>
          <p:nvPr/>
        </p:nvGraphicFramePr>
        <p:xfrm>
          <a:off x="3621405" y="3619024"/>
          <a:ext cx="4949190" cy="1021715"/>
        </p:xfrm>
        <a:graphic>
          <a:graphicData uri="http://schemas.openxmlformats.org/drawingml/2006/table">
            <a:tbl>
              <a:tblPr firstRow="1" firstCol="1" lastRow="1" lastCol="1" bandRow="1" bandCol="1">
                <a:tableStyleId>{5C22544A-7EE6-4342-B048-85BDC9FD1C3A}</a:tableStyleId>
              </a:tblPr>
              <a:tblGrid>
                <a:gridCol w="1003300"/>
                <a:gridCol w="1003300"/>
                <a:gridCol w="1000125"/>
                <a:gridCol w="962025"/>
                <a:gridCol w="980440"/>
              </a:tblGrid>
              <a:tr h="268605">
                <a:tc>
                  <a:txBody>
                    <a:bodyPr/>
                    <a:lstStyle/>
                    <a:p>
                      <a:pPr marL="95250" marR="80010" algn="ctr">
                        <a:lnSpc>
                          <a:spcPts val="1330"/>
                        </a:lnSpc>
                        <a:spcBef>
                          <a:spcPts val="0"/>
                        </a:spcBef>
                        <a:spcAft>
                          <a:spcPts val="0"/>
                        </a:spcAft>
                      </a:pPr>
                      <a:r>
                        <a:rPr lang="en-US" sz="1200">
                          <a:effectLst/>
                        </a:rPr>
                        <a:t>131,498,373</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86995" marR="100330" algn="ctr">
                        <a:lnSpc>
                          <a:spcPts val="1330"/>
                        </a:lnSpc>
                        <a:spcBef>
                          <a:spcPts val="0"/>
                        </a:spcBef>
                        <a:spcAft>
                          <a:spcPts val="0"/>
                        </a:spcAft>
                      </a:pPr>
                      <a:r>
                        <a:rPr lang="en-US" sz="1200">
                          <a:effectLst/>
                        </a:rPr>
                        <a:t>142,975,792</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14300" marR="96520" algn="ctr">
                        <a:lnSpc>
                          <a:spcPts val="1330"/>
                        </a:lnSpc>
                        <a:spcBef>
                          <a:spcPts val="0"/>
                        </a:spcBef>
                        <a:spcAft>
                          <a:spcPts val="0"/>
                        </a:spcAft>
                      </a:pPr>
                      <a:r>
                        <a:rPr lang="en-US" sz="1200">
                          <a:effectLst/>
                        </a:rPr>
                        <a:t>125,919,817</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96520" marR="76835" algn="ctr">
                        <a:lnSpc>
                          <a:spcPts val="1330"/>
                        </a:lnSpc>
                        <a:spcBef>
                          <a:spcPts val="0"/>
                        </a:spcBef>
                        <a:spcAft>
                          <a:spcPts val="0"/>
                        </a:spcAft>
                      </a:pPr>
                      <a:r>
                        <a:rPr lang="en-US" sz="1200">
                          <a:effectLst/>
                        </a:rPr>
                        <a:t>101,973,030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8105" marR="114935" algn="ctr">
                        <a:lnSpc>
                          <a:spcPts val="1330"/>
                        </a:lnSpc>
                        <a:spcBef>
                          <a:spcPts val="0"/>
                        </a:spcBef>
                        <a:spcAft>
                          <a:spcPts val="0"/>
                        </a:spcAft>
                      </a:pPr>
                      <a:r>
                        <a:rPr lang="en-US" sz="1200">
                          <a:effectLst/>
                        </a:rPr>
                        <a:t>118,495,882</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r h="426720">
                <a:tc>
                  <a:txBody>
                    <a:bodyPr/>
                    <a:lstStyle/>
                    <a:p>
                      <a:pPr marL="95250" marR="76835" algn="ctr">
                        <a:spcBef>
                          <a:spcPts val="735"/>
                        </a:spcBef>
                        <a:spcAft>
                          <a:spcPts val="0"/>
                        </a:spcAft>
                      </a:pPr>
                      <a:r>
                        <a:rPr lang="en-US" sz="1200">
                          <a:effectLst/>
                        </a:rPr>
                        <a:t>6.68%</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90170" marR="100330" algn="ctr">
                        <a:spcBef>
                          <a:spcPts val="735"/>
                        </a:spcBef>
                        <a:spcAft>
                          <a:spcPts val="0"/>
                        </a:spcAft>
                      </a:pPr>
                      <a:r>
                        <a:rPr lang="en-US" sz="1200">
                          <a:effectLst/>
                        </a:rPr>
                        <a:t>9.36%</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14300" marR="95885" algn="ctr">
                        <a:spcBef>
                          <a:spcPts val="735"/>
                        </a:spcBef>
                        <a:spcAft>
                          <a:spcPts val="0"/>
                        </a:spcAft>
                      </a:pPr>
                      <a:r>
                        <a:rPr lang="en-US" sz="1200">
                          <a:effectLst/>
                        </a:rPr>
                        <a:t>16.03%</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96520" marR="73660" algn="ctr">
                        <a:spcBef>
                          <a:spcPts val="735"/>
                        </a:spcBef>
                        <a:spcAft>
                          <a:spcPts val="0"/>
                        </a:spcAft>
                      </a:pPr>
                      <a:r>
                        <a:rPr lang="en-US" sz="1200">
                          <a:effectLst/>
                        </a:rPr>
                        <a:t>4.33%</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8105" marR="114300" algn="ctr">
                        <a:spcBef>
                          <a:spcPts val="735"/>
                        </a:spcBef>
                        <a:spcAft>
                          <a:spcPts val="0"/>
                        </a:spcAft>
                      </a:pPr>
                      <a:r>
                        <a:rPr lang="en-US" sz="1200">
                          <a:effectLst/>
                        </a:rPr>
                        <a:t>13.22%</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r h="326390">
                <a:tc>
                  <a:txBody>
                    <a:bodyPr/>
                    <a:lstStyle/>
                    <a:p>
                      <a:pPr marL="0" marR="0">
                        <a:spcBef>
                          <a:spcPts val="40"/>
                        </a:spcBef>
                        <a:spcAft>
                          <a:spcPts val="0"/>
                        </a:spcAft>
                      </a:pPr>
                      <a:r>
                        <a:rPr lang="en-US" sz="1000">
                          <a:effectLst/>
                        </a:rPr>
                        <a:t> </a:t>
                      </a:r>
                      <a:endParaRPr lang="en-US" sz="1100">
                        <a:effectLst/>
                      </a:endParaRPr>
                    </a:p>
                    <a:p>
                      <a:pPr marL="95250" marR="80010" algn="ctr">
                        <a:lnSpc>
                          <a:spcPts val="1280"/>
                        </a:lnSpc>
                        <a:spcBef>
                          <a:spcPts val="5"/>
                        </a:spcBef>
                        <a:spcAft>
                          <a:spcPts val="0"/>
                        </a:spcAft>
                      </a:pPr>
                      <a:r>
                        <a:rPr lang="en-US" sz="1200">
                          <a:effectLst/>
                        </a:rPr>
                        <a:t>5,485,822</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40"/>
                        </a:spcBef>
                        <a:spcAft>
                          <a:spcPts val="0"/>
                        </a:spcAft>
                      </a:pPr>
                      <a:r>
                        <a:rPr lang="en-US" sz="1000">
                          <a:effectLst/>
                        </a:rPr>
                        <a:t> </a:t>
                      </a:r>
                      <a:endParaRPr lang="en-US" sz="1100">
                        <a:effectLst/>
                      </a:endParaRPr>
                    </a:p>
                    <a:p>
                      <a:pPr marL="86995" marR="100330" algn="ctr">
                        <a:lnSpc>
                          <a:spcPts val="1280"/>
                        </a:lnSpc>
                        <a:spcBef>
                          <a:spcPts val="5"/>
                        </a:spcBef>
                        <a:spcAft>
                          <a:spcPts val="0"/>
                        </a:spcAft>
                      </a:pPr>
                      <a:r>
                        <a:rPr lang="en-US" sz="1200">
                          <a:effectLst/>
                        </a:rPr>
                        <a:t>6,685,021</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40"/>
                        </a:spcBef>
                        <a:spcAft>
                          <a:spcPts val="0"/>
                        </a:spcAft>
                      </a:pPr>
                      <a:r>
                        <a:rPr lang="en-US" sz="1000">
                          <a:effectLst/>
                        </a:rPr>
                        <a:t> </a:t>
                      </a:r>
                      <a:endParaRPr lang="en-US" sz="1100">
                        <a:effectLst/>
                      </a:endParaRPr>
                    </a:p>
                    <a:p>
                      <a:pPr marL="114300" marR="96520" algn="ctr">
                        <a:lnSpc>
                          <a:spcPts val="1280"/>
                        </a:lnSpc>
                        <a:spcBef>
                          <a:spcPts val="5"/>
                        </a:spcBef>
                        <a:spcAft>
                          <a:spcPts val="0"/>
                        </a:spcAft>
                      </a:pPr>
                      <a:r>
                        <a:rPr lang="en-US" sz="1200">
                          <a:effectLst/>
                        </a:rPr>
                        <a:t>1,888,387</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40"/>
                        </a:spcBef>
                        <a:spcAft>
                          <a:spcPts val="0"/>
                        </a:spcAft>
                      </a:pPr>
                      <a:r>
                        <a:rPr lang="en-US" sz="1000">
                          <a:effectLst/>
                        </a:rPr>
                        <a:t> </a:t>
                      </a:r>
                      <a:endParaRPr lang="en-US" sz="1100">
                        <a:effectLst/>
                      </a:endParaRPr>
                    </a:p>
                    <a:p>
                      <a:pPr marL="92710" marR="77470" algn="ctr">
                        <a:lnSpc>
                          <a:spcPts val="1280"/>
                        </a:lnSpc>
                        <a:spcBef>
                          <a:spcPts val="5"/>
                        </a:spcBef>
                        <a:spcAft>
                          <a:spcPts val="0"/>
                        </a:spcAft>
                      </a:pPr>
                      <a:r>
                        <a:rPr lang="en-US" sz="1200">
                          <a:effectLst/>
                        </a:rPr>
                        <a:t>(1,843,347)</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40"/>
                        </a:spcBef>
                        <a:spcAft>
                          <a:spcPts val="0"/>
                        </a:spcAft>
                      </a:pPr>
                      <a:r>
                        <a:rPr lang="en-US" sz="1000">
                          <a:effectLst/>
                        </a:rPr>
                        <a:t> </a:t>
                      </a:r>
                      <a:endParaRPr lang="en-US" sz="1100">
                        <a:effectLst/>
                      </a:endParaRPr>
                    </a:p>
                    <a:p>
                      <a:pPr marL="78105" marR="107950" algn="ctr">
                        <a:lnSpc>
                          <a:spcPts val="1280"/>
                        </a:lnSpc>
                        <a:spcBef>
                          <a:spcPts val="5"/>
                        </a:spcBef>
                        <a:spcAft>
                          <a:spcPts val="0"/>
                        </a:spcAft>
                      </a:pPr>
                      <a:r>
                        <a:rPr lang="en-US" sz="1200">
                          <a:effectLst/>
                        </a:rPr>
                        <a:t>7,827,014</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bl>
          </a:graphicData>
        </a:graphic>
      </p:graphicFrame>
      <p:graphicFrame>
        <p:nvGraphicFramePr>
          <p:cNvPr id="8" name="Table 7"/>
          <p:cNvGraphicFramePr>
            <a:graphicFrameLocks noGrp="1"/>
          </p:cNvGraphicFramePr>
          <p:nvPr/>
        </p:nvGraphicFramePr>
        <p:xfrm>
          <a:off x="3640772" y="3061494"/>
          <a:ext cx="4910455" cy="2136775"/>
        </p:xfrm>
        <a:graphic>
          <a:graphicData uri="http://schemas.openxmlformats.org/drawingml/2006/table">
            <a:tbl>
              <a:tblPr firstRow="1" firstCol="1" lastRow="1" lastCol="1" bandRow="1" bandCol="1">
                <a:tableStyleId>{5C22544A-7EE6-4342-B048-85BDC9FD1C3A}</a:tableStyleId>
              </a:tblPr>
              <a:tblGrid>
                <a:gridCol w="1000125"/>
                <a:gridCol w="1019810"/>
                <a:gridCol w="975360"/>
                <a:gridCol w="975995"/>
                <a:gridCol w="939165"/>
              </a:tblGrid>
              <a:tr h="262255">
                <a:tc>
                  <a:txBody>
                    <a:bodyPr/>
                    <a:lstStyle/>
                    <a:p>
                      <a:pPr marL="160020" marR="0">
                        <a:lnSpc>
                          <a:spcPts val="1330"/>
                        </a:lnSpc>
                        <a:spcBef>
                          <a:spcPts val="0"/>
                        </a:spcBef>
                        <a:spcAft>
                          <a:spcPts val="0"/>
                        </a:spcAft>
                      </a:pPr>
                      <a:r>
                        <a:rPr lang="en-US" sz="1200">
                          <a:effectLst/>
                        </a:rPr>
                        <a:t>89,060,463</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98425" marR="130810" algn="ctr">
                        <a:lnSpc>
                          <a:spcPts val="1330"/>
                        </a:lnSpc>
                        <a:spcBef>
                          <a:spcPts val="0"/>
                        </a:spcBef>
                        <a:spcAft>
                          <a:spcPts val="0"/>
                        </a:spcAft>
                      </a:pPr>
                      <a:r>
                        <a:rPr lang="en-US" sz="1200">
                          <a:effectLst/>
                        </a:rPr>
                        <a:t>87,588,174</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35255" marR="128270" algn="ctr">
                        <a:lnSpc>
                          <a:spcPts val="1330"/>
                        </a:lnSpc>
                        <a:spcBef>
                          <a:spcPts val="0"/>
                        </a:spcBef>
                        <a:spcAft>
                          <a:spcPts val="0"/>
                        </a:spcAft>
                      </a:pPr>
                      <a:r>
                        <a:rPr lang="en-US" sz="1200">
                          <a:effectLst/>
                        </a:rPr>
                        <a:t>42,943,015</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28905" marR="109855" algn="ctr">
                        <a:lnSpc>
                          <a:spcPts val="1330"/>
                        </a:lnSpc>
                        <a:spcBef>
                          <a:spcPts val="0"/>
                        </a:spcBef>
                        <a:spcAft>
                          <a:spcPts val="0"/>
                        </a:spcAft>
                      </a:pPr>
                      <a:r>
                        <a:rPr lang="en-US" sz="1200">
                          <a:effectLst/>
                        </a:rPr>
                        <a:t>41,660,605</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14300" marR="113665" algn="ctr">
                        <a:lnSpc>
                          <a:spcPts val="1330"/>
                        </a:lnSpc>
                        <a:spcBef>
                          <a:spcPts val="0"/>
                        </a:spcBef>
                        <a:spcAft>
                          <a:spcPts val="0"/>
                        </a:spcAft>
                      </a:pPr>
                      <a:r>
                        <a:rPr lang="en-US" sz="1200">
                          <a:effectLst/>
                        </a:rPr>
                        <a:t>48,341,376</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r h="422275">
                <a:tc>
                  <a:txBody>
                    <a:bodyPr/>
                    <a:lstStyle/>
                    <a:p>
                      <a:pPr marL="297180" marR="0">
                        <a:spcBef>
                          <a:spcPts val="685"/>
                        </a:spcBef>
                        <a:spcAft>
                          <a:spcPts val="0"/>
                        </a:spcAft>
                      </a:pPr>
                      <a:r>
                        <a:rPr lang="en-US" sz="1200">
                          <a:effectLst/>
                        </a:rPr>
                        <a:t>6.16%</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98425" marR="124460" algn="ctr">
                        <a:spcBef>
                          <a:spcPts val="685"/>
                        </a:spcBef>
                        <a:spcAft>
                          <a:spcPts val="0"/>
                        </a:spcAft>
                      </a:pPr>
                      <a:r>
                        <a:rPr lang="en-US" sz="1200">
                          <a:effectLst/>
                        </a:rPr>
                        <a:t>7.63%</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35255" marR="128270" algn="ctr">
                        <a:spcBef>
                          <a:spcPts val="685"/>
                        </a:spcBef>
                        <a:spcAft>
                          <a:spcPts val="0"/>
                        </a:spcAft>
                      </a:pPr>
                      <a:r>
                        <a:rPr lang="en-US" sz="1200">
                          <a:effectLst/>
                        </a:rPr>
                        <a:t>4.40%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25730" marR="110490" algn="ctr">
                        <a:spcBef>
                          <a:spcPts val="685"/>
                        </a:spcBef>
                        <a:spcAft>
                          <a:spcPts val="0"/>
                        </a:spcAft>
                      </a:pPr>
                      <a:r>
                        <a:rPr lang="en-US" sz="1200">
                          <a:effectLst/>
                        </a:rPr>
                        <a:t>(4.42%)</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07950" marR="113665" algn="ctr">
                        <a:spcBef>
                          <a:spcPts val="685"/>
                        </a:spcBef>
                        <a:spcAft>
                          <a:spcPts val="0"/>
                        </a:spcAft>
                      </a:pPr>
                      <a:r>
                        <a:rPr lang="en-US" sz="1200">
                          <a:effectLst/>
                        </a:rPr>
                        <a:t>16.19%</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r h="562610">
                <a:tc>
                  <a:txBody>
                    <a:bodyPr/>
                    <a:lstStyle/>
                    <a:p>
                      <a:pPr marL="0" marR="0">
                        <a:spcBef>
                          <a:spcPts val="55"/>
                        </a:spcBef>
                        <a:spcAft>
                          <a:spcPts val="0"/>
                        </a:spcAft>
                      </a:pPr>
                      <a:r>
                        <a:rPr lang="en-US" sz="1000">
                          <a:effectLst/>
                        </a:rPr>
                        <a:t> </a:t>
                      </a:r>
                      <a:endParaRPr lang="en-US" sz="1100">
                        <a:effectLst/>
                      </a:endParaRPr>
                    </a:p>
                    <a:p>
                      <a:pPr marL="200025" marR="0">
                        <a:spcBef>
                          <a:spcPts val="0"/>
                        </a:spcBef>
                        <a:spcAft>
                          <a:spcPts val="0"/>
                        </a:spcAft>
                      </a:pPr>
                      <a:r>
                        <a:rPr lang="en-US" sz="1200">
                          <a:effectLst/>
                        </a:rPr>
                        <a:t>5,485,822</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55"/>
                        </a:spcBef>
                        <a:spcAft>
                          <a:spcPts val="0"/>
                        </a:spcAft>
                      </a:pPr>
                      <a:r>
                        <a:rPr lang="en-US" sz="1000">
                          <a:effectLst/>
                        </a:rPr>
                        <a:t> </a:t>
                      </a:r>
                      <a:endParaRPr lang="en-US" sz="1100">
                        <a:effectLst/>
                      </a:endParaRPr>
                    </a:p>
                    <a:p>
                      <a:pPr marL="98425" marR="133985" algn="ctr">
                        <a:spcBef>
                          <a:spcPts val="0"/>
                        </a:spcBef>
                        <a:spcAft>
                          <a:spcPts val="0"/>
                        </a:spcAft>
                      </a:pPr>
                      <a:r>
                        <a:rPr lang="en-US" sz="1200">
                          <a:effectLst/>
                        </a:rPr>
                        <a:t>6,685,021</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55"/>
                        </a:spcBef>
                        <a:spcAft>
                          <a:spcPts val="0"/>
                        </a:spcAft>
                      </a:pPr>
                      <a:r>
                        <a:rPr lang="en-US" sz="1000">
                          <a:effectLst/>
                        </a:rPr>
                        <a:t> </a:t>
                      </a:r>
                      <a:endParaRPr lang="en-US" sz="1100">
                        <a:effectLst/>
                      </a:endParaRPr>
                    </a:p>
                    <a:p>
                      <a:pPr marL="132080" marR="128270" algn="ctr">
                        <a:spcBef>
                          <a:spcPts val="0"/>
                        </a:spcBef>
                        <a:spcAft>
                          <a:spcPts val="0"/>
                        </a:spcAft>
                      </a:pPr>
                      <a:r>
                        <a:rPr lang="en-US" sz="1200">
                          <a:effectLst/>
                        </a:rPr>
                        <a:t>1,888,387</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55"/>
                        </a:spcBef>
                        <a:spcAft>
                          <a:spcPts val="0"/>
                        </a:spcAft>
                      </a:pPr>
                      <a:r>
                        <a:rPr lang="en-US" sz="1000">
                          <a:effectLst/>
                        </a:rPr>
                        <a:t> </a:t>
                      </a:r>
                      <a:endParaRPr lang="en-US" sz="1100">
                        <a:effectLst/>
                      </a:endParaRPr>
                    </a:p>
                    <a:p>
                      <a:pPr marL="128905" marR="110490" algn="ctr">
                        <a:spcBef>
                          <a:spcPts val="0"/>
                        </a:spcBef>
                        <a:spcAft>
                          <a:spcPts val="0"/>
                        </a:spcAft>
                      </a:pPr>
                      <a:r>
                        <a:rPr lang="en-US" sz="1200">
                          <a:effectLst/>
                        </a:rPr>
                        <a:t>(1,843,347)</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55"/>
                        </a:spcBef>
                        <a:spcAft>
                          <a:spcPts val="0"/>
                        </a:spcAft>
                      </a:pPr>
                      <a:r>
                        <a:rPr lang="en-US" sz="1000">
                          <a:effectLst/>
                        </a:rPr>
                        <a:t> </a:t>
                      </a:r>
                      <a:endParaRPr lang="en-US" sz="1100">
                        <a:effectLst/>
                      </a:endParaRPr>
                    </a:p>
                    <a:p>
                      <a:pPr marL="114300" marR="109855" algn="ctr">
                        <a:spcBef>
                          <a:spcPts val="0"/>
                        </a:spcBef>
                        <a:spcAft>
                          <a:spcPts val="0"/>
                        </a:spcAft>
                      </a:pPr>
                      <a:r>
                        <a:rPr lang="en-US" sz="1200">
                          <a:effectLst/>
                        </a:rPr>
                        <a:t>7,827,014</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r h="561975">
                <a:tc>
                  <a:txBody>
                    <a:bodyPr/>
                    <a:lstStyle/>
                    <a:p>
                      <a:pPr marL="0" marR="0">
                        <a:spcBef>
                          <a:spcPts val="10"/>
                        </a:spcBef>
                        <a:spcAft>
                          <a:spcPts val="0"/>
                        </a:spcAft>
                      </a:pPr>
                      <a:r>
                        <a:rPr lang="en-US" sz="1550">
                          <a:effectLst/>
                        </a:rPr>
                        <a:t> </a:t>
                      </a:r>
                      <a:endParaRPr lang="en-US" sz="1100">
                        <a:effectLst/>
                      </a:endParaRPr>
                    </a:p>
                    <a:p>
                      <a:pPr marL="127000" marR="0">
                        <a:spcBef>
                          <a:spcPts val="0"/>
                        </a:spcBef>
                        <a:spcAft>
                          <a:spcPts val="0"/>
                        </a:spcAft>
                      </a:pPr>
                      <a:r>
                        <a:rPr lang="en-US" sz="1200">
                          <a:effectLst/>
                        </a:rPr>
                        <a:t>111,936,154</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10"/>
                        </a:spcBef>
                        <a:spcAft>
                          <a:spcPts val="0"/>
                        </a:spcAft>
                      </a:pPr>
                      <a:r>
                        <a:rPr lang="en-US" sz="1550">
                          <a:effectLst/>
                        </a:rPr>
                        <a:t> </a:t>
                      </a:r>
                      <a:endParaRPr lang="en-US" sz="1100">
                        <a:effectLst/>
                      </a:endParaRPr>
                    </a:p>
                    <a:p>
                      <a:pPr marL="98425" marR="133985" algn="ctr">
                        <a:spcBef>
                          <a:spcPts val="0"/>
                        </a:spcBef>
                        <a:spcAft>
                          <a:spcPts val="0"/>
                        </a:spcAft>
                      </a:pPr>
                      <a:r>
                        <a:rPr lang="en-US" sz="1200">
                          <a:effectLst/>
                        </a:rPr>
                        <a:t>110,407,853</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10"/>
                        </a:spcBef>
                        <a:spcAft>
                          <a:spcPts val="0"/>
                        </a:spcAft>
                      </a:pPr>
                      <a:r>
                        <a:rPr lang="en-US" sz="1550">
                          <a:effectLst/>
                        </a:rPr>
                        <a:t> </a:t>
                      </a:r>
                      <a:endParaRPr lang="en-US" sz="1100">
                        <a:effectLst/>
                      </a:endParaRPr>
                    </a:p>
                    <a:p>
                      <a:pPr marL="135255" marR="128270" algn="ctr">
                        <a:spcBef>
                          <a:spcPts val="0"/>
                        </a:spcBef>
                        <a:spcAft>
                          <a:spcPts val="0"/>
                        </a:spcAft>
                      </a:pPr>
                      <a:r>
                        <a:rPr lang="en-US" sz="1200">
                          <a:effectLst/>
                        </a:rPr>
                        <a:t>88,812,393</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10"/>
                        </a:spcBef>
                        <a:spcAft>
                          <a:spcPts val="0"/>
                        </a:spcAft>
                      </a:pPr>
                      <a:r>
                        <a:rPr lang="en-US" sz="1550">
                          <a:effectLst/>
                        </a:rPr>
                        <a:t> </a:t>
                      </a:r>
                      <a:endParaRPr lang="en-US" sz="1100">
                        <a:effectLst/>
                      </a:endParaRPr>
                    </a:p>
                    <a:p>
                      <a:pPr marL="128905" marR="109855" algn="ctr">
                        <a:spcBef>
                          <a:spcPts val="0"/>
                        </a:spcBef>
                        <a:spcAft>
                          <a:spcPts val="0"/>
                        </a:spcAft>
                      </a:pPr>
                      <a:r>
                        <a:rPr lang="en-US" sz="1200">
                          <a:effectLst/>
                        </a:rPr>
                        <a:t>89,122,609</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10"/>
                        </a:spcBef>
                        <a:spcAft>
                          <a:spcPts val="0"/>
                        </a:spcAft>
                      </a:pPr>
                      <a:r>
                        <a:rPr lang="en-US" sz="1550">
                          <a:effectLst/>
                        </a:rPr>
                        <a:t> </a:t>
                      </a:r>
                      <a:endParaRPr lang="en-US" sz="1100">
                        <a:effectLst/>
                      </a:endParaRPr>
                    </a:p>
                    <a:p>
                      <a:pPr marL="114300" marR="113665" algn="ctr">
                        <a:spcBef>
                          <a:spcPts val="0"/>
                        </a:spcBef>
                        <a:spcAft>
                          <a:spcPts val="0"/>
                        </a:spcAft>
                      </a:pPr>
                      <a:r>
                        <a:rPr lang="en-US" sz="1200">
                          <a:effectLst/>
                        </a:rPr>
                        <a:t>88,735,120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r h="327660">
                <a:tc>
                  <a:txBody>
                    <a:bodyPr/>
                    <a:lstStyle/>
                    <a:p>
                      <a:pPr marL="0" marR="0">
                        <a:spcBef>
                          <a:spcPts val="50"/>
                        </a:spcBef>
                        <a:spcAft>
                          <a:spcPts val="0"/>
                        </a:spcAft>
                      </a:pPr>
                      <a:r>
                        <a:rPr lang="en-US" sz="1000">
                          <a:effectLst/>
                        </a:rPr>
                        <a:t> </a:t>
                      </a:r>
                      <a:endParaRPr lang="en-US" sz="1100">
                        <a:effectLst/>
                      </a:endParaRPr>
                    </a:p>
                    <a:p>
                      <a:pPr marL="297180" marR="0">
                        <a:lnSpc>
                          <a:spcPts val="1280"/>
                        </a:lnSpc>
                        <a:spcBef>
                          <a:spcPts val="5"/>
                        </a:spcBef>
                        <a:spcAft>
                          <a:spcPts val="0"/>
                        </a:spcAft>
                      </a:pPr>
                      <a:r>
                        <a:rPr lang="en-US" sz="1200">
                          <a:effectLst/>
                        </a:rPr>
                        <a:t>4.90%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50"/>
                        </a:spcBef>
                        <a:spcAft>
                          <a:spcPts val="0"/>
                        </a:spcAft>
                      </a:pPr>
                      <a:r>
                        <a:rPr lang="en-US" sz="1000">
                          <a:effectLst/>
                        </a:rPr>
                        <a:t> </a:t>
                      </a:r>
                      <a:endParaRPr lang="en-US" sz="1100">
                        <a:effectLst/>
                      </a:endParaRPr>
                    </a:p>
                    <a:p>
                      <a:pPr marL="98425" marR="124460" algn="ctr">
                        <a:lnSpc>
                          <a:spcPts val="1280"/>
                        </a:lnSpc>
                        <a:spcBef>
                          <a:spcPts val="5"/>
                        </a:spcBef>
                        <a:spcAft>
                          <a:spcPts val="0"/>
                        </a:spcAft>
                      </a:pPr>
                      <a:r>
                        <a:rPr lang="en-US" sz="1200">
                          <a:effectLst/>
                        </a:rPr>
                        <a:t>6.05%</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50"/>
                        </a:spcBef>
                        <a:spcAft>
                          <a:spcPts val="0"/>
                        </a:spcAft>
                      </a:pPr>
                      <a:r>
                        <a:rPr lang="en-US" sz="1000">
                          <a:effectLst/>
                        </a:rPr>
                        <a:t> </a:t>
                      </a:r>
                      <a:endParaRPr lang="en-US" sz="1100">
                        <a:effectLst/>
                      </a:endParaRPr>
                    </a:p>
                    <a:p>
                      <a:pPr marL="135255" marR="128270" algn="ctr">
                        <a:lnSpc>
                          <a:spcPts val="1280"/>
                        </a:lnSpc>
                        <a:spcBef>
                          <a:spcPts val="5"/>
                        </a:spcBef>
                        <a:spcAft>
                          <a:spcPts val="0"/>
                        </a:spcAft>
                      </a:pPr>
                      <a:r>
                        <a:rPr lang="en-US" sz="1200">
                          <a:effectLst/>
                        </a:rPr>
                        <a:t>2.13%</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50"/>
                        </a:spcBef>
                        <a:spcAft>
                          <a:spcPts val="0"/>
                        </a:spcAft>
                      </a:pPr>
                      <a:r>
                        <a:rPr lang="en-US" sz="1000">
                          <a:effectLst/>
                        </a:rPr>
                        <a:t> </a:t>
                      </a:r>
                      <a:endParaRPr lang="en-US" sz="1100">
                        <a:effectLst/>
                      </a:endParaRPr>
                    </a:p>
                    <a:p>
                      <a:pPr marL="125730" marR="110490" algn="ctr">
                        <a:lnSpc>
                          <a:spcPts val="1280"/>
                        </a:lnSpc>
                        <a:spcBef>
                          <a:spcPts val="5"/>
                        </a:spcBef>
                        <a:spcAft>
                          <a:spcPts val="0"/>
                        </a:spcAft>
                      </a:pPr>
                      <a:r>
                        <a:rPr lang="en-US" sz="1200">
                          <a:effectLst/>
                        </a:rPr>
                        <a:t>(2.07%)</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50"/>
                        </a:spcBef>
                        <a:spcAft>
                          <a:spcPts val="0"/>
                        </a:spcAft>
                      </a:pPr>
                      <a:r>
                        <a:rPr lang="en-US" sz="1000">
                          <a:effectLst/>
                        </a:rPr>
                        <a:t> </a:t>
                      </a:r>
                      <a:endParaRPr lang="en-US" sz="1100">
                        <a:effectLst/>
                      </a:endParaRPr>
                    </a:p>
                    <a:p>
                      <a:pPr marL="111125" marR="113665" algn="ctr">
                        <a:lnSpc>
                          <a:spcPts val="1280"/>
                        </a:lnSpc>
                        <a:spcBef>
                          <a:spcPts val="5"/>
                        </a:spcBef>
                        <a:spcAft>
                          <a:spcPts val="0"/>
                        </a:spcAft>
                      </a:pPr>
                      <a:r>
                        <a:rPr lang="en-US" sz="1200">
                          <a:effectLst/>
                        </a:rPr>
                        <a:t>8.82%</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bl>
          </a:graphicData>
        </a:graphic>
      </p:graphicFrame>
      <p:graphicFrame>
        <p:nvGraphicFramePr>
          <p:cNvPr id="11" name="Table 10"/>
          <p:cNvGraphicFramePr>
            <a:graphicFrameLocks noGrp="1"/>
          </p:cNvGraphicFramePr>
          <p:nvPr/>
        </p:nvGraphicFramePr>
        <p:xfrm>
          <a:off x="4115435" y="3556794"/>
          <a:ext cx="3961130" cy="1146175"/>
        </p:xfrm>
        <a:graphic>
          <a:graphicData uri="http://schemas.openxmlformats.org/drawingml/2006/table">
            <a:tbl>
              <a:tblPr firstRow="1" firstCol="1" lastRow="1" lastCol="1" bandRow="1" bandCol="1">
                <a:tableStyleId>{5C22544A-7EE6-4342-B048-85BDC9FD1C3A}</a:tableStyleId>
              </a:tblPr>
              <a:tblGrid>
                <a:gridCol w="1002030"/>
                <a:gridCol w="1018540"/>
                <a:gridCol w="978535"/>
                <a:gridCol w="962025"/>
              </a:tblGrid>
              <a:tr h="330835">
                <a:tc>
                  <a:txBody>
                    <a:bodyPr/>
                    <a:lstStyle/>
                    <a:p>
                      <a:pPr marL="127000" marR="0">
                        <a:lnSpc>
                          <a:spcPts val="1330"/>
                        </a:lnSpc>
                        <a:spcBef>
                          <a:spcPts val="0"/>
                        </a:spcBef>
                        <a:spcAft>
                          <a:spcPts val="0"/>
                        </a:spcAft>
                      </a:pPr>
                      <a:r>
                        <a:rPr lang="en-US" sz="1200">
                          <a:effectLst/>
                        </a:rPr>
                        <a:t>111,936,154</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09855" marR="0">
                        <a:lnSpc>
                          <a:spcPts val="1330"/>
                        </a:lnSpc>
                        <a:spcBef>
                          <a:spcPts val="0"/>
                        </a:spcBef>
                        <a:spcAft>
                          <a:spcPts val="0"/>
                        </a:spcAft>
                      </a:pPr>
                      <a:r>
                        <a:rPr lang="en-US" sz="1200">
                          <a:effectLst/>
                        </a:rPr>
                        <a:t>110,407,853</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32715" marR="134620" algn="ctr">
                        <a:lnSpc>
                          <a:spcPts val="1330"/>
                        </a:lnSpc>
                        <a:spcBef>
                          <a:spcPts val="0"/>
                        </a:spcBef>
                        <a:spcAft>
                          <a:spcPts val="0"/>
                        </a:spcAft>
                      </a:pPr>
                      <a:r>
                        <a:rPr lang="en-US" sz="1200">
                          <a:effectLst/>
                        </a:rPr>
                        <a:t>82,318,554</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96520" marR="76835" algn="ctr">
                        <a:lnSpc>
                          <a:spcPts val="1330"/>
                        </a:lnSpc>
                        <a:spcBef>
                          <a:spcPts val="0"/>
                        </a:spcBef>
                        <a:spcAft>
                          <a:spcPts val="0"/>
                        </a:spcAft>
                      </a:pPr>
                      <a:r>
                        <a:rPr lang="en-US" sz="1200">
                          <a:effectLst/>
                        </a:rPr>
                        <a:t>69,822,822</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r h="488950">
                <a:tc>
                  <a:txBody>
                    <a:bodyPr/>
                    <a:lstStyle/>
                    <a:p>
                      <a:pPr marL="0" marR="0">
                        <a:spcBef>
                          <a:spcPts val="20"/>
                        </a:spcBef>
                        <a:spcAft>
                          <a:spcPts val="0"/>
                        </a:spcAft>
                      </a:pPr>
                      <a:r>
                        <a:rPr lang="en-US" sz="1050">
                          <a:effectLst/>
                        </a:rPr>
                        <a:t> </a:t>
                      </a:r>
                      <a:endParaRPr lang="en-US" sz="1100">
                        <a:effectLst/>
                      </a:endParaRPr>
                    </a:p>
                    <a:p>
                      <a:pPr marL="297180" marR="0">
                        <a:spcBef>
                          <a:spcPts val="0"/>
                        </a:spcBef>
                        <a:spcAft>
                          <a:spcPts val="0"/>
                        </a:spcAft>
                      </a:pPr>
                      <a:r>
                        <a:rPr lang="en-US" sz="1200">
                          <a:effectLst/>
                        </a:rPr>
                        <a:t>8.01%</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20"/>
                        </a:spcBef>
                        <a:spcAft>
                          <a:spcPts val="0"/>
                        </a:spcAft>
                      </a:pPr>
                      <a:r>
                        <a:rPr lang="en-US" sz="1050">
                          <a:effectLst/>
                        </a:rPr>
                        <a:t> </a:t>
                      </a:r>
                      <a:endParaRPr lang="en-US" sz="1100">
                        <a:effectLst/>
                      </a:endParaRPr>
                    </a:p>
                    <a:p>
                      <a:pPr marL="243840" marR="0">
                        <a:spcBef>
                          <a:spcPts val="0"/>
                        </a:spcBef>
                        <a:spcAft>
                          <a:spcPts val="0"/>
                        </a:spcAft>
                      </a:pPr>
                      <a:r>
                        <a:rPr lang="en-US" sz="1200">
                          <a:effectLst/>
                        </a:rPr>
                        <a:t>12.12%</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20"/>
                        </a:spcBef>
                        <a:spcAft>
                          <a:spcPts val="0"/>
                        </a:spcAft>
                      </a:pPr>
                      <a:r>
                        <a:rPr lang="en-US" sz="1050">
                          <a:effectLst/>
                        </a:rPr>
                        <a:t> </a:t>
                      </a:r>
                      <a:endParaRPr lang="en-US" sz="1100">
                        <a:effectLst/>
                      </a:endParaRPr>
                    </a:p>
                    <a:p>
                      <a:pPr marL="132715" marR="132715" algn="ctr">
                        <a:spcBef>
                          <a:spcPts val="0"/>
                        </a:spcBef>
                        <a:spcAft>
                          <a:spcPts val="0"/>
                        </a:spcAft>
                      </a:pPr>
                      <a:r>
                        <a:rPr lang="en-US" sz="1200">
                          <a:effectLst/>
                        </a:rPr>
                        <a:t>24.52%</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20"/>
                        </a:spcBef>
                        <a:spcAft>
                          <a:spcPts val="0"/>
                        </a:spcAft>
                      </a:pPr>
                      <a:r>
                        <a:rPr lang="en-US" sz="1050">
                          <a:effectLst/>
                        </a:rPr>
                        <a:t> </a:t>
                      </a:r>
                      <a:endParaRPr lang="en-US" sz="1100">
                        <a:effectLst/>
                      </a:endParaRPr>
                    </a:p>
                    <a:p>
                      <a:pPr marL="96520" marR="70485" algn="ctr">
                        <a:spcBef>
                          <a:spcPts val="0"/>
                        </a:spcBef>
                        <a:spcAft>
                          <a:spcPts val="0"/>
                        </a:spcAft>
                      </a:pPr>
                      <a:r>
                        <a:rPr lang="en-US" sz="1200">
                          <a:effectLst/>
                        </a:rPr>
                        <a:t>6.32%</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r h="326390">
                <a:tc>
                  <a:txBody>
                    <a:bodyPr/>
                    <a:lstStyle/>
                    <a:p>
                      <a:pPr marL="0" marR="0">
                        <a:spcBef>
                          <a:spcPts val="40"/>
                        </a:spcBef>
                        <a:spcAft>
                          <a:spcPts val="0"/>
                        </a:spcAft>
                      </a:pPr>
                      <a:r>
                        <a:rPr lang="en-US" sz="1000">
                          <a:effectLst/>
                        </a:rPr>
                        <a:t> </a:t>
                      </a:r>
                      <a:endParaRPr lang="en-US" sz="1100">
                        <a:effectLst/>
                      </a:endParaRPr>
                    </a:p>
                    <a:p>
                      <a:pPr marL="160020" marR="0">
                        <a:lnSpc>
                          <a:spcPts val="1280"/>
                        </a:lnSpc>
                        <a:spcBef>
                          <a:spcPts val="0"/>
                        </a:spcBef>
                        <a:spcAft>
                          <a:spcPts val="0"/>
                        </a:spcAft>
                      </a:pPr>
                      <a:r>
                        <a:rPr lang="en-US" sz="1200">
                          <a:effectLst/>
                        </a:rPr>
                        <a:t>40,518,242</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40"/>
                        </a:spcBef>
                        <a:spcAft>
                          <a:spcPts val="0"/>
                        </a:spcAft>
                      </a:pPr>
                      <a:r>
                        <a:rPr lang="en-US" sz="1000">
                          <a:effectLst/>
                        </a:rPr>
                        <a:t> </a:t>
                      </a:r>
                      <a:endParaRPr lang="en-US" sz="1100">
                        <a:effectLst/>
                      </a:endParaRPr>
                    </a:p>
                    <a:p>
                      <a:pPr marL="146050" marR="0">
                        <a:lnSpc>
                          <a:spcPts val="1280"/>
                        </a:lnSpc>
                        <a:spcBef>
                          <a:spcPts val="0"/>
                        </a:spcBef>
                        <a:spcAft>
                          <a:spcPts val="0"/>
                        </a:spcAft>
                      </a:pPr>
                      <a:r>
                        <a:rPr lang="en-US" sz="1200">
                          <a:effectLst/>
                        </a:rPr>
                        <a:t>39,045,954</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40"/>
                        </a:spcBef>
                        <a:spcAft>
                          <a:spcPts val="0"/>
                        </a:spcAft>
                      </a:pPr>
                      <a:r>
                        <a:rPr lang="en-US" sz="1000">
                          <a:effectLst/>
                        </a:rPr>
                        <a:t> </a:t>
                      </a:r>
                      <a:endParaRPr lang="en-US" sz="1100">
                        <a:effectLst/>
                      </a:endParaRPr>
                    </a:p>
                    <a:p>
                      <a:pPr marL="132715" marR="134620" algn="ctr">
                        <a:lnSpc>
                          <a:spcPts val="1280"/>
                        </a:lnSpc>
                        <a:spcBef>
                          <a:spcPts val="0"/>
                        </a:spcBef>
                        <a:spcAft>
                          <a:spcPts val="0"/>
                        </a:spcAft>
                      </a:pPr>
                      <a:r>
                        <a:rPr lang="en-US" sz="1200">
                          <a:effectLst/>
                        </a:rPr>
                        <a:t>33,228,725</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40"/>
                        </a:spcBef>
                        <a:spcAft>
                          <a:spcPts val="0"/>
                        </a:spcAft>
                      </a:pPr>
                      <a:r>
                        <a:rPr lang="en-US" sz="1000" dirty="0">
                          <a:effectLst/>
                        </a:rPr>
                        <a:t> </a:t>
                      </a:r>
                      <a:endParaRPr lang="en-US" sz="1100" dirty="0">
                        <a:effectLst/>
                      </a:endParaRPr>
                    </a:p>
                    <a:p>
                      <a:pPr marL="96520" marR="76835" algn="ctr">
                        <a:lnSpc>
                          <a:spcPts val="1280"/>
                        </a:lnSpc>
                        <a:spcBef>
                          <a:spcPts val="0"/>
                        </a:spcBef>
                        <a:spcAft>
                          <a:spcPts val="0"/>
                        </a:spcAft>
                      </a:pPr>
                      <a:r>
                        <a:rPr lang="en-US" sz="1200" dirty="0">
                          <a:effectLst/>
                        </a:rPr>
                        <a:t>31,946,315</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bl>
          </a:graphicData>
        </a:graphic>
      </p:graphicFrame>
    </p:spTree>
    <p:extLst>
      <p:ext uri="{BB962C8B-B14F-4D97-AF65-F5344CB8AC3E}">
        <p14:creationId xmlns:p14="http://schemas.microsoft.com/office/powerpoint/2010/main" val="17240679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106180"/>
            <a:ext cx="11974286" cy="553998"/>
          </a:xfrm>
          <a:prstGeom prst="rect">
            <a:avLst/>
          </a:prstGeom>
        </p:spPr>
        <p:txBody>
          <a:bodyPr wrap="square">
            <a:spAutoFit/>
          </a:bodyPr>
          <a:lstStyle/>
          <a:p>
            <a:r>
              <a:rPr lang="en-US" sz="1000" dirty="0">
                <a:solidFill>
                  <a:schemeClr val="accent6"/>
                </a:solidFill>
              </a:rPr>
              <a:t>Table 3 shows the solvency ratio of Guinness Nigeria for the 5years under review. The average equity ratio for Guinness for the 5years amount to 0.69, of which 2015 Equity ratio is 0.55</a:t>
            </a:r>
            <a:r>
              <a:rPr lang="en-US" sz="1000" dirty="0" smtClean="0">
                <a:solidFill>
                  <a:schemeClr val="accent6"/>
                </a:solidFill>
              </a:rPr>
              <a:t>, 0.47</a:t>
            </a:r>
            <a:r>
              <a:rPr lang="en-US" sz="1000" dirty="0">
                <a:solidFill>
                  <a:schemeClr val="accent6"/>
                </a:solidFill>
              </a:rPr>
              <a:t>% in 2016, 0.99 in 2017, 0.63 in 2018 and 0.80 in 2020. It showed that Guinness Nigeria is relatively healthy and solvent in funding its costs with equity rather than debt. This implies that for the past 5years, roughly 70% of its costs is being funded by equity. Equity ratio helps how much of a company is funded by equity as opposed to debt.</a:t>
            </a:r>
            <a:endParaRPr lang="en-US" sz="1000" dirty="0">
              <a:solidFill>
                <a:schemeClr val="accent6"/>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2" name="Title 1"/>
          <p:cNvSpPr>
            <a:spLocks noGrp="1"/>
          </p:cNvSpPr>
          <p:nvPr>
            <p:ph type="title"/>
          </p:nvPr>
        </p:nvSpPr>
        <p:spPr>
          <a:xfrm>
            <a:off x="210672" y="0"/>
            <a:ext cx="11981328" cy="988893"/>
          </a:xfrm>
        </p:spPr>
        <p:txBody>
          <a:bodyPr>
            <a:noAutofit/>
          </a:bodyPr>
          <a:lstStyle/>
          <a:p>
            <a:r>
              <a:rPr lang="en-US" sz="4800" b="1" dirty="0"/>
              <a:t/>
            </a:r>
            <a:br>
              <a:rPr lang="en-US" sz="4800" b="1" dirty="0"/>
            </a:br>
            <a:r>
              <a:rPr lang="en-US" sz="4800" b="1" dirty="0" smtClean="0"/>
              <a:t/>
            </a:r>
            <a:br>
              <a:rPr lang="en-US" sz="4800" b="1" dirty="0" smtClean="0"/>
            </a:br>
            <a:r>
              <a:rPr lang="en-US" sz="3200" b="1" dirty="0" smtClean="0">
                <a:solidFill>
                  <a:srgbClr val="FF0000"/>
                </a:solidFill>
              </a:rPr>
              <a:t>SOLVENCY RATIOS</a:t>
            </a:r>
            <a:r>
              <a:rPr lang="en-US" sz="3600" b="1" dirty="0">
                <a:solidFill>
                  <a:srgbClr val="FF0000"/>
                </a:solidFill>
              </a:rPr>
              <a:t/>
            </a:r>
            <a:br>
              <a:rPr lang="en-US" sz="3600" b="1" dirty="0">
                <a:solidFill>
                  <a:srgbClr val="FF0000"/>
                </a:solidFill>
              </a:rPr>
            </a:br>
            <a:r>
              <a:rPr lang="en-US" sz="2400" b="1" dirty="0">
                <a:solidFill>
                  <a:schemeClr val="tx1"/>
                </a:solidFill>
              </a:rPr>
              <a:t>The Solvency ratios of Guinness Nigeria for the past 5years of operation are presented thus:</a:t>
            </a:r>
          </a:p>
        </p:txBody>
      </p:sp>
      <p:graphicFrame>
        <p:nvGraphicFramePr>
          <p:cNvPr id="3" name="Table 2"/>
          <p:cNvGraphicFramePr>
            <a:graphicFrameLocks noGrp="1"/>
          </p:cNvGraphicFramePr>
          <p:nvPr>
            <p:extLst>
              <p:ext uri="{D42A27DB-BD31-4B8C-83A1-F6EECF244321}">
                <p14:modId xmlns:p14="http://schemas.microsoft.com/office/powerpoint/2010/main" val="2451833082"/>
              </p:ext>
            </p:extLst>
          </p:nvPr>
        </p:nvGraphicFramePr>
        <p:xfrm>
          <a:off x="210672" y="1114667"/>
          <a:ext cx="11426913" cy="4956058"/>
        </p:xfrm>
        <a:graphic>
          <a:graphicData uri="http://schemas.openxmlformats.org/drawingml/2006/table">
            <a:tbl>
              <a:tblPr firstRow="1" firstCol="1" lastRow="1" lastCol="1" bandRow="1" bandCol="1">
                <a:tableStyleId>{5C22544A-7EE6-4342-B048-85BDC9FD1C3A}</a:tableStyleId>
              </a:tblPr>
              <a:tblGrid>
                <a:gridCol w="1837089"/>
                <a:gridCol w="1784439"/>
                <a:gridCol w="1675782"/>
                <a:gridCol w="1641058"/>
                <a:gridCol w="1508877"/>
                <a:gridCol w="1503277"/>
                <a:gridCol w="1476391"/>
              </a:tblGrid>
              <a:tr h="281647">
                <a:tc>
                  <a:txBody>
                    <a:bodyPr/>
                    <a:lstStyle/>
                    <a:p>
                      <a:pPr marL="0" marR="0">
                        <a:spcBef>
                          <a:spcPts val="0"/>
                        </a:spcBef>
                        <a:spcAft>
                          <a:spcPts val="0"/>
                        </a:spcAft>
                      </a:pPr>
                      <a:r>
                        <a:rPr lang="en-US" sz="800" b="1" dirty="0">
                          <a:solidFill>
                            <a:schemeClr val="tx1"/>
                          </a:solidFill>
                          <a:effectLst/>
                        </a:rPr>
                        <a:t> </a:t>
                      </a:r>
                      <a:endParaRPr lang="en-US" sz="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0"/>
                        </a:spcBef>
                        <a:spcAft>
                          <a:spcPts val="0"/>
                        </a:spcAft>
                      </a:pPr>
                      <a:r>
                        <a:rPr lang="en-US" sz="800" b="1" dirty="0">
                          <a:solidFill>
                            <a:schemeClr val="tx1"/>
                          </a:solidFill>
                          <a:effectLst/>
                        </a:rPr>
                        <a:t> </a:t>
                      </a:r>
                      <a:endParaRPr lang="en-US" sz="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311785" marR="307975" algn="ctr">
                        <a:spcBef>
                          <a:spcPts val="170"/>
                        </a:spcBef>
                        <a:spcAft>
                          <a:spcPts val="0"/>
                        </a:spcAft>
                      </a:pPr>
                      <a:r>
                        <a:rPr lang="en-US" sz="800" b="1" dirty="0">
                          <a:solidFill>
                            <a:schemeClr val="tx1"/>
                          </a:solidFill>
                          <a:effectLst/>
                        </a:rPr>
                        <a:t>2019</a:t>
                      </a:r>
                      <a:endParaRPr lang="en-US" sz="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3500" marR="71755" algn="ctr">
                        <a:spcBef>
                          <a:spcPts val="170"/>
                        </a:spcBef>
                        <a:spcAft>
                          <a:spcPts val="0"/>
                        </a:spcAft>
                      </a:pPr>
                      <a:r>
                        <a:rPr lang="en-US" sz="800" b="1" dirty="0">
                          <a:solidFill>
                            <a:schemeClr val="tx1"/>
                          </a:solidFill>
                          <a:effectLst/>
                        </a:rPr>
                        <a:t>2018</a:t>
                      </a:r>
                      <a:endParaRPr lang="en-US" sz="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5405" marR="73025" algn="ctr">
                        <a:spcBef>
                          <a:spcPts val="170"/>
                        </a:spcBef>
                        <a:spcAft>
                          <a:spcPts val="0"/>
                        </a:spcAft>
                      </a:pPr>
                      <a:r>
                        <a:rPr lang="en-US" sz="800" b="1" dirty="0">
                          <a:solidFill>
                            <a:schemeClr val="tx1"/>
                          </a:solidFill>
                          <a:effectLst/>
                        </a:rPr>
                        <a:t>2017</a:t>
                      </a:r>
                      <a:endParaRPr lang="en-US" sz="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7945" marR="69215" algn="ctr">
                        <a:spcBef>
                          <a:spcPts val="170"/>
                        </a:spcBef>
                        <a:spcAft>
                          <a:spcPts val="0"/>
                        </a:spcAft>
                      </a:pPr>
                      <a:r>
                        <a:rPr lang="en-US" sz="800" b="1" dirty="0">
                          <a:solidFill>
                            <a:schemeClr val="tx1"/>
                          </a:solidFill>
                          <a:effectLst/>
                        </a:rPr>
                        <a:t>2016</a:t>
                      </a:r>
                      <a:endParaRPr lang="en-US" sz="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1595" marR="58420" algn="ctr">
                        <a:spcBef>
                          <a:spcPts val="170"/>
                        </a:spcBef>
                        <a:spcAft>
                          <a:spcPts val="0"/>
                        </a:spcAft>
                      </a:pPr>
                      <a:r>
                        <a:rPr lang="en-US" sz="800" b="1" dirty="0">
                          <a:solidFill>
                            <a:schemeClr val="tx1"/>
                          </a:solidFill>
                          <a:effectLst/>
                        </a:rPr>
                        <a:t>2015</a:t>
                      </a:r>
                      <a:endParaRPr lang="en-US" sz="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r h="294863">
                <a:tc>
                  <a:txBody>
                    <a:bodyPr/>
                    <a:lstStyle/>
                    <a:p>
                      <a:pPr marL="135890" marR="0">
                        <a:spcBef>
                          <a:spcPts val="435"/>
                        </a:spcBef>
                        <a:spcAft>
                          <a:spcPts val="0"/>
                        </a:spcAft>
                      </a:pPr>
                      <a:r>
                        <a:rPr lang="en-US" sz="800" b="1" dirty="0">
                          <a:effectLst/>
                        </a:rPr>
                        <a:t>Equity</a:t>
                      </a:r>
                      <a:r>
                        <a:rPr lang="en-US" sz="800" b="1" spc="-5" dirty="0">
                          <a:effectLst/>
                        </a:rPr>
                        <a:t> </a:t>
                      </a:r>
                      <a:r>
                        <a:rPr lang="en-US" sz="800" b="1" dirty="0">
                          <a:effectLst/>
                        </a:rPr>
                        <a:t>ratio</a:t>
                      </a:r>
                      <a:endParaRPr lang="en-US" sz="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16840" marR="100330" algn="ctr">
                        <a:spcBef>
                          <a:spcPts val="435"/>
                        </a:spcBef>
                        <a:spcAft>
                          <a:spcPts val="0"/>
                        </a:spcAft>
                      </a:pPr>
                      <a:r>
                        <a:rPr lang="en-US" sz="800">
                          <a:effectLst/>
                        </a:rPr>
                        <a:t>Total</a:t>
                      </a:r>
                      <a:r>
                        <a:rPr lang="en-US" sz="800" spc="-100">
                          <a:effectLst/>
                        </a:rPr>
                        <a:t> </a:t>
                      </a:r>
                      <a:r>
                        <a:rPr lang="en-US" sz="800">
                          <a:effectLst/>
                        </a:rPr>
                        <a:t>Equity</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124460" algn="r">
                        <a:spcBef>
                          <a:spcPts val="725"/>
                        </a:spcBef>
                        <a:spcAft>
                          <a:spcPts val="0"/>
                        </a:spcAft>
                      </a:pPr>
                      <a:r>
                        <a:rPr lang="en-US" sz="800">
                          <a:effectLst/>
                        </a:rPr>
                        <a:t>89,060,463</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9215" marR="71755" algn="ctr">
                        <a:spcBef>
                          <a:spcPts val="725"/>
                        </a:spcBef>
                        <a:spcAft>
                          <a:spcPts val="0"/>
                        </a:spcAft>
                      </a:pPr>
                      <a:r>
                        <a:rPr lang="en-US" sz="800">
                          <a:effectLst/>
                        </a:rPr>
                        <a:t>87,588,174</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1120" marR="73025" algn="ctr">
                        <a:spcBef>
                          <a:spcPts val="725"/>
                        </a:spcBef>
                        <a:spcAft>
                          <a:spcPts val="0"/>
                        </a:spcAft>
                      </a:pPr>
                      <a:r>
                        <a:rPr lang="en-US" sz="800">
                          <a:effectLst/>
                        </a:rPr>
                        <a:t>42,943,015</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1755" marR="69215" algn="ctr">
                        <a:spcBef>
                          <a:spcPts val="725"/>
                        </a:spcBef>
                        <a:spcAft>
                          <a:spcPts val="0"/>
                        </a:spcAft>
                      </a:pPr>
                      <a:r>
                        <a:rPr lang="en-US" sz="800">
                          <a:effectLst/>
                        </a:rPr>
                        <a:t>41,660,605</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7310" marR="58420" algn="ctr">
                        <a:spcBef>
                          <a:spcPts val="725"/>
                        </a:spcBef>
                        <a:spcAft>
                          <a:spcPts val="0"/>
                        </a:spcAft>
                      </a:pPr>
                      <a:r>
                        <a:rPr lang="en-US" sz="800">
                          <a:effectLst/>
                        </a:rPr>
                        <a:t>48,341,376</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r h="261633">
                <a:tc>
                  <a:txBody>
                    <a:bodyPr/>
                    <a:lstStyle/>
                    <a:p>
                      <a:pPr marL="0" marR="0">
                        <a:spcBef>
                          <a:spcPts val="0"/>
                        </a:spcBef>
                        <a:spcAft>
                          <a:spcPts val="0"/>
                        </a:spcAft>
                      </a:pPr>
                      <a:r>
                        <a:rPr lang="en-US" sz="800" b="1">
                          <a:effectLst/>
                        </a:rPr>
                        <a:t> </a:t>
                      </a:r>
                      <a:endParaRPr lang="en-US"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50"/>
                        </a:spcBef>
                        <a:spcAft>
                          <a:spcPts val="0"/>
                        </a:spcAft>
                      </a:pPr>
                      <a:r>
                        <a:rPr lang="en-US" sz="800">
                          <a:effectLst/>
                        </a:rPr>
                        <a:t> </a:t>
                      </a:r>
                    </a:p>
                    <a:p>
                      <a:pPr marL="116840" marR="92710" algn="ctr">
                        <a:lnSpc>
                          <a:spcPts val="1045"/>
                        </a:lnSpc>
                        <a:spcBef>
                          <a:spcPts val="0"/>
                        </a:spcBef>
                        <a:spcAft>
                          <a:spcPts val="0"/>
                        </a:spcAft>
                      </a:pPr>
                      <a:r>
                        <a:rPr lang="en-US" sz="800" spc="-10">
                          <a:effectLst/>
                        </a:rPr>
                        <a:t>Total</a:t>
                      </a:r>
                      <a:r>
                        <a:rPr lang="en-US" sz="800" spc="-80">
                          <a:effectLst/>
                        </a:rPr>
                        <a:t> </a:t>
                      </a:r>
                      <a:r>
                        <a:rPr lang="en-US" sz="800" spc="-5">
                          <a:effectLst/>
                        </a:rPr>
                        <a:t>Assets</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81915" algn="r">
                        <a:spcBef>
                          <a:spcPts val="400"/>
                        </a:spcBef>
                        <a:spcAft>
                          <a:spcPts val="0"/>
                        </a:spcAft>
                      </a:pPr>
                      <a:r>
                        <a:rPr lang="en-US" sz="800" dirty="0">
                          <a:effectLst/>
                        </a:rPr>
                        <a:t>111,936,154</a:t>
                      </a:r>
                      <a:endParaRPr lang="en-US"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1120" marR="71755" algn="ctr">
                        <a:spcBef>
                          <a:spcPts val="400"/>
                        </a:spcBef>
                        <a:spcAft>
                          <a:spcPts val="0"/>
                        </a:spcAft>
                      </a:pPr>
                      <a:r>
                        <a:rPr lang="en-US" sz="800">
                          <a:effectLst/>
                        </a:rPr>
                        <a:t>110,407,853</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1120" marR="73025" algn="ctr">
                        <a:spcBef>
                          <a:spcPts val="400"/>
                        </a:spcBef>
                        <a:spcAft>
                          <a:spcPts val="0"/>
                        </a:spcAft>
                      </a:pPr>
                      <a:r>
                        <a:rPr lang="en-US" sz="800">
                          <a:effectLst/>
                        </a:rPr>
                        <a:t>88,812,393</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1755" marR="69215" algn="ctr">
                        <a:spcBef>
                          <a:spcPts val="400"/>
                        </a:spcBef>
                        <a:spcAft>
                          <a:spcPts val="0"/>
                        </a:spcAft>
                      </a:pPr>
                      <a:r>
                        <a:rPr lang="en-US" sz="800">
                          <a:effectLst/>
                        </a:rPr>
                        <a:t>89,122,609</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7310" marR="58420" algn="ctr">
                        <a:spcBef>
                          <a:spcPts val="400"/>
                        </a:spcBef>
                        <a:spcAft>
                          <a:spcPts val="0"/>
                        </a:spcAft>
                      </a:pPr>
                      <a:r>
                        <a:rPr lang="en-US" sz="800">
                          <a:effectLst/>
                        </a:rPr>
                        <a:t>88,735,120</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r h="347065">
                <a:tc>
                  <a:txBody>
                    <a:bodyPr/>
                    <a:lstStyle/>
                    <a:p>
                      <a:pPr marL="0" marR="0">
                        <a:spcBef>
                          <a:spcPts val="0"/>
                        </a:spcBef>
                        <a:spcAft>
                          <a:spcPts val="0"/>
                        </a:spcAft>
                      </a:pPr>
                      <a:r>
                        <a:rPr lang="en-US" sz="800" b="1" dirty="0">
                          <a:effectLst/>
                        </a:rPr>
                        <a:t> </a:t>
                      </a:r>
                      <a:endParaRPr lang="en-US" sz="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30"/>
                        </a:spcBef>
                        <a:spcAft>
                          <a:spcPts val="0"/>
                        </a:spcAft>
                      </a:pPr>
                      <a:r>
                        <a:rPr lang="en-US" sz="1000">
                          <a:effectLst/>
                        </a:rPr>
                        <a:t> </a:t>
                      </a:r>
                      <a:endParaRPr lang="en-US" sz="800">
                        <a:effectLst/>
                      </a:endParaRPr>
                    </a:p>
                    <a:p>
                      <a:pPr marL="8255" marR="0" algn="ctr">
                        <a:lnSpc>
                          <a:spcPts val="1350"/>
                        </a:lnSpc>
                        <a:spcBef>
                          <a:spcPts val="0"/>
                        </a:spcBef>
                        <a:spcAft>
                          <a:spcPts val="0"/>
                        </a:spcAft>
                      </a:pPr>
                      <a:r>
                        <a:rPr lang="en-US" sz="800">
                          <a:effectLst/>
                        </a:rPr>
                        <a:t>=</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311785" marR="301625" algn="ctr">
                        <a:spcBef>
                          <a:spcPts val="745"/>
                        </a:spcBef>
                        <a:spcAft>
                          <a:spcPts val="0"/>
                        </a:spcAft>
                      </a:pPr>
                      <a:r>
                        <a:rPr lang="en-US" sz="800">
                          <a:effectLst/>
                        </a:rPr>
                        <a:t>0.80</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1120" marR="69215" algn="ctr">
                        <a:spcBef>
                          <a:spcPts val="745"/>
                        </a:spcBef>
                        <a:spcAft>
                          <a:spcPts val="0"/>
                        </a:spcAft>
                      </a:pPr>
                      <a:r>
                        <a:rPr lang="en-US" sz="800">
                          <a:effectLst/>
                        </a:rPr>
                        <a:t>0.63</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5405" marR="73025" algn="ctr">
                        <a:spcBef>
                          <a:spcPts val="745"/>
                        </a:spcBef>
                        <a:spcAft>
                          <a:spcPts val="0"/>
                        </a:spcAft>
                      </a:pPr>
                      <a:r>
                        <a:rPr lang="en-US" sz="800">
                          <a:effectLst/>
                        </a:rPr>
                        <a:t>0.99</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7945" marR="69215" algn="ctr">
                        <a:spcBef>
                          <a:spcPts val="745"/>
                        </a:spcBef>
                        <a:spcAft>
                          <a:spcPts val="0"/>
                        </a:spcAft>
                      </a:pPr>
                      <a:r>
                        <a:rPr lang="en-US" sz="800">
                          <a:effectLst/>
                        </a:rPr>
                        <a:t>0.47</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0960" marR="58420" algn="ctr">
                        <a:spcBef>
                          <a:spcPts val="745"/>
                        </a:spcBef>
                        <a:spcAft>
                          <a:spcPts val="0"/>
                        </a:spcAft>
                      </a:pPr>
                      <a:r>
                        <a:rPr lang="en-US" sz="800">
                          <a:effectLst/>
                        </a:rPr>
                        <a:t>0.55</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r h="397790">
                <a:tc>
                  <a:txBody>
                    <a:bodyPr/>
                    <a:lstStyle/>
                    <a:p>
                      <a:pPr marL="0" marR="0">
                        <a:spcBef>
                          <a:spcPts val="0"/>
                        </a:spcBef>
                        <a:spcAft>
                          <a:spcPts val="0"/>
                        </a:spcAft>
                      </a:pPr>
                      <a:r>
                        <a:rPr lang="en-US" sz="900" b="1" dirty="0">
                          <a:effectLst/>
                        </a:rPr>
                        <a:t> </a:t>
                      </a:r>
                      <a:endParaRPr lang="en-US" sz="800" b="1" dirty="0">
                        <a:effectLst/>
                      </a:endParaRPr>
                    </a:p>
                    <a:p>
                      <a:pPr marL="72390" marR="0">
                        <a:lnSpc>
                          <a:spcPts val="985"/>
                        </a:lnSpc>
                        <a:spcBef>
                          <a:spcPts val="850"/>
                        </a:spcBef>
                        <a:spcAft>
                          <a:spcPts val="0"/>
                        </a:spcAft>
                      </a:pPr>
                      <a:r>
                        <a:rPr lang="en-US" sz="800" b="1" dirty="0">
                          <a:effectLst/>
                        </a:rPr>
                        <a:t>Debt</a:t>
                      </a:r>
                      <a:r>
                        <a:rPr lang="en-US" sz="800" b="1" spc="-20" dirty="0">
                          <a:effectLst/>
                        </a:rPr>
                        <a:t> </a:t>
                      </a:r>
                      <a:r>
                        <a:rPr lang="en-US" sz="800" b="1" dirty="0">
                          <a:effectLst/>
                        </a:rPr>
                        <a:t>ratio</a:t>
                      </a:r>
                      <a:endParaRPr lang="en-US" sz="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45"/>
                        </a:spcBef>
                        <a:spcAft>
                          <a:spcPts val="0"/>
                        </a:spcAft>
                      </a:pPr>
                      <a:r>
                        <a:rPr lang="en-US" sz="800">
                          <a:effectLst/>
                        </a:rPr>
                        <a:t> </a:t>
                      </a:r>
                    </a:p>
                    <a:p>
                      <a:pPr marL="116840" marR="88900" algn="ctr">
                        <a:spcBef>
                          <a:spcPts val="5"/>
                        </a:spcBef>
                        <a:spcAft>
                          <a:spcPts val="0"/>
                        </a:spcAft>
                      </a:pPr>
                      <a:r>
                        <a:rPr lang="en-US" sz="800">
                          <a:effectLst/>
                        </a:rPr>
                        <a:t>Total</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124460" algn="r">
                        <a:spcBef>
                          <a:spcPts val="1025"/>
                        </a:spcBef>
                        <a:spcAft>
                          <a:spcPts val="0"/>
                        </a:spcAft>
                      </a:pPr>
                      <a:r>
                        <a:rPr lang="en-US" sz="800">
                          <a:effectLst/>
                        </a:rPr>
                        <a:t>22,895,691</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9215" marR="71755" algn="ctr">
                        <a:spcBef>
                          <a:spcPts val="1025"/>
                        </a:spcBef>
                        <a:spcAft>
                          <a:spcPts val="0"/>
                        </a:spcAft>
                      </a:pPr>
                      <a:r>
                        <a:rPr lang="en-US" sz="800">
                          <a:effectLst/>
                        </a:rPr>
                        <a:t>22,869,679</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1120" marR="73025" algn="ctr">
                        <a:spcBef>
                          <a:spcPts val="1025"/>
                        </a:spcBef>
                        <a:spcAft>
                          <a:spcPts val="0"/>
                        </a:spcAft>
                      </a:pPr>
                      <a:r>
                        <a:rPr lang="en-US" sz="800">
                          <a:effectLst/>
                        </a:rPr>
                        <a:t>45,878,378</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1755" marR="69215" algn="ctr">
                        <a:spcBef>
                          <a:spcPts val="1025"/>
                        </a:spcBef>
                        <a:spcAft>
                          <a:spcPts val="0"/>
                        </a:spcAft>
                      </a:pPr>
                      <a:r>
                        <a:rPr lang="en-US" sz="800">
                          <a:effectLst/>
                        </a:rPr>
                        <a:t>47,462,004</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7310" marR="58420" algn="ctr">
                        <a:spcBef>
                          <a:spcPts val="1025"/>
                        </a:spcBef>
                        <a:spcAft>
                          <a:spcPts val="0"/>
                        </a:spcAft>
                      </a:pPr>
                      <a:r>
                        <a:rPr lang="en-US" sz="800">
                          <a:effectLst/>
                        </a:rPr>
                        <a:t>40,393,744</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r h="293467">
                <a:tc>
                  <a:txBody>
                    <a:bodyPr/>
                    <a:lstStyle/>
                    <a:p>
                      <a:pPr marL="0" marR="0">
                        <a:spcBef>
                          <a:spcPts val="0"/>
                        </a:spcBef>
                        <a:spcAft>
                          <a:spcPts val="0"/>
                        </a:spcAft>
                      </a:pPr>
                      <a:r>
                        <a:rPr lang="en-US" sz="800" b="1" dirty="0">
                          <a:effectLst/>
                        </a:rPr>
                        <a:t> </a:t>
                      </a:r>
                      <a:endParaRPr lang="en-US" sz="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16840" marR="99695" algn="ctr">
                        <a:spcBef>
                          <a:spcPts val="65"/>
                        </a:spcBef>
                        <a:spcAft>
                          <a:spcPts val="0"/>
                        </a:spcAft>
                      </a:pPr>
                      <a:r>
                        <a:rPr lang="en-US" sz="800">
                          <a:effectLst/>
                        </a:rPr>
                        <a:t>liabilities</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81915" algn="r">
                        <a:spcBef>
                          <a:spcPts val="975"/>
                        </a:spcBef>
                        <a:spcAft>
                          <a:spcPts val="0"/>
                        </a:spcAft>
                      </a:pPr>
                      <a:r>
                        <a:rPr lang="en-US" sz="800" u="heavy">
                          <a:effectLst/>
                        </a:rPr>
                        <a:t>                          </a:t>
                      </a:r>
                      <a:r>
                        <a:rPr lang="en-US" sz="800" u="heavy" spc="140">
                          <a:effectLst/>
                        </a:rPr>
                        <a:t> </a:t>
                      </a:r>
                      <a:r>
                        <a:rPr lang="en-US" sz="800">
                          <a:effectLst/>
                        </a:rPr>
                        <a:t> </a:t>
                      </a:r>
                      <a:r>
                        <a:rPr lang="en-US" sz="800" spc="-75">
                          <a:effectLst/>
                        </a:rPr>
                        <a:t> </a:t>
                      </a:r>
                      <a:r>
                        <a:rPr lang="en-US" sz="800" spc="-5">
                          <a:effectLst/>
                        </a:rPr>
                        <a:t>111,936,154</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1120" marR="71755" algn="ctr">
                        <a:spcBef>
                          <a:spcPts val="975"/>
                        </a:spcBef>
                        <a:spcAft>
                          <a:spcPts val="0"/>
                        </a:spcAft>
                      </a:pPr>
                      <a:r>
                        <a:rPr lang="en-US" sz="800">
                          <a:effectLst/>
                        </a:rPr>
                        <a:t>110,407,853</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1120" marR="73025" algn="ctr">
                        <a:spcBef>
                          <a:spcPts val="975"/>
                        </a:spcBef>
                        <a:spcAft>
                          <a:spcPts val="0"/>
                        </a:spcAft>
                      </a:pPr>
                      <a:r>
                        <a:rPr lang="en-US" sz="800">
                          <a:effectLst/>
                        </a:rPr>
                        <a:t>88,812,393</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1755" marR="69215" algn="ctr">
                        <a:spcBef>
                          <a:spcPts val="975"/>
                        </a:spcBef>
                        <a:spcAft>
                          <a:spcPts val="0"/>
                        </a:spcAft>
                      </a:pPr>
                      <a:r>
                        <a:rPr lang="en-US" sz="800">
                          <a:effectLst/>
                        </a:rPr>
                        <a:t>89,122,609</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7310" marR="58420" algn="ctr">
                        <a:spcBef>
                          <a:spcPts val="975"/>
                        </a:spcBef>
                        <a:spcAft>
                          <a:spcPts val="0"/>
                        </a:spcAft>
                      </a:pPr>
                      <a:r>
                        <a:rPr lang="en-US" sz="800">
                          <a:effectLst/>
                        </a:rPr>
                        <a:t>88,735,120</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r h="298118">
                <a:tc>
                  <a:txBody>
                    <a:bodyPr/>
                    <a:lstStyle/>
                    <a:p>
                      <a:pPr marL="0" marR="0">
                        <a:spcBef>
                          <a:spcPts val="0"/>
                        </a:spcBef>
                        <a:spcAft>
                          <a:spcPts val="0"/>
                        </a:spcAft>
                      </a:pPr>
                      <a:r>
                        <a:rPr lang="en-US" sz="800" b="1" dirty="0">
                          <a:effectLst/>
                        </a:rPr>
                        <a:t> </a:t>
                      </a:r>
                      <a:endParaRPr lang="en-US" sz="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16840" marR="102235" algn="ctr">
                        <a:lnSpc>
                          <a:spcPts val="1310"/>
                        </a:lnSpc>
                        <a:spcBef>
                          <a:spcPts val="0"/>
                        </a:spcBef>
                        <a:spcAft>
                          <a:spcPts val="0"/>
                        </a:spcAft>
                      </a:pPr>
                      <a:r>
                        <a:rPr lang="en-US" sz="800">
                          <a:effectLst/>
                        </a:rPr>
                        <a:t>Total</a:t>
                      </a:r>
                      <a:r>
                        <a:rPr lang="en-US" sz="800" spc="-95">
                          <a:effectLst/>
                        </a:rPr>
                        <a:t> </a:t>
                      </a:r>
                      <a:r>
                        <a:rPr lang="en-US" sz="800">
                          <a:effectLst/>
                        </a:rPr>
                        <a:t>assets</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311785" marR="301625" algn="ctr">
                        <a:spcBef>
                          <a:spcPts val="745"/>
                        </a:spcBef>
                        <a:spcAft>
                          <a:spcPts val="0"/>
                        </a:spcAft>
                      </a:pPr>
                      <a:r>
                        <a:rPr lang="en-US" sz="800">
                          <a:effectLst/>
                        </a:rPr>
                        <a:t>0.21</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1120" marR="69215" algn="ctr">
                        <a:spcBef>
                          <a:spcPts val="745"/>
                        </a:spcBef>
                        <a:spcAft>
                          <a:spcPts val="0"/>
                        </a:spcAft>
                      </a:pPr>
                      <a:r>
                        <a:rPr lang="en-US" sz="800">
                          <a:effectLst/>
                        </a:rPr>
                        <a:t>0.21</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5405" marR="73025" algn="ctr">
                        <a:spcBef>
                          <a:spcPts val="745"/>
                        </a:spcBef>
                        <a:spcAft>
                          <a:spcPts val="0"/>
                        </a:spcAft>
                      </a:pPr>
                      <a:r>
                        <a:rPr lang="en-US" sz="800">
                          <a:effectLst/>
                        </a:rPr>
                        <a:t>0.52</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7945" marR="69215" algn="ctr">
                        <a:spcBef>
                          <a:spcPts val="745"/>
                        </a:spcBef>
                        <a:spcAft>
                          <a:spcPts val="0"/>
                        </a:spcAft>
                      </a:pPr>
                      <a:r>
                        <a:rPr lang="en-US" sz="800">
                          <a:effectLst/>
                        </a:rPr>
                        <a:t>0.53</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0960" marR="58420" algn="ctr">
                        <a:spcBef>
                          <a:spcPts val="745"/>
                        </a:spcBef>
                        <a:spcAft>
                          <a:spcPts val="0"/>
                        </a:spcAft>
                      </a:pPr>
                      <a:r>
                        <a:rPr lang="en-US" sz="800">
                          <a:effectLst/>
                        </a:rPr>
                        <a:t>0.46</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r h="381771">
                <a:tc>
                  <a:txBody>
                    <a:bodyPr/>
                    <a:lstStyle/>
                    <a:p>
                      <a:pPr marL="0" marR="0">
                        <a:spcBef>
                          <a:spcPts val="40"/>
                        </a:spcBef>
                        <a:spcAft>
                          <a:spcPts val="0"/>
                        </a:spcAft>
                      </a:pPr>
                      <a:r>
                        <a:rPr lang="en-US" sz="1100" b="1" dirty="0">
                          <a:effectLst/>
                        </a:rPr>
                        <a:t> </a:t>
                      </a:r>
                      <a:endParaRPr lang="en-US" sz="800" b="1" dirty="0">
                        <a:effectLst/>
                      </a:endParaRPr>
                    </a:p>
                    <a:p>
                      <a:pPr marL="72390" marR="0">
                        <a:spcBef>
                          <a:spcPts val="0"/>
                        </a:spcBef>
                        <a:spcAft>
                          <a:spcPts val="0"/>
                        </a:spcAft>
                        <a:tabLst>
                          <a:tab pos="852805" algn="l"/>
                        </a:tabLst>
                      </a:pPr>
                      <a:r>
                        <a:rPr lang="en-US" sz="800" b="1" dirty="0">
                          <a:effectLst/>
                        </a:rPr>
                        <a:t>Debt	to</a:t>
                      </a:r>
                      <a:endParaRPr lang="en-US" sz="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5240" marR="0" algn="ctr">
                        <a:lnSpc>
                          <a:spcPts val="820"/>
                        </a:lnSpc>
                        <a:spcBef>
                          <a:spcPts val="0"/>
                        </a:spcBef>
                        <a:spcAft>
                          <a:spcPts val="0"/>
                        </a:spcAft>
                      </a:pPr>
                      <a:r>
                        <a:rPr lang="en-US" sz="800">
                          <a:effectLst/>
                        </a:rPr>
                        <a:t>=</a:t>
                      </a:r>
                    </a:p>
                    <a:p>
                      <a:pPr marL="116840" marR="100965" algn="ctr">
                        <a:spcBef>
                          <a:spcPts val="1090"/>
                        </a:spcBef>
                        <a:spcAft>
                          <a:spcPts val="0"/>
                        </a:spcAft>
                      </a:pPr>
                      <a:r>
                        <a:rPr lang="en-US" sz="800">
                          <a:effectLst/>
                        </a:rPr>
                        <a:t>Total</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124460" algn="r">
                        <a:spcBef>
                          <a:spcPts val="1025"/>
                        </a:spcBef>
                        <a:spcAft>
                          <a:spcPts val="0"/>
                        </a:spcAft>
                      </a:pPr>
                      <a:r>
                        <a:rPr lang="en-US" sz="800">
                          <a:effectLst/>
                        </a:rPr>
                        <a:t>22,895,691</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9215" marR="71755" algn="ctr">
                        <a:spcBef>
                          <a:spcPts val="1025"/>
                        </a:spcBef>
                        <a:spcAft>
                          <a:spcPts val="0"/>
                        </a:spcAft>
                      </a:pPr>
                      <a:r>
                        <a:rPr lang="en-US" sz="800">
                          <a:effectLst/>
                        </a:rPr>
                        <a:t>22,869,679</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1120" marR="73025" algn="ctr">
                        <a:spcBef>
                          <a:spcPts val="1025"/>
                        </a:spcBef>
                        <a:spcAft>
                          <a:spcPts val="0"/>
                        </a:spcAft>
                      </a:pPr>
                      <a:r>
                        <a:rPr lang="en-US" sz="800">
                          <a:effectLst/>
                        </a:rPr>
                        <a:t>45,878,378</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1755" marR="69215" algn="ctr">
                        <a:spcBef>
                          <a:spcPts val="1025"/>
                        </a:spcBef>
                        <a:spcAft>
                          <a:spcPts val="0"/>
                        </a:spcAft>
                      </a:pPr>
                      <a:r>
                        <a:rPr lang="en-US" sz="800">
                          <a:effectLst/>
                        </a:rPr>
                        <a:t>47,462,004</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7310" marR="58420" algn="ctr">
                        <a:spcBef>
                          <a:spcPts val="1025"/>
                        </a:spcBef>
                        <a:spcAft>
                          <a:spcPts val="0"/>
                        </a:spcAft>
                      </a:pPr>
                      <a:r>
                        <a:rPr lang="en-US" sz="800" dirty="0">
                          <a:effectLst/>
                        </a:rPr>
                        <a:t>40,393,744</a:t>
                      </a:r>
                      <a:endParaRPr lang="en-US"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r h="226495">
                <a:tc>
                  <a:txBody>
                    <a:bodyPr/>
                    <a:lstStyle/>
                    <a:p>
                      <a:pPr marL="72390" marR="0">
                        <a:spcBef>
                          <a:spcPts val="460"/>
                        </a:spcBef>
                        <a:spcAft>
                          <a:spcPts val="0"/>
                        </a:spcAft>
                      </a:pPr>
                      <a:r>
                        <a:rPr lang="en-US" sz="800" b="1" dirty="0">
                          <a:effectLst/>
                        </a:rPr>
                        <a:t>Equity ratio</a:t>
                      </a:r>
                      <a:endParaRPr lang="en-US" sz="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11760" marR="106680" algn="ctr">
                        <a:spcBef>
                          <a:spcPts val="410"/>
                        </a:spcBef>
                        <a:spcAft>
                          <a:spcPts val="0"/>
                        </a:spcAft>
                      </a:pPr>
                      <a:r>
                        <a:rPr lang="en-US" sz="800">
                          <a:effectLst/>
                        </a:rPr>
                        <a:t>liabilities</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124460" algn="r">
                        <a:lnSpc>
                          <a:spcPts val="1205"/>
                        </a:lnSpc>
                        <a:spcBef>
                          <a:spcPts val="1130"/>
                        </a:spcBef>
                        <a:spcAft>
                          <a:spcPts val="0"/>
                        </a:spcAft>
                      </a:pPr>
                      <a:r>
                        <a:rPr lang="en-US" sz="800">
                          <a:effectLst/>
                        </a:rPr>
                        <a:t>89,060,463</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9215" marR="71755" algn="ctr">
                        <a:lnSpc>
                          <a:spcPts val="1205"/>
                        </a:lnSpc>
                        <a:spcBef>
                          <a:spcPts val="1130"/>
                        </a:spcBef>
                        <a:spcAft>
                          <a:spcPts val="0"/>
                        </a:spcAft>
                      </a:pPr>
                      <a:r>
                        <a:rPr lang="en-US" sz="800">
                          <a:effectLst/>
                        </a:rPr>
                        <a:t>87,588,174</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1120" marR="73025" algn="ctr">
                        <a:lnSpc>
                          <a:spcPts val="1205"/>
                        </a:lnSpc>
                        <a:spcBef>
                          <a:spcPts val="1130"/>
                        </a:spcBef>
                        <a:spcAft>
                          <a:spcPts val="0"/>
                        </a:spcAft>
                      </a:pPr>
                      <a:r>
                        <a:rPr lang="en-US" sz="800">
                          <a:effectLst/>
                        </a:rPr>
                        <a:t>42,943,015</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1755" marR="69215" algn="ctr">
                        <a:lnSpc>
                          <a:spcPts val="1205"/>
                        </a:lnSpc>
                        <a:spcBef>
                          <a:spcPts val="1130"/>
                        </a:spcBef>
                        <a:spcAft>
                          <a:spcPts val="0"/>
                        </a:spcAft>
                      </a:pPr>
                      <a:r>
                        <a:rPr lang="en-US" sz="800">
                          <a:effectLst/>
                        </a:rPr>
                        <a:t>41,660,605</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7310" marR="58420" algn="ctr">
                        <a:lnSpc>
                          <a:spcPts val="1205"/>
                        </a:lnSpc>
                        <a:spcBef>
                          <a:spcPts val="1130"/>
                        </a:spcBef>
                        <a:spcAft>
                          <a:spcPts val="0"/>
                        </a:spcAft>
                      </a:pPr>
                      <a:r>
                        <a:rPr lang="en-US" sz="800">
                          <a:effectLst/>
                        </a:rPr>
                        <a:t>48,341,376</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r h="381771">
                <a:tc>
                  <a:txBody>
                    <a:bodyPr/>
                    <a:lstStyle/>
                    <a:p>
                      <a:pPr marL="0" marR="0">
                        <a:spcBef>
                          <a:spcPts val="0"/>
                        </a:spcBef>
                        <a:spcAft>
                          <a:spcPts val="0"/>
                        </a:spcAft>
                      </a:pPr>
                      <a:r>
                        <a:rPr lang="en-US" sz="800" b="1" dirty="0">
                          <a:effectLst/>
                        </a:rPr>
                        <a:t> </a:t>
                      </a:r>
                      <a:endParaRPr lang="en-US" sz="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16840" marR="106680" algn="ctr">
                        <a:spcBef>
                          <a:spcPts val="610"/>
                        </a:spcBef>
                        <a:spcAft>
                          <a:spcPts val="0"/>
                        </a:spcAft>
                      </a:pPr>
                      <a:r>
                        <a:rPr lang="en-US" sz="800">
                          <a:effectLst/>
                        </a:rPr>
                        <a:t>Total</a:t>
                      </a:r>
                      <a:r>
                        <a:rPr lang="en-US" sz="800" spc="165">
                          <a:effectLst/>
                        </a:rPr>
                        <a:t> </a:t>
                      </a:r>
                      <a:r>
                        <a:rPr lang="en-US" sz="800">
                          <a:effectLst/>
                        </a:rPr>
                        <a:t>equity</a:t>
                      </a:r>
                    </a:p>
                    <a:p>
                      <a:pPr marL="8890" marR="0" algn="ctr">
                        <a:lnSpc>
                          <a:spcPts val="865"/>
                        </a:lnSpc>
                        <a:spcBef>
                          <a:spcPts val="1040"/>
                        </a:spcBef>
                        <a:spcAft>
                          <a:spcPts val="0"/>
                        </a:spcAft>
                      </a:pPr>
                      <a:r>
                        <a:rPr lang="en-US" sz="800">
                          <a:effectLst/>
                        </a:rPr>
                        <a:t>=</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55"/>
                        </a:spcBef>
                        <a:spcAft>
                          <a:spcPts val="0"/>
                        </a:spcAft>
                      </a:pPr>
                      <a:r>
                        <a:rPr lang="en-US" sz="800">
                          <a:effectLst/>
                        </a:rPr>
                        <a:t> </a:t>
                      </a:r>
                    </a:p>
                    <a:p>
                      <a:pPr marL="311785" marR="301625" algn="ctr">
                        <a:spcBef>
                          <a:spcPts val="0"/>
                        </a:spcBef>
                        <a:spcAft>
                          <a:spcPts val="0"/>
                        </a:spcAft>
                      </a:pPr>
                      <a:r>
                        <a:rPr lang="en-US" sz="800">
                          <a:effectLst/>
                        </a:rPr>
                        <a:t>0.26</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55"/>
                        </a:spcBef>
                        <a:spcAft>
                          <a:spcPts val="0"/>
                        </a:spcAft>
                      </a:pPr>
                      <a:r>
                        <a:rPr lang="en-US" sz="800">
                          <a:effectLst/>
                        </a:rPr>
                        <a:t> </a:t>
                      </a:r>
                    </a:p>
                    <a:p>
                      <a:pPr marL="71120" marR="69215" algn="ctr">
                        <a:spcBef>
                          <a:spcPts val="0"/>
                        </a:spcBef>
                        <a:spcAft>
                          <a:spcPts val="0"/>
                        </a:spcAft>
                      </a:pPr>
                      <a:r>
                        <a:rPr lang="en-US" sz="800">
                          <a:effectLst/>
                        </a:rPr>
                        <a:t>0.26</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55"/>
                        </a:spcBef>
                        <a:spcAft>
                          <a:spcPts val="0"/>
                        </a:spcAft>
                      </a:pPr>
                      <a:r>
                        <a:rPr lang="en-US" sz="800">
                          <a:effectLst/>
                        </a:rPr>
                        <a:t> </a:t>
                      </a:r>
                    </a:p>
                    <a:p>
                      <a:pPr marL="65405" marR="73025" algn="ctr">
                        <a:spcBef>
                          <a:spcPts val="0"/>
                        </a:spcBef>
                        <a:spcAft>
                          <a:spcPts val="0"/>
                        </a:spcAft>
                      </a:pPr>
                      <a:r>
                        <a:rPr lang="en-US" sz="800">
                          <a:effectLst/>
                        </a:rPr>
                        <a:t>1.07</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55"/>
                        </a:spcBef>
                        <a:spcAft>
                          <a:spcPts val="0"/>
                        </a:spcAft>
                      </a:pPr>
                      <a:r>
                        <a:rPr lang="en-US" sz="800">
                          <a:effectLst/>
                        </a:rPr>
                        <a:t> </a:t>
                      </a:r>
                    </a:p>
                    <a:p>
                      <a:pPr marL="67945" marR="69215" algn="ctr">
                        <a:spcBef>
                          <a:spcPts val="0"/>
                        </a:spcBef>
                        <a:spcAft>
                          <a:spcPts val="0"/>
                        </a:spcAft>
                      </a:pPr>
                      <a:r>
                        <a:rPr lang="en-US" sz="800">
                          <a:effectLst/>
                        </a:rPr>
                        <a:t>1.14</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55"/>
                        </a:spcBef>
                        <a:spcAft>
                          <a:spcPts val="0"/>
                        </a:spcAft>
                      </a:pPr>
                      <a:r>
                        <a:rPr lang="en-US" sz="800">
                          <a:effectLst/>
                        </a:rPr>
                        <a:t> </a:t>
                      </a:r>
                    </a:p>
                    <a:p>
                      <a:pPr marL="60960" marR="58420" algn="ctr">
                        <a:spcBef>
                          <a:spcPts val="0"/>
                        </a:spcBef>
                        <a:spcAft>
                          <a:spcPts val="0"/>
                        </a:spcAft>
                      </a:pPr>
                      <a:r>
                        <a:rPr lang="en-US" sz="800">
                          <a:effectLst/>
                        </a:rPr>
                        <a:t>0.84</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r h="328814">
                <a:tc>
                  <a:txBody>
                    <a:bodyPr/>
                    <a:lstStyle/>
                    <a:p>
                      <a:pPr marL="0" marR="0">
                        <a:spcBef>
                          <a:spcPts val="35"/>
                        </a:spcBef>
                        <a:spcAft>
                          <a:spcPts val="0"/>
                        </a:spcAft>
                      </a:pPr>
                      <a:r>
                        <a:rPr lang="en-US" sz="1100" b="1" dirty="0">
                          <a:effectLst/>
                        </a:rPr>
                        <a:t> </a:t>
                      </a:r>
                      <a:endParaRPr lang="en-US" sz="800" b="1" dirty="0">
                        <a:effectLst/>
                      </a:endParaRPr>
                    </a:p>
                    <a:p>
                      <a:pPr marL="72390" marR="0">
                        <a:spcBef>
                          <a:spcPts val="5"/>
                        </a:spcBef>
                        <a:spcAft>
                          <a:spcPts val="0"/>
                        </a:spcAft>
                      </a:pPr>
                      <a:r>
                        <a:rPr lang="en-US" sz="800" b="1" dirty="0">
                          <a:effectLst/>
                        </a:rPr>
                        <a:t>Financial</a:t>
                      </a:r>
                      <a:endParaRPr lang="en-US" sz="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0"/>
                        </a:spcBef>
                        <a:spcAft>
                          <a:spcPts val="0"/>
                        </a:spcAft>
                      </a:pPr>
                      <a:r>
                        <a:rPr lang="en-US" sz="800">
                          <a:effectLst/>
                        </a:rPr>
                        <a:t> </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81915" algn="r">
                        <a:spcBef>
                          <a:spcPts val="1025"/>
                        </a:spcBef>
                        <a:spcAft>
                          <a:spcPts val="0"/>
                        </a:spcAft>
                      </a:pPr>
                      <a:r>
                        <a:rPr lang="en-US" sz="800">
                          <a:effectLst/>
                        </a:rPr>
                        <a:t>111,936,154</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1120" marR="71755" algn="ctr">
                        <a:spcBef>
                          <a:spcPts val="1025"/>
                        </a:spcBef>
                        <a:spcAft>
                          <a:spcPts val="0"/>
                        </a:spcAft>
                      </a:pPr>
                      <a:r>
                        <a:rPr lang="en-US" sz="800">
                          <a:effectLst/>
                        </a:rPr>
                        <a:t>110,407,853</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1120" marR="73025" algn="ctr">
                        <a:spcBef>
                          <a:spcPts val="1025"/>
                        </a:spcBef>
                        <a:spcAft>
                          <a:spcPts val="0"/>
                        </a:spcAft>
                      </a:pPr>
                      <a:r>
                        <a:rPr lang="en-US" sz="800">
                          <a:effectLst/>
                        </a:rPr>
                        <a:t>88,812,393</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1755" marR="69215" algn="ctr">
                        <a:spcBef>
                          <a:spcPts val="1025"/>
                        </a:spcBef>
                        <a:spcAft>
                          <a:spcPts val="0"/>
                        </a:spcAft>
                      </a:pPr>
                      <a:r>
                        <a:rPr lang="en-US" sz="800">
                          <a:effectLst/>
                        </a:rPr>
                        <a:t>89,122,609</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7310" marR="58420" algn="ctr">
                        <a:spcBef>
                          <a:spcPts val="1025"/>
                        </a:spcBef>
                        <a:spcAft>
                          <a:spcPts val="0"/>
                        </a:spcAft>
                      </a:pPr>
                      <a:r>
                        <a:rPr lang="en-US" sz="800">
                          <a:effectLst/>
                        </a:rPr>
                        <a:t>88,735,120</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r h="298118">
                <a:tc>
                  <a:txBody>
                    <a:bodyPr/>
                    <a:lstStyle/>
                    <a:p>
                      <a:pPr marL="72390" marR="0">
                        <a:spcBef>
                          <a:spcPts val="485"/>
                        </a:spcBef>
                        <a:spcAft>
                          <a:spcPts val="0"/>
                        </a:spcAft>
                      </a:pPr>
                      <a:r>
                        <a:rPr lang="en-US" sz="800" b="1" dirty="0">
                          <a:effectLst/>
                        </a:rPr>
                        <a:t>leverage</a:t>
                      </a:r>
                      <a:endParaRPr lang="en-US" sz="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14935" marR="106680" algn="ctr">
                        <a:lnSpc>
                          <a:spcPts val="760"/>
                        </a:lnSpc>
                        <a:spcBef>
                          <a:spcPts val="0"/>
                        </a:spcBef>
                        <a:spcAft>
                          <a:spcPts val="0"/>
                        </a:spcAft>
                      </a:pPr>
                      <a:r>
                        <a:rPr lang="en-US" sz="800">
                          <a:effectLst/>
                        </a:rPr>
                        <a:t>Total</a:t>
                      </a:r>
                      <a:r>
                        <a:rPr lang="en-US" sz="800" spc="-35">
                          <a:effectLst/>
                        </a:rPr>
                        <a:t> </a:t>
                      </a:r>
                      <a:r>
                        <a:rPr lang="en-US" sz="800">
                          <a:effectLst/>
                        </a:rPr>
                        <a:t>assets</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124460" algn="r">
                        <a:spcBef>
                          <a:spcPts val="1085"/>
                        </a:spcBef>
                        <a:spcAft>
                          <a:spcPts val="0"/>
                        </a:spcAft>
                      </a:pPr>
                      <a:r>
                        <a:rPr lang="en-US" sz="800">
                          <a:effectLst/>
                        </a:rPr>
                        <a:t>89,060,463</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9215" marR="71755" algn="ctr">
                        <a:spcBef>
                          <a:spcPts val="1085"/>
                        </a:spcBef>
                        <a:spcAft>
                          <a:spcPts val="0"/>
                        </a:spcAft>
                      </a:pPr>
                      <a:r>
                        <a:rPr lang="en-US" sz="800">
                          <a:effectLst/>
                        </a:rPr>
                        <a:t>87,588,174</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1120" marR="73025" algn="ctr">
                        <a:spcBef>
                          <a:spcPts val="1085"/>
                        </a:spcBef>
                        <a:spcAft>
                          <a:spcPts val="0"/>
                        </a:spcAft>
                      </a:pPr>
                      <a:r>
                        <a:rPr lang="en-US" sz="800">
                          <a:effectLst/>
                        </a:rPr>
                        <a:t>42,943,015</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1755" marR="69215" algn="ctr">
                        <a:spcBef>
                          <a:spcPts val="1085"/>
                        </a:spcBef>
                        <a:spcAft>
                          <a:spcPts val="0"/>
                        </a:spcAft>
                      </a:pPr>
                      <a:r>
                        <a:rPr lang="en-US" sz="800">
                          <a:effectLst/>
                        </a:rPr>
                        <a:t>41,660,605</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7310" marR="58420" algn="ctr">
                        <a:spcBef>
                          <a:spcPts val="1085"/>
                        </a:spcBef>
                        <a:spcAft>
                          <a:spcPts val="0"/>
                        </a:spcAft>
                      </a:pPr>
                      <a:r>
                        <a:rPr lang="en-US" sz="800">
                          <a:effectLst/>
                        </a:rPr>
                        <a:t>48,341,376</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r h="292537">
                <a:tc>
                  <a:txBody>
                    <a:bodyPr/>
                    <a:lstStyle/>
                    <a:p>
                      <a:pPr marL="0" marR="0">
                        <a:spcBef>
                          <a:spcPts val="0"/>
                        </a:spcBef>
                        <a:spcAft>
                          <a:spcPts val="0"/>
                        </a:spcAft>
                      </a:pPr>
                      <a:r>
                        <a:rPr lang="en-US" sz="800" b="1" dirty="0">
                          <a:effectLst/>
                        </a:rPr>
                        <a:t> </a:t>
                      </a:r>
                      <a:endParaRPr lang="en-US" sz="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16840" marR="103505" algn="ctr">
                        <a:lnSpc>
                          <a:spcPts val="1160"/>
                        </a:lnSpc>
                        <a:spcBef>
                          <a:spcPts val="0"/>
                        </a:spcBef>
                        <a:spcAft>
                          <a:spcPts val="0"/>
                        </a:spcAft>
                      </a:pPr>
                      <a:r>
                        <a:rPr lang="en-US" sz="800" spc="-5">
                          <a:effectLst/>
                        </a:rPr>
                        <a:t>Total</a:t>
                      </a:r>
                      <a:r>
                        <a:rPr lang="en-US" sz="800" spc="-85">
                          <a:effectLst/>
                        </a:rPr>
                        <a:t> </a:t>
                      </a:r>
                      <a:r>
                        <a:rPr lang="en-US" sz="800" spc="-5">
                          <a:effectLst/>
                        </a:rPr>
                        <a:t>equity</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311785" marR="301625" algn="ctr">
                        <a:spcBef>
                          <a:spcPts val="690"/>
                        </a:spcBef>
                        <a:spcAft>
                          <a:spcPts val="0"/>
                        </a:spcAft>
                      </a:pPr>
                      <a:r>
                        <a:rPr lang="en-US" sz="800">
                          <a:effectLst/>
                        </a:rPr>
                        <a:t>1.26</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1120" marR="69215" algn="ctr">
                        <a:spcBef>
                          <a:spcPts val="690"/>
                        </a:spcBef>
                        <a:spcAft>
                          <a:spcPts val="0"/>
                        </a:spcAft>
                      </a:pPr>
                      <a:r>
                        <a:rPr lang="en-US" sz="800">
                          <a:effectLst/>
                        </a:rPr>
                        <a:t>1.26</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5405" marR="73025" algn="ctr">
                        <a:spcBef>
                          <a:spcPts val="690"/>
                        </a:spcBef>
                        <a:spcAft>
                          <a:spcPts val="0"/>
                        </a:spcAft>
                      </a:pPr>
                      <a:r>
                        <a:rPr lang="en-US" sz="800">
                          <a:effectLst/>
                        </a:rPr>
                        <a:t>2.07</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7945" marR="69215" algn="ctr">
                        <a:spcBef>
                          <a:spcPts val="690"/>
                        </a:spcBef>
                        <a:spcAft>
                          <a:spcPts val="0"/>
                        </a:spcAft>
                      </a:pPr>
                      <a:r>
                        <a:rPr lang="en-US" sz="800">
                          <a:effectLst/>
                        </a:rPr>
                        <a:t>2.14</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0960" marR="58420" algn="ctr">
                        <a:spcBef>
                          <a:spcPts val="690"/>
                        </a:spcBef>
                        <a:spcAft>
                          <a:spcPts val="0"/>
                        </a:spcAft>
                      </a:pPr>
                      <a:r>
                        <a:rPr lang="en-US" sz="800">
                          <a:effectLst/>
                        </a:rPr>
                        <a:t>1.84</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r h="381771">
                <a:tc>
                  <a:txBody>
                    <a:bodyPr/>
                    <a:lstStyle/>
                    <a:p>
                      <a:pPr marL="0" marR="0">
                        <a:spcBef>
                          <a:spcPts val="35"/>
                        </a:spcBef>
                        <a:spcAft>
                          <a:spcPts val="0"/>
                        </a:spcAft>
                      </a:pPr>
                      <a:r>
                        <a:rPr lang="en-US" sz="1100" b="1" dirty="0">
                          <a:effectLst/>
                        </a:rPr>
                        <a:t> </a:t>
                      </a:r>
                      <a:endParaRPr lang="en-US" sz="800" b="1" dirty="0">
                        <a:effectLst/>
                      </a:endParaRPr>
                    </a:p>
                    <a:p>
                      <a:pPr marL="72390" marR="0">
                        <a:spcBef>
                          <a:spcPts val="5"/>
                        </a:spcBef>
                        <a:spcAft>
                          <a:spcPts val="0"/>
                        </a:spcAft>
                      </a:pPr>
                      <a:r>
                        <a:rPr lang="en-US" sz="800" b="1" dirty="0">
                          <a:effectLst/>
                        </a:rPr>
                        <a:t>Gearing</a:t>
                      </a:r>
                      <a:endParaRPr lang="en-US" sz="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8255" marR="0" algn="ctr">
                        <a:lnSpc>
                          <a:spcPts val="795"/>
                        </a:lnSpc>
                        <a:spcBef>
                          <a:spcPts val="0"/>
                        </a:spcBef>
                        <a:spcAft>
                          <a:spcPts val="0"/>
                        </a:spcAft>
                      </a:pPr>
                      <a:r>
                        <a:rPr lang="en-US" sz="800">
                          <a:effectLst/>
                        </a:rPr>
                        <a:t>=</a:t>
                      </a:r>
                    </a:p>
                    <a:p>
                      <a:pPr marL="116840" marR="103505" algn="ctr">
                        <a:spcBef>
                          <a:spcPts val="1115"/>
                        </a:spcBef>
                        <a:spcAft>
                          <a:spcPts val="0"/>
                        </a:spcAft>
                      </a:pPr>
                      <a:r>
                        <a:rPr lang="en-US" sz="800">
                          <a:effectLst/>
                        </a:rPr>
                        <a:t>Long</a:t>
                      </a:r>
                      <a:r>
                        <a:rPr lang="en-US" sz="800" spc="-60">
                          <a:effectLst/>
                        </a:rPr>
                        <a:t> </a:t>
                      </a:r>
                      <a:r>
                        <a:rPr lang="en-US" sz="800">
                          <a:effectLst/>
                        </a:rPr>
                        <a:t>term</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124460" algn="r">
                        <a:spcBef>
                          <a:spcPts val="1025"/>
                        </a:spcBef>
                        <a:spcAft>
                          <a:spcPts val="0"/>
                        </a:spcAft>
                      </a:pPr>
                      <a:r>
                        <a:rPr lang="en-US" sz="800">
                          <a:effectLst/>
                        </a:rPr>
                        <a:t>22,815,691</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9215" marR="71755" algn="ctr">
                        <a:spcBef>
                          <a:spcPts val="1025"/>
                        </a:spcBef>
                        <a:spcAft>
                          <a:spcPts val="0"/>
                        </a:spcAft>
                      </a:pPr>
                      <a:r>
                        <a:rPr lang="en-US" sz="800">
                          <a:effectLst/>
                        </a:rPr>
                        <a:t>22,819,679</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1120" marR="73025" algn="ctr">
                        <a:spcBef>
                          <a:spcPts val="1025"/>
                        </a:spcBef>
                        <a:spcAft>
                          <a:spcPts val="0"/>
                        </a:spcAft>
                      </a:pPr>
                      <a:r>
                        <a:rPr lang="en-US" sz="800">
                          <a:effectLst/>
                        </a:rPr>
                        <a:t>39,375,539</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1755" marR="69215" algn="ctr">
                        <a:spcBef>
                          <a:spcPts val="1025"/>
                        </a:spcBef>
                        <a:spcAft>
                          <a:spcPts val="0"/>
                        </a:spcAft>
                      </a:pPr>
                      <a:r>
                        <a:rPr lang="en-US" sz="800">
                          <a:effectLst/>
                        </a:rPr>
                        <a:t>28,222,217</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7310" marR="58420" algn="ctr">
                        <a:spcBef>
                          <a:spcPts val="1025"/>
                        </a:spcBef>
                        <a:spcAft>
                          <a:spcPts val="0"/>
                        </a:spcAft>
                      </a:pPr>
                      <a:r>
                        <a:rPr lang="en-US" sz="800">
                          <a:effectLst/>
                        </a:rPr>
                        <a:t>27,804,912</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r h="295793">
                <a:tc>
                  <a:txBody>
                    <a:bodyPr/>
                    <a:lstStyle/>
                    <a:p>
                      <a:pPr marL="72390" marR="0">
                        <a:spcBef>
                          <a:spcPts val="530"/>
                        </a:spcBef>
                        <a:spcAft>
                          <a:spcPts val="0"/>
                        </a:spcAft>
                      </a:pPr>
                      <a:r>
                        <a:rPr lang="en-US" sz="800" b="1" dirty="0">
                          <a:effectLst/>
                        </a:rPr>
                        <a:t>Ratio</a:t>
                      </a:r>
                      <a:endParaRPr lang="en-US" sz="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11760" marR="106680" algn="ctr">
                        <a:spcBef>
                          <a:spcPts val="510"/>
                        </a:spcBef>
                        <a:spcAft>
                          <a:spcPts val="0"/>
                        </a:spcAft>
                      </a:pPr>
                      <a:r>
                        <a:rPr lang="en-US" sz="800">
                          <a:effectLst/>
                        </a:rPr>
                        <a:t>liabilities</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124460" algn="r">
                        <a:spcBef>
                          <a:spcPts val="1035"/>
                        </a:spcBef>
                        <a:spcAft>
                          <a:spcPts val="0"/>
                        </a:spcAft>
                      </a:pPr>
                      <a:r>
                        <a:rPr lang="en-US" sz="800">
                          <a:effectLst/>
                        </a:rPr>
                        <a:t>89,060,463</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9215" marR="71755" algn="ctr">
                        <a:spcBef>
                          <a:spcPts val="1035"/>
                        </a:spcBef>
                        <a:spcAft>
                          <a:spcPts val="0"/>
                        </a:spcAft>
                      </a:pPr>
                      <a:r>
                        <a:rPr lang="en-US" sz="800">
                          <a:effectLst/>
                        </a:rPr>
                        <a:t>87,588,174</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1120" marR="73025" algn="ctr">
                        <a:spcBef>
                          <a:spcPts val="1035"/>
                        </a:spcBef>
                        <a:spcAft>
                          <a:spcPts val="0"/>
                        </a:spcAft>
                      </a:pPr>
                      <a:r>
                        <a:rPr lang="en-US" sz="800">
                          <a:effectLst/>
                        </a:rPr>
                        <a:t>42,943,015</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1755" marR="69215" algn="ctr">
                        <a:spcBef>
                          <a:spcPts val="1035"/>
                        </a:spcBef>
                        <a:spcAft>
                          <a:spcPts val="0"/>
                        </a:spcAft>
                      </a:pPr>
                      <a:r>
                        <a:rPr lang="en-US" sz="800">
                          <a:effectLst/>
                        </a:rPr>
                        <a:t>41,660,605</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7310" marR="58420" algn="ctr">
                        <a:spcBef>
                          <a:spcPts val="1035"/>
                        </a:spcBef>
                        <a:spcAft>
                          <a:spcPts val="0"/>
                        </a:spcAft>
                      </a:pPr>
                      <a:r>
                        <a:rPr lang="en-US" sz="800">
                          <a:effectLst/>
                        </a:rPr>
                        <a:t>48,341,376</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r h="194405">
                <a:tc>
                  <a:txBody>
                    <a:bodyPr/>
                    <a:lstStyle/>
                    <a:p>
                      <a:pPr marL="0" marR="0">
                        <a:spcBef>
                          <a:spcPts val="0"/>
                        </a:spcBef>
                        <a:spcAft>
                          <a:spcPts val="0"/>
                        </a:spcAft>
                      </a:pPr>
                      <a:r>
                        <a:rPr lang="en-US" sz="800" dirty="0">
                          <a:effectLst/>
                        </a:rPr>
                        <a:t> </a:t>
                      </a:r>
                      <a:endParaRPr lang="en-US"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16840" marR="106680" algn="ctr">
                        <a:lnSpc>
                          <a:spcPts val="1110"/>
                        </a:lnSpc>
                        <a:spcBef>
                          <a:spcPts val="0"/>
                        </a:spcBef>
                        <a:spcAft>
                          <a:spcPts val="0"/>
                        </a:spcAft>
                      </a:pPr>
                      <a:r>
                        <a:rPr lang="en-US" sz="800">
                          <a:effectLst/>
                        </a:rPr>
                        <a:t>Total</a:t>
                      </a:r>
                      <a:r>
                        <a:rPr lang="en-US" sz="800" spc="-45">
                          <a:effectLst/>
                        </a:rPr>
                        <a:t> </a:t>
                      </a:r>
                      <a:r>
                        <a:rPr lang="en-US" sz="800">
                          <a:effectLst/>
                        </a:rPr>
                        <a:t>equity</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311785" marR="301625" algn="ctr">
                        <a:lnSpc>
                          <a:spcPts val="1280"/>
                        </a:lnSpc>
                        <a:spcBef>
                          <a:spcPts val="710"/>
                        </a:spcBef>
                        <a:spcAft>
                          <a:spcPts val="0"/>
                        </a:spcAft>
                      </a:pPr>
                      <a:r>
                        <a:rPr lang="en-US" sz="800">
                          <a:effectLst/>
                        </a:rPr>
                        <a:t>0.26</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1120" marR="69215" algn="ctr">
                        <a:lnSpc>
                          <a:spcPts val="1280"/>
                        </a:lnSpc>
                        <a:spcBef>
                          <a:spcPts val="710"/>
                        </a:spcBef>
                        <a:spcAft>
                          <a:spcPts val="0"/>
                        </a:spcAft>
                      </a:pPr>
                      <a:r>
                        <a:rPr lang="en-US" sz="800" dirty="0">
                          <a:effectLst/>
                        </a:rPr>
                        <a:t>0.26</a:t>
                      </a:r>
                      <a:endParaRPr lang="en-US"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5405" marR="73025" algn="ctr">
                        <a:lnSpc>
                          <a:spcPts val="1280"/>
                        </a:lnSpc>
                        <a:spcBef>
                          <a:spcPts val="710"/>
                        </a:spcBef>
                        <a:spcAft>
                          <a:spcPts val="0"/>
                        </a:spcAft>
                      </a:pPr>
                      <a:r>
                        <a:rPr lang="en-US" sz="800" dirty="0">
                          <a:effectLst/>
                        </a:rPr>
                        <a:t>0.92</a:t>
                      </a:r>
                      <a:endParaRPr lang="en-US"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7945" marR="69215" algn="ctr">
                        <a:lnSpc>
                          <a:spcPts val="1280"/>
                        </a:lnSpc>
                        <a:spcBef>
                          <a:spcPts val="710"/>
                        </a:spcBef>
                        <a:spcAft>
                          <a:spcPts val="0"/>
                        </a:spcAft>
                      </a:pPr>
                      <a:r>
                        <a:rPr lang="en-US" sz="800">
                          <a:effectLst/>
                        </a:rPr>
                        <a:t>0.68</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0960" marR="58420" algn="ctr">
                        <a:lnSpc>
                          <a:spcPts val="1280"/>
                        </a:lnSpc>
                        <a:spcBef>
                          <a:spcPts val="710"/>
                        </a:spcBef>
                        <a:spcAft>
                          <a:spcPts val="0"/>
                        </a:spcAft>
                      </a:pPr>
                      <a:r>
                        <a:rPr lang="en-US" sz="800" dirty="0">
                          <a:effectLst/>
                        </a:rPr>
                        <a:t>0.58</a:t>
                      </a:r>
                      <a:endParaRPr lang="en-US"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bl>
          </a:graphicData>
        </a:graphic>
      </p:graphicFrame>
    </p:spTree>
    <p:extLst>
      <p:ext uri="{BB962C8B-B14F-4D97-AF65-F5344CB8AC3E}">
        <p14:creationId xmlns:p14="http://schemas.microsoft.com/office/powerpoint/2010/main" val="42869938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40652"/>
            <a:ext cx="11974286" cy="384721"/>
          </a:xfrm>
          <a:prstGeom prst="rect">
            <a:avLst/>
          </a:prstGeom>
        </p:spPr>
        <p:txBody>
          <a:bodyPr wrap="square">
            <a:spAutoFit/>
          </a:bodyPr>
          <a:lstStyle/>
          <a:p>
            <a:r>
              <a:rPr lang="en-US" sz="900" dirty="0">
                <a:solidFill>
                  <a:schemeClr val="accent6"/>
                </a:solidFill>
              </a:rPr>
              <a:t>The results in table 4 showed that the assets turnover for Guinness from 2015 to 2019 are 2.66, 2.29, 2.84, 2.59 and 2.35 respectively, working capital turnover are 18.83, 10.60, </a:t>
            </a:r>
            <a:r>
              <a:rPr lang="en-US" sz="900" dirty="0" smtClean="0">
                <a:solidFill>
                  <a:schemeClr val="accent6"/>
                </a:solidFill>
              </a:rPr>
              <a:t>38.79, 24.31 </a:t>
            </a:r>
            <a:r>
              <a:rPr lang="en-US" sz="900" dirty="0">
                <a:solidFill>
                  <a:schemeClr val="accent6"/>
                </a:solidFill>
              </a:rPr>
              <a:t>and 25.08 respectively and the fixed assets turnover are 1.34, 1.15, 1.42, 1.45 and 1.30 respectively. This implies that Guinness Nigeria has a good asset turnover greater than 1 for the 5years, this implies the company is able to generate enough </a:t>
            </a:r>
            <a:r>
              <a:rPr lang="en-US" sz="900" dirty="0" smtClean="0">
                <a:solidFill>
                  <a:schemeClr val="accent6"/>
                </a:solidFill>
              </a:rPr>
              <a:t>revenue </a:t>
            </a:r>
            <a:r>
              <a:rPr lang="en-US" sz="900" dirty="0">
                <a:solidFill>
                  <a:schemeClr val="accent6"/>
                </a:solidFill>
              </a:rPr>
              <a:t>to cater for some assets over the years</a:t>
            </a:r>
            <a:r>
              <a:rPr lang="en-US" sz="1000" dirty="0"/>
              <a:t>.</a:t>
            </a:r>
          </a:p>
        </p:txBody>
      </p:sp>
      <p:sp>
        <p:nvSpPr>
          <p:cNvPr id="2" name="Title 1"/>
          <p:cNvSpPr>
            <a:spLocks noGrp="1"/>
          </p:cNvSpPr>
          <p:nvPr>
            <p:ph type="title"/>
          </p:nvPr>
        </p:nvSpPr>
        <p:spPr>
          <a:xfrm>
            <a:off x="210672" y="0"/>
            <a:ext cx="11981328" cy="988893"/>
          </a:xfrm>
        </p:spPr>
        <p:txBody>
          <a:bodyPr>
            <a:noAutofit/>
          </a:bodyPr>
          <a:lstStyle/>
          <a:p>
            <a:r>
              <a:rPr lang="en-US" sz="4800" b="1" dirty="0" smtClean="0"/>
              <a:t/>
            </a:r>
            <a:br>
              <a:rPr lang="en-US" sz="4800" b="1" dirty="0" smtClean="0"/>
            </a:br>
            <a:r>
              <a:rPr lang="en-US" sz="4800" b="1" dirty="0" smtClean="0"/>
              <a:t/>
            </a:r>
            <a:br>
              <a:rPr lang="en-US" sz="4800" b="1" dirty="0" smtClean="0"/>
            </a:br>
            <a:r>
              <a:rPr lang="en-US" sz="3200" b="1" dirty="0" smtClean="0">
                <a:solidFill>
                  <a:srgbClr val="FF0000"/>
                </a:solidFill>
              </a:rPr>
              <a:t>EFFICIENCY RATIOS</a:t>
            </a:r>
            <a:r>
              <a:rPr lang="en-US" sz="3600" b="1" dirty="0" smtClean="0">
                <a:solidFill>
                  <a:srgbClr val="FF0000"/>
                </a:solidFill>
              </a:rPr>
              <a:t/>
            </a:r>
            <a:br>
              <a:rPr lang="en-US" sz="3600" b="1" dirty="0" smtClean="0">
                <a:solidFill>
                  <a:srgbClr val="FF0000"/>
                </a:solidFill>
              </a:rPr>
            </a:br>
            <a:r>
              <a:rPr lang="en-US" sz="2400" b="1" dirty="0" smtClean="0">
                <a:solidFill>
                  <a:schemeClr val="tx1"/>
                </a:solidFill>
              </a:rPr>
              <a:t>The Efficiency ratios of Guinness Nigeria for the past 5years of operation are presented thus:</a:t>
            </a:r>
            <a:endParaRPr lang="en-US" sz="2400" b="1" dirty="0">
              <a:solidFill>
                <a:schemeClr val="tx1"/>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3681887313"/>
              </p:ext>
            </p:extLst>
          </p:nvPr>
        </p:nvGraphicFramePr>
        <p:xfrm>
          <a:off x="210672" y="1175323"/>
          <a:ext cx="11574929" cy="5011541"/>
        </p:xfrm>
        <a:graphic>
          <a:graphicData uri="http://schemas.openxmlformats.org/drawingml/2006/table">
            <a:tbl>
              <a:tblPr firstRow="1" firstCol="1" lastRow="1" lastCol="1" bandRow="1" bandCol="1">
                <a:tableStyleId>{5C22544A-7EE6-4342-B048-85BDC9FD1C3A}</a:tableStyleId>
              </a:tblPr>
              <a:tblGrid>
                <a:gridCol w="1268574"/>
                <a:gridCol w="1843952"/>
                <a:gridCol w="1727193"/>
                <a:gridCol w="1658819"/>
                <a:gridCol w="1588344"/>
                <a:gridCol w="1709310"/>
                <a:gridCol w="1778737"/>
              </a:tblGrid>
              <a:tr h="426395">
                <a:tc>
                  <a:txBody>
                    <a:bodyPr/>
                    <a:lstStyle/>
                    <a:p>
                      <a:pPr marL="179705" marR="0">
                        <a:spcBef>
                          <a:spcPts val="680"/>
                        </a:spcBef>
                        <a:spcAft>
                          <a:spcPts val="0"/>
                        </a:spcAft>
                      </a:pPr>
                      <a:r>
                        <a:rPr lang="en-US" sz="900" dirty="0">
                          <a:effectLst/>
                        </a:rPr>
                        <a:t>Ratios</a:t>
                      </a:r>
                      <a:endParaRPr lang="en-US"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85090" marR="67945" algn="ctr">
                        <a:spcBef>
                          <a:spcPts val="680"/>
                        </a:spcBef>
                        <a:spcAft>
                          <a:spcPts val="0"/>
                        </a:spcAft>
                      </a:pPr>
                      <a:r>
                        <a:rPr lang="en-US" sz="900">
                          <a:effectLst/>
                        </a:rPr>
                        <a:t>Formula</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0"/>
                        </a:spcBef>
                        <a:spcAft>
                          <a:spcPts val="0"/>
                        </a:spcAft>
                      </a:pPr>
                      <a:r>
                        <a:rPr lang="en-US" sz="900">
                          <a:effectLst/>
                        </a:rPr>
                        <a:t> </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0"/>
                        </a:spcBef>
                        <a:spcAft>
                          <a:spcPts val="0"/>
                        </a:spcAft>
                      </a:pPr>
                      <a:r>
                        <a:rPr lang="en-US" sz="900">
                          <a:effectLst/>
                        </a:rPr>
                        <a:t> </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333375" marR="0">
                        <a:spcBef>
                          <a:spcPts val="680"/>
                        </a:spcBef>
                        <a:spcAft>
                          <a:spcPts val="0"/>
                        </a:spcAft>
                      </a:pPr>
                      <a:r>
                        <a:rPr lang="en-US" sz="900">
                          <a:effectLst/>
                        </a:rPr>
                        <a:t>Years</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0"/>
                        </a:spcBef>
                        <a:spcAft>
                          <a:spcPts val="0"/>
                        </a:spcAft>
                      </a:pPr>
                      <a:r>
                        <a:rPr lang="en-US" sz="900">
                          <a:effectLst/>
                        </a:rPr>
                        <a:t> </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0"/>
                        </a:spcBef>
                        <a:spcAft>
                          <a:spcPts val="0"/>
                        </a:spcAft>
                      </a:pPr>
                      <a:r>
                        <a:rPr lang="en-US" sz="900">
                          <a:effectLst/>
                        </a:rPr>
                        <a:t> </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r h="294880">
                <a:tc>
                  <a:txBody>
                    <a:bodyPr/>
                    <a:lstStyle/>
                    <a:p>
                      <a:pPr marL="0" marR="0">
                        <a:spcBef>
                          <a:spcPts val="0"/>
                        </a:spcBef>
                        <a:spcAft>
                          <a:spcPts val="0"/>
                        </a:spcAft>
                      </a:pPr>
                      <a:r>
                        <a:rPr lang="en-US" sz="900">
                          <a:effectLst/>
                        </a:rPr>
                        <a:t> </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0"/>
                        </a:spcBef>
                        <a:spcAft>
                          <a:spcPts val="0"/>
                        </a:spcAft>
                      </a:pPr>
                      <a:r>
                        <a:rPr lang="en-US" sz="900">
                          <a:effectLst/>
                        </a:rPr>
                        <a:t> </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360045" marR="337185" algn="ctr">
                        <a:spcBef>
                          <a:spcPts val="195"/>
                        </a:spcBef>
                        <a:spcAft>
                          <a:spcPts val="0"/>
                        </a:spcAft>
                      </a:pPr>
                      <a:r>
                        <a:rPr lang="en-US" sz="900">
                          <a:effectLst/>
                        </a:rPr>
                        <a:t>2019</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332740" marR="322580" algn="ctr">
                        <a:spcBef>
                          <a:spcPts val="195"/>
                        </a:spcBef>
                        <a:spcAft>
                          <a:spcPts val="0"/>
                        </a:spcAft>
                      </a:pPr>
                      <a:r>
                        <a:rPr lang="en-US" sz="900">
                          <a:effectLst/>
                        </a:rPr>
                        <a:t>2018</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346075" marR="0">
                        <a:spcBef>
                          <a:spcPts val="195"/>
                        </a:spcBef>
                        <a:spcAft>
                          <a:spcPts val="0"/>
                        </a:spcAft>
                      </a:pPr>
                      <a:r>
                        <a:rPr lang="en-US" sz="900">
                          <a:effectLst/>
                        </a:rPr>
                        <a:t>2017</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393700" marR="0">
                        <a:spcBef>
                          <a:spcPts val="195"/>
                        </a:spcBef>
                        <a:spcAft>
                          <a:spcPts val="0"/>
                        </a:spcAft>
                      </a:pPr>
                      <a:r>
                        <a:rPr lang="en-US" sz="900">
                          <a:effectLst/>
                        </a:rPr>
                        <a:t>2016</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381000" marR="334645" algn="ctr">
                        <a:spcBef>
                          <a:spcPts val="195"/>
                        </a:spcBef>
                        <a:spcAft>
                          <a:spcPts val="0"/>
                        </a:spcAft>
                      </a:pPr>
                      <a:r>
                        <a:rPr lang="en-US" sz="900">
                          <a:effectLst/>
                        </a:rPr>
                        <a:t>2015</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r h="635484">
                <a:tc>
                  <a:txBody>
                    <a:bodyPr/>
                    <a:lstStyle/>
                    <a:p>
                      <a:pPr marL="76200" marR="0">
                        <a:spcBef>
                          <a:spcPts val="145"/>
                        </a:spcBef>
                        <a:spcAft>
                          <a:spcPts val="0"/>
                        </a:spcAft>
                      </a:pPr>
                      <a:r>
                        <a:rPr lang="en-US" sz="900">
                          <a:effectLst/>
                        </a:rPr>
                        <a:t>Assets</a:t>
                      </a:r>
                      <a:endParaRPr lang="en-US" sz="800">
                        <a:effectLst/>
                      </a:endParaRPr>
                    </a:p>
                    <a:p>
                      <a:pPr marL="76200" marR="65405">
                        <a:lnSpc>
                          <a:spcPts val="2000"/>
                        </a:lnSpc>
                        <a:spcBef>
                          <a:spcPts val="115"/>
                        </a:spcBef>
                        <a:spcAft>
                          <a:spcPts val="0"/>
                        </a:spcAft>
                      </a:pPr>
                      <a:r>
                        <a:rPr lang="en-US" sz="900" spc="-15">
                          <a:effectLst/>
                        </a:rPr>
                        <a:t>Turnover</a:t>
                      </a:r>
                      <a:r>
                        <a:rPr lang="en-US" sz="900" spc="-285">
                          <a:effectLst/>
                        </a:rPr>
                        <a:t> </a:t>
                      </a:r>
                      <a:r>
                        <a:rPr lang="en-US" sz="900">
                          <a:effectLst/>
                        </a:rPr>
                        <a:t>ratio</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50"/>
                        </a:spcBef>
                        <a:spcAft>
                          <a:spcPts val="0"/>
                        </a:spcAft>
                      </a:pPr>
                      <a:r>
                        <a:rPr lang="en-US" sz="1300">
                          <a:effectLst/>
                        </a:rPr>
                        <a:t> </a:t>
                      </a:r>
                      <a:endParaRPr lang="en-US" sz="800">
                        <a:effectLst/>
                      </a:endParaRPr>
                    </a:p>
                    <a:p>
                      <a:pPr marL="92710" marR="67945" algn="ctr">
                        <a:spcBef>
                          <a:spcPts val="5"/>
                        </a:spcBef>
                        <a:spcAft>
                          <a:spcPts val="0"/>
                        </a:spcAft>
                      </a:pPr>
                      <a:r>
                        <a:rPr lang="en-US" sz="900">
                          <a:effectLst/>
                        </a:rPr>
                        <a:t>Net</a:t>
                      </a:r>
                      <a:r>
                        <a:rPr lang="en-US" sz="900" spc="-15">
                          <a:effectLst/>
                        </a:rPr>
                        <a:t> </a:t>
                      </a:r>
                      <a:r>
                        <a:rPr lang="en-US" sz="900">
                          <a:effectLst/>
                        </a:rPr>
                        <a:t>Sales</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45"/>
                        </a:spcBef>
                        <a:spcAft>
                          <a:spcPts val="0"/>
                        </a:spcAft>
                      </a:pPr>
                      <a:r>
                        <a:rPr lang="en-US" sz="1100">
                          <a:effectLst/>
                        </a:rPr>
                        <a:t> </a:t>
                      </a:r>
                      <a:endParaRPr lang="en-US" sz="800">
                        <a:effectLst/>
                      </a:endParaRPr>
                    </a:p>
                    <a:p>
                      <a:pPr marL="151765" marR="0">
                        <a:spcBef>
                          <a:spcPts val="5"/>
                        </a:spcBef>
                        <a:spcAft>
                          <a:spcPts val="0"/>
                        </a:spcAft>
                      </a:pPr>
                      <a:r>
                        <a:rPr lang="en-US" sz="900">
                          <a:effectLst/>
                        </a:rPr>
                        <a:t>131,498,373</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45"/>
                        </a:spcBef>
                        <a:spcAft>
                          <a:spcPts val="0"/>
                        </a:spcAft>
                      </a:pPr>
                      <a:r>
                        <a:rPr lang="en-US" sz="1100">
                          <a:effectLst/>
                        </a:rPr>
                        <a:t> </a:t>
                      </a:r>
                      <a:endParaRPr lang="en-US" sz="800">
                        <a:effectLst/>
                      </a:endParaRPr>
                    </a:p>
                    <a:p>
                      <a:pPr marL="124460" marR="0">
                        <a:spcBef>
                          <a:spcPts val="5"/>
                        </a:spcBef>
                        <a:spcAft>
                          <a:spcPts val="0"/>
                        </a:spcAft>
                      </a:pPr>
                      <a:r>
                        <a:rPr lang="en-US" sz="900">
                          <a:effectLst/>
                        </a:rPr>
                        <a:t>142,975,792</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45"/>
                        </a:spcBef>
                        <a:spcAft>
                          <a:spcPts val="0"/>
                        </a:spcAft>
                      </a:pPr>
                      <a:r>
                        <a:rPr lang="en-US" sz="1100">
                          <a:effectLst/>
                        </a:rPr>
                        <a:t> </a:t>
                      </a:r>
                      <a:endParaRPr lang="en-US" sz="800">
                        <a:effectLst/>
                      </a:endParaRPr>
                    </a:p>
                    <a:p>
                      <a:pPr marL="0" marR="74930" algn="r">
                        <a:spcBef>
                          <a:spcPts val="5"/>
                        </a:spcBef>
                        <a:spcAft>
                          <a:spcPts val="0"/>
                        </a:spcAft>
                      </a:pPr>
                      <a:r>
                        <a:rPr lang="en-US" sz="900">
                          <a:effectLst/>
                        </a:rPr>
                        <a:t>125,919,817</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45"/>
                        </a:spcBef>
                        <a:spcAft>
                          <a:spcPts val="0"/>
                        </a:spcAft>
                      </a:pPr>
                      <a:r>
                        <a:rPr lang="en-US" sz="1100">
                          <a:effectLst/>
                        </a:rPr>
                        <a:t> </a:t>
                      </a:r>
                      <a:endParaRPr lang="en-US" sz="800">
                        <a:effectLst/>
                      </a:endParaRPr>
                    </a:p>
                    <a:p>
                      <a:pPr marL="0" marR="100965" algn="r">
                        <a:spcBef>
                          <a:spcPts val="5"/>
                        </a:spcBef>
                        <a:spcAft>
                          <a:spcPts val="0"/>
                        </a:spcAft>
                      </a:pPr>
                      <a:r>
                        <a:rPr lang="en-US" sz="900">
                          <a:effectLst/>
                        </a:rPr>
                        <a:t>101,973,030</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45"/>
                        </a:spcBef>
                        <a:spcAft>
                          <a:spcPts val="0"/>
                        </a:spcAft>
                      </a:pPr>
                      <a:r>
                        <a:rPr lang="en-US" sz="1100" dirty="0">
                          <a:effectLst/>
                        </a:rPr>
                        <a:t> </a:t>
                      </a:r>
                      <a:endParaRPr lang="en-US" sz="800" dirty="0">
                        <a:effectLst/>
                      </a:endParaRPr>
                    </a:p>
                    <a:p>
                      <a:pPr marL="0" marR="128270" algn="r">
                        <a:spcBef>
                          <a:spcPts val="5"/>
                        </a:spcBef>
                        <a:spcAft>
                          <a:spcPts val="0"/>
                        </a:spcAft>
                      </a:pPr>
                      <a:r>
                        <a:rPr lang="en-US" sz="900" dirty="0">
                          <a:effectLst/>
                        </a:rPr>
                        <a:t>118,495,882</a:t>
                      </a:r>
                      <a:endParaRPr lang="en-US"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r h="414179">
                <a:tc>
                  <a:txBody>
                    <a:bodyPr/>
                    <a:lstStyle/>
                    <a:p>
                      <a:pPr marL="0" marR="0">
                        <a:spcBef>
                          <a:spcPts val="0"/>
                        </a:spcBef>
                        <a:spcAft>
                          <a:spcPts val="0"/>
                        </a:spcAft>
                      </a:pPr>
                      <a:r>
                        <a:rPr lang="en-US" sz="900">
                          <a:effectLst/>
                        </a:rPr>
                        <a:t> </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97155" marR="67945" algn="ctr">
                        <a:spcBef>
                          <a:spcPts val="100"/>
                        </a:spcBef>
                        <a:spcAft>
                          <a:spcPts val="0"/>
                        </a:spcAft>
                      </a:pPr>
                      <a:r>
                        <a:rPr lang="en-US" sz="900" spc="-5">
                          <a:effectLst/>
                        </a:rPr>
                        <a:t>Average</a:t>
                      </a:r>
                      <a:r>
                        <a:rPr lang="en-US" sz="900" spc="-65">
                          <a:effectLst/>
                        </a:rPr>
                        <a:t> </a:t>
                      </a:r>
                      <a:r>
                        <a:rPr lang="en-US" sz="900" spc="-5">
                          <a:effectLst/>
                        </a:rPr>
                        <a:t>Total</a:t>
                      </a:r>
                      <a:endParaRPr lang="en-US" sz="800">
                        <a:effectLst/>
                      </a:endParaRPr>
                    </a:p>
                    <a:p>
                      <a:pPr marL="89535" marR="67945" algn="ctr">
                        <a:spcBef>
                          <a:spcPts val="705"/>
                        </a:spcBef>
                        <a:spcAft>
                          <a:spcPts val="0"/>
                        </a:spcAft>
                      </a:pPr>
                      <a:r>
                        <a:rPr lang="en-US" sz="900">
                          <a:effectLst/>
                        </a:rPr>
                        <a:t>Assets</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93980" marR="0">
                        <a:spcBef>
                          <a:spcPts val="795"/>
                        </a:spcBef>
                        <a:spcAft>
                          <a:spcPts val="0"/>
                        </a:spcAft>
                      </a:pPr>
                      <a:r>
                        <a:rPr lang="en-US" sz="900">
                          <a:effectLst/>
                        </a:rPr>
                        <a:t>111,936,154/2</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6675" marR="0">
                        <a:spcBef>
                          <a:spcPts val="795"/>
                        </a:spcBef>
                        <a:spcAft>
                          <a:spcPts val="0"/>
                        </a:spcAft>
                      </a:pPr>
                      <a:r>
                        <a:rPr lang="en-US" sz="900">
                          <a:effectLst/>
                        </a:rPr>
                        <a:t>110,407,853/2</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53975" algn="r">
                        <a:spcBef>
                          <a:spcPts val="795"/>
                        </a:spcBef>
                        <a:spcAft>
                          <a:spcPts val="0"/>
                        </a:spcAft>
                      </a:pPr>
                      <a:r>
                        <a:rPr lang="en-US" sz="900">
                          <a:effectLst/>
                        </a:rPr>
                        <a:t>88,812,393/2</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80010" algn="r">
                        <a:spcBef>
                          <a:spcPts val="795"/>
                        </a:spcBef>
                        <a:spcAft>
                          <a:spcPts val="0"/>
                        </a:spcAft>
                      </a:pPr>
                      <a:r>
                        <a:rPr lang="en-US" sz="900">
                          <a:effectLst/>
                        </a:rPr>
                        <a:t>89,122,609/2</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107315" algn="r">
                        <a:spcBef>
                          <a:spcPts val="795"/>
                        </a:spcBef>
                        <a:spcAft>
                          <a:spcPts val="0"/>
                        </a:spcAft>
                      </a:pPr>
                      <a:r>
                        <a:rPr lang="en-US" sz="900">
                          <a:effectLst/>
                        </a:rPr>
                        <a:t>88,735,120/2</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r h="258919">
                <a:tc>
                  <a:txBody>
                    <a:bodyPr/>
                    <a:lstStyle/>
                    <a:p>
                      <a:pPr marL="0" marR="0">
                        <a:spcBef>
                          <a:spcPts val="0"/>
                        </a:spcBef>
                        <a:spcAft>
                          <a:spcPts val="0"/>
                        </a:spcAft>
                      </a:pPr>
                      <a:r>
                        <a:rPr lang="en-US" sz="900">
                          <a:effectLst/>
                        </a:rPr>
                        <a:t> </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7940" marR="0" algn="ctr">
                        <a:spcBef>
                          <a:spcPts val="350"/>
                        </a:spcBef>
                        <a:spcAft>
                          <a:spcPts val="0"/>
                        </a:spcAft>
                      </a:pPr>
                      <a:r>
                        <a:rPr lang="en-US" sz="900">
                          <a:effectLst/>
                        </a:rPr>
                        <a:t>=</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360045" marR="330200" algn="ctr">
                        <a:spcBef>
                          <a:spcPts val="350"/>
                        </a:spcBef>
                        <a:spcAft>
                          <a:spcPts val="0"/>
                        </a:spcAft>
                      </a:pPr>
                      <a:r>
                        <a:rPr lang="en-US" sz="900">
                          <a:effectLst/>
                        </a:rPr>
                        <a:t>2.35</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332740" marR="316865" algn="ctr">
                        <a:spcBef>
                          <a:spcPts val="350"/>
                        </a:spcBef>
                        <a:spcAft>
                          <a:spcPts val="0"/>
                        </a:spcAft>
                      </a:pPr>
                      <a:r>
                        <a:rPr lang="en-US" sz="900">
                          <a:effectLst/>
                        </a:rPr>
                        <a:t>2.59</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325755" marR="281940" algn="ctr">
                        <a:spcBef>
                          <a:spcPts val="350"/>
                        </a:spcBef>
                        <a:spcAft>
                          <a:spcPts val="0"/>
                        </a:spcAft>
                      </a:pPr>
                      <a:r>
                        <a:rPr lang="en-US" sz="900">
                          <a:effectLst/>
                        </a:rPr>
                        <a:t>2.84</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367030" marR="300990" algn="ctr">
                        <a:spcBef>
                          <a:spcPts val="350"/>
                        </a:spcBef>
                        <a:spcAft>
                          <a:spcPts val="0"/>
                        </a:spcAft>
                      </a:pPr>
                      <a:r>
                        <a:rPr lang="en-US" sz="900">
                          <a:effectLst/>
                        </a:rPr>
                        <a:t>2.29</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381000" marR="328930" algn="ctr">
                        <a:spcBef>
                          <a:spcPts val="350"/>
                        </a:spcBef>
                        <a:spcAft>
                          <a:spcPts val="0"/>
                        </a:spcAft>
                      </a:pPr>
                      <a:r>
                        <a:rPr lang="en-US" sz="900">
                          <a:effectLst/>
                        </a:rPr>
                        <a:t>2.66</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r h="226553">
                <a:tc>
                  <a:txBody>
                    <a:bodyPr/>
                    <a:lstStyle/>
                    <a:p>
                      <a:pPr marL="76200" marR="0">
                        <a:lnSpc>
                          <a:spcPts val="1370"/>
                        </a:lnSpc>
                        <a:spcBef>
                          <a:spcPts val="735"/>
                        </a:spcBef>
                        <a:spcAft>
                          <a:spcPts val="0"/>
                        </a:spcAft>
                      </a:pPr>
                      <a:r>
                        <a:rPr lang="en-US" sz="900">
                          <a:effectLst/>
                        </a:rPr>
                        <a:t>Working</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0"/>
                        </a:spcBef>
                        <a:spcAft>
                          <a:spcPts val="0"/>
                        </a:spcAft>
                      </a:pPr>
                      <a:r>
                        <a:rPr lang="en-US" sz="900">
                          <a:effectLst/>
                        </a:rPr>
                        <a:t> </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0"/>
                        </a:spcBef>
                        <a:spcAft>
                          <a:spcPts val="0"/>
                        </a:spcAft>
                      </a:pPr>
                      <a:r>
                        <a:rPr lang="en-US" sz="900">
                          <a:effectLst/>
                        </a:rPr>
                        <a:t> </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0"/>
                        </a:spcBef>
                        <a:spcAft>
                          <a:spcPts val="0"/>
                        </a:spcAft>
                      </a:pPr>
                      <a:r>
                        <a:rPr lang="en-US" sz="900">
                          <a:effectLst/>
                        </a:rPr>
                        <a:t> </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0"/>
                        </a:spcBef>
                        <a:spcAft>
                          <a:spcPts val="0"/>
                        </a:spcAft>
                      </a:pPr>
                      <a:r>
                        <a:rPr lang="en-US" sz="900">
                          <a:effectLst/>
                        </a:rPr>
                        <a:t> </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0"/>
                        </a:spcBef>
                        <a:spcAft>
                          <a:spcPts val="0"/>
                        </a:spcAft>
                      </a:pPr>
                      <a:r>
                        <a:rPr lang="en-US" sz="900">
                          <a:effectLst/>
                        </a:rPr>
                        <a:t> </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0"/>
                        </a:spcBef>
                        <a:spcAft>
                          <a:spcPts val="0"/>
                        </a:spcAft>
                      </a:pPr>
                      <a:r>
                        <a:rPr lang="en-US" sz="900">
                          <a:effectLst/>
                        </a:rPr>
                        <a:t> </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r h="213198">
                <a:tc>
                  <a:txBody>
                    <a:bodyPr/>
                    <a:lstStyle/>
                    <a:p>
                      <a:pPr marL="76200" marR="0">
                        <a:spcBef>
                          <a:spcPts val="110"/>
                        </a:spcBef>
                        <a:spcAft>
                          <a:spcPts val="0"/>
                        </a:spcAft>
                      </a:pPr>
                      <a:r>
                        <a:rPr lang="en-US" sz="900">
                          <a:effectLst/>
                        </a:rPr>
                        <a:t>capital</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89535" marR="67945" algn="ctr">
                        <a:spcBef>
                          <a:spcPts val="110"/>
                        </a:spcBef>
                        <a:spcAft>
                          <a:spcPts val="0"/>
                        </a:spcAft>
                      </a:pPr>
                      <a:r>
                        <a:rPr lang="en-US" sz="900">
                          <a:effectLst/>
                        </a:rPr>
                        <a:t>Net</a:t>
                      </a:r>
                      <a:r>
                        <a:rPr lang="en-US" sz="900" spc="-20">
                          <a:effectLst/>
                        </a:rPr>
                        <a:t> </a:t>
                      </a:r>
                      <a:r>
                        <a:rPr lang="en-US" sz="900">
                          <a:effectLst/>
                        </a:rPr>
                        <a:t>sales</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51765" marR="0">
                        <a:spcBef>
                          <a:spcPts val="40"/>
                        </a:spcBef>
                        <a:spcAft>
                          <a:spcPts val="0"/>
                        </a:spcAft>
                      </a:pPr>
                      <a:r>
                        <a:rPr lang="en-US" sz="900">
                          <a:effectLst/>
                        </a:rPr>
                        <a:t>131,498,373</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24460" marR="0">
                        <a:spcBef>
                          <a:spcPts val="40"/>
                        </a:spcBef>
                        <a:spcAft>
                          <a:spcPts val="0"/>
                        </a:spcAft>
                      </a:pPr>
                      <a:r>
                        <a:rPr lang="en-US" sz="900">
                          <a:effectLst/>
                        </a:rPr>
                        <a:t>142,975,792</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74930" algn="r">
                        <a:spcBef>
                          <a:spcPts val="40"/>
                        </a:spcBef>
                        <a:spcAft>
                          <a:spcPts val="0"/>
                        </a:spcAft>
                      </a:pPr>
                      <a:r>
                        <a:rPr lang="en-US" sz="900">
                          <a:effectLst/>
                        </a:rPr>
                        <a:t>125,919,817</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100965" algn="r">
                        <a:spcBef>
                          <a:spcPts val="40"/>
                        </a:spcBef>
                        <a:spcAft>
                          <a:spcPts val="0"/>
                        </a:spcAft>
                      </a:pPr>
                      <a:r>
                        <a:rPr lang="en-US" sz="900">
                          <a:effectLst/>
                        </a:rPr>
                        <a:t>101,973,030</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128270" algn="r">
                        <a:spcBef>
                          <a:spcPts val="40"/>
                        </a:spcBef>
                        <a:spcAft>
                          <a:spcPts val="0"/>
                        </a:spcAft>
                      </a:pPr>
                      <a:r>
                        <a:rPr lang="en-US" sz="900">
                          <a:effectLst/>
                        </a:rPr>
                        <a:t>118,495,882</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r h="252755">
                <a:tc>
                  <a:txBody>
                    <a:bodyPr/>
                    <a:lstStyle/>
                    <a:p>
                      <a:pPr marL="76200" marR="0">
                        <a:spcBef>
                          <a:spcPts val="530"/>
                        </a:spcBef>
                        <a:spcAft>
                          <a:spcPts val="0"/>
                        </a:spcAft>
                      </a:pPr>
                      <a:r>
                        <a:rPr lang="en-US" sz="900">
                          <a:effectLst/>
                        </a:rPr>
                        <a:t>Turnover</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0"/>
                        </a:spcBef>
                        <a:spcAft>
                          <a:spcPts val="0"/>
                        </a:spcAft>
                      </a:pPr>
                      <a:r>
                        <a:rPr lang="en-US" sz="900">
                          <a:effectLst/>
                        </a:rPr>
                        <a:t> </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0"/>
                        </a:spcBef>
                        <a:spcAft>
                          <a:spcPts val="0"/>
                        </a:spcAft>
                      </a:pPr>
                      <a:r>
                        <a:rPr lang="en-US" sz="900">
                          <a:effectLst/>
                        </a:rPr>
                        <a:t> </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0"/>
                        </a:spcBef>
                        <a:spcAft>
                          <a:spcPts val="0"/>
                        </a:spcAft>
                      </a:pPr>
                      <a:r>
                        <a:rPr lang="en-US" sz="900">
                          <a:effectLst/>
                        </a:rPr>
                        <a:t> </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0"/>
                        </a:spcBef>
                        <a:spcAft>
                          <a:spcPts val="0"/>
                        </a:spcAft>
                      </a:pPr>
                      <a:r>
                        <a:rPr lang="en-US" sz="900">
                          <a:effectLst/>
                        </a:rPr>
                        <a:t> </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0"/>
                        </a:spcBef>
                        <a:spcAft>
                          <a:spcPts val="0"/>
                        </a:spcAft>
                      </a:pPr>
                      <a:r>
                        <a:rPr lang="en-US" sz="900">
                          <a:effectLst/>
                        </a:rPr>
                        <a:t> </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0"/>
                        </a:spcBef>
                        <a:spcAft>
                          <a:spcPts val="0"/>
                        </a:spcAft>
                      </a:pPr>
                      <a:r>
                        <a:rPr lang="en-US" sz="900">
                          <a:effectLst/>
                        </a:rPr>
                        <a:t> </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r h="170558">
                <a:tc>
                  <a:txBody>
                    <a:bodyPr/>
                    <a:lstStyle/>
                    <a:p>
                      <a:pPr marL="0" marR="0">
                        <a:spcBef>
                          <a:spcPts val="0"/>
                        </a:spcBef>
                        <a:spcAft>
                          <a:spcPts val="0"/>
                        </a:spcAft>
                      </a:pPr>
                      <a:r>
                        <a:rPr lang="en-US" sz="900">
                          <a:effectLst/>
                        </a:rPr>
                        <a:t> </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88265" marR="67945" algn="ctr">
                        <a:spcBef>
                          <a:spcPts val="55"/>
                        </a:spcBef>
                        <a:spcAft>
                          <a:spcPts val="0"/>
                        </a:spcAft>
                      </a:pPr>
                      <a:r>
                        <a:rPr lang="en-US" sz="900">
                          <a:effectLst/>
                        </a:rPr>
                        <a:t>Average</a:t>
                      </a:r>
                      <a:r>
                        <a:rPr lang="en-US" sz="900" spc="-50">
                          <a:effectLst/>
                        </a:rPr>
                        <a:t> </a:t>
                      </a:r>
                      <a:r>
                        <a:rPr lang="en-US" sz="900">
                          <a:effectLst/>
                        </a:rPr>
                        <a:t>net</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0"/>
                        </a:spcBef>
                        <a:spcAft>
                          <a:spcPts val="0"/>
                        </a:spcAft>
                      </a:pPr>
                      <a:r>
                        <a:rPr lang="en-US" sz="900">
                          <a:effectLst/>
                        </a:rPr>
                        <a:t> </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0"/>
                        </a:spcBef>
                        <a:spcAft>
                          <a:spcPts val="0"/>
                        </a:spcAft>
                      </a:pPr>
                      <a:r>
                        <a:rPr lang="en-US" sz="900">
                          <a:effectLst/>
                        </a:rPr>
                        <a:t> </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0"/>
                        </a:spcBef>
                        <a:spcAft>
                          <a:spcPts val="0"/>
                        </a:spcAft>
                      </a:pPr>
                      <a:r>
                        <a:rPr lang="en-US" sz="900">
                          <a:effectLst/>
                        </a:rPr>
                        <a:t> </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0"/>
                        </a:spcBef>
                        <a:spcAft>
                          <a:spcPts val="0"/>
                        </a:spcAft>
                      </a:pPr>
                      <a:r>
                        <a:rPr lang="en-US" sz="900">
                          <a:effectLst/>
                        </a:rPr>
                        <a:t> </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0"/>
                        </a:spcBef>
                        <a:spcAft>
                          <a:spcPts val="0"/>
                        </a:spcAft>
                      </a:pPr>
                      <a:r>
                        <a:rPr lang="en-US" sz="900">
                          <a:effectLst/>
                        </a:rPr>
                        <a:t> </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r h="238884">
                <a:tc>
                  <a:txBody>
                    <a:bodyPr/>
                    <a:lstStyle/>
                    <a:p>
                      <a:pPr marL="0" marR="0">
                        <a:spcBef>
                          <a:spcPts val="0"/>
                        </a:spcBef>
                        <a:spcAft>
                          <a:spcPts val="0"/>
                        </a:spcAft>
                      </a:pPr>
                      <a:r>
                        <a:rPr lang="en-US" sz="900">
                          <a:effectLst/>
                        </a:rPr>
                        <a:t> </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55880" marR="67945" algn="ctr">
                        <a:spcBef>
                          <a:spcPts val="555"/>
                        </a:spcBef>
                        <a:spcAft>
                          <a:spcPts val="0"/>
                        </a:spcAft>
                      </a:pPr>
                      <a:r>
                        <a:rPr lang="en-US" sz="900">
                          <a:effectLst/>
                        </a:rPr>
                        <a:t>current</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99695" marR="0">
                        <a:spcBef>
                          <a:spcPts val="170"/>
                        </a:spcBef>
                        <a:spcAft>
                          <a:spcPts val="0"/>
                        </a:spcAft>
                      </a:pPr>
                      <a:r>
                        <a:rPr lang="en-US" sz="900">
                          <a:effectLst/>
                        </a:rPr>
                        <a:t>10,487,549/2</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2390" marR="0">
                        <a:spcBef>
                          <a:spcPts val="170"/>
                        </a:spcBef>
                        <a:spcAft>
                          <a:spcPts val="0"/>
                        </a:spcAft>
                      </a:pPr>
                      <a:r>
                        <a:rPr lang="en-US" sz="900">
                          <a:effectLst/>
                        </a:rPr>
                        <a:t>11,762,932/2</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72390" algn="r">
                        <a:spcBef>
                          <a:spcPts val="170"/>
                        </a:spcBef>
                        <a:spcAft>
                          <a:spcPts val="0"/>
                        </a:spcAft>
                      </a:pPr>
                      <a:r>
                        <a:rPr lang="en-US" sz="900">
                          <a:effectLst/>
                        </a:rPr>
                        <a:t>(6,492,839)/2</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64770" algn="r">
                        <a:spcBef>
                          <a:spcPts val="170"/>
                        </a:spcBef>
                        <a:spcAft>
                          <a:spcPts val="0"/>
                        </a:spcAft>
                      </a:pPr>
                      <a:r>
                        <a:rPr lang="en-US" sz="900">
                          <a:effectLst/>
                        </a:rPr>
                        <a:t>(19,239,787)/2</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95885" algn="r">
                        <a:spcBef>
                          <a:spcPts val="170"/>
                        </a:spcBef>
                        <a:spcAft>
                          <a:spcPts val="0"/>
                        </a:spcAft>
                      </a:pPr>
                      <a:r>
                        <a:rPr lang="en-US" sz="900">
                          <a:effectLst/>
                        </a:rPr>
                        <a:t>(12,588,832)/2</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r h="210630">
                <a:tc gridSpan="7">
                  <a:txBody>
                    <a:bodyPr/>
                    <a:lstStyle/>
                    <a:p>
                      <a:pPr marL="835660" marR="0">
                        <a:spcBef>
                          <a:spcPts val="340"/>
                        </a:spcBef>
                        <a:spcAft>
                          <a:spcPts val="0"/>
                        </a:spcAft>
                      </a:pPr>
                      <a:r>
                        <a:rPr lang="en-US" sz="900">
                          <a:effectLst/>
                        </a:rPr>
                        <a:t>assets/liabilities</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39061">
                <a:tc>
                  <a:txBody>
                    <a:bodyPr/>
                    <a:lstStyle/>
                    <a:p>
                      <a:pPr marL="0" marR="0">
                        <a:spcBef>
                          <a:spcPts val="0"/>
                        </a:spcBef>
                        <a:spcAft>
                          <a:spcPts val="0"/>
                        </a:spcAft>
                      </a:pPr>
                      <a:r>
                        <a:rPr lang="en-US" sz="900">
                          <a:effectLst/>
                        </a:rPr>
                        <a:t> </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1270" algn="ctr">
                        <a:spcBef>
                          <a:spcPts val="280"/>
                        </a:spcBef>
                        <a:spcAft>
                          <a:spcPts val="0"/>
                        </a:spcAft>
                      </a:pPr>
                      <a:r>
                        <a:rPr lang="en-US" sz="900">
                          <a:effectLst/>
                        </a:rPr>
                        <a:t>=</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334645" marR="0">
                        <a:spcBef>
                          <a:spcPts val="305"/>
                        </a:spcBef>
                        <a:spcAft>
                          <a:spcPts val="0"/>
                        </a:spcAft>
                      </a:pPr>
                      <a:r>
                        <a:rPr lang="en-US" sz="900">
                          <a:effectLst/>
                        </a:rPr>
                        <a:t>25.08</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304800" marR="0">
                        <a:spcBef>
                          <a:spcPts val="305"/>
                        </a:spcBef>
                        <a:spcAft>
                          <a:spcPts val="0"/>
                        </a:spcAft>
                      </a:pPr>
                      <a:r>
                        <a:rPr lang="en-US" sz="900">
                          <a:effectLst/>
                        </a:rPr>
                        <a:t>24.31</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300355" marR="0">
                        <a:spcBef>
                          <a:spcPts val="305"/>
                        </a:spcBef>
                        <a:spcAft>
                          <a:spcPts val="0"/>
                        </a:spcAft>
                      </a:pPr>
                      <a:r>
                        <a:rPr lang="en-US" sz="900">
                          <a:effectLst/>
                        </a:rPr>
                        <a:t>38.79</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341630" marR="0">
                        <a:spcBef>
                          <a:spcPts val="305"/>
                        </a:spcBef>
                        <a:spcAft>
                          <a:spcPts val="0"/>
                        </a:spcAft>
                      </a:pPr>
                      <a:r>
                        <a:rPr lang="en-US" sz="900">
                          <a:effectLst/>
                        </a:rPr>
                        <a:t>10.60</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352425" marR="0">
                        <a:spcBef>
                          <a:spcPts val="305"/>
                        </a:spcBef>
                        <a:spcAft>
                          <a:spcPts val="0"/>
                        </a:spcAft>
                      </a:pPr>
                      <a:r>
                        <a:rPr lang="en-US" sz="900">
                          <a:effectLst/>
                        </a:rPr>
                        <a:t>18.83</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r h="610824">
                <a:tc>
                  <a:txBody>
                    <a:bodyPr/>
                    <a:lstStyle/>
                    <a:p>
                      <a:pPr marL="70485" marR="0">
                        <a:lnSpc>
                          <a:spcPts val="1290"/>
                        </a:lnSpc>
                        <a:spcBef>
                          <a:spcPts val="0"/>
                        </a:spcBef>
                        <a:spcAft>
                          <a:spcPts val="0"/>
                        </a:spcAft>
                      </a:pPr>
                      <a:r>
                        <a:rPr lang="en-US" sz="900">
                          <a:effectLst/>
                        </a:rPr>
                        <a:t>Fixed</a:t>
                      </a:r>
                      <a:endParaRPr lang="en-US" sz="800">
                        <a:effectLst/>
                      </a:endParaRPr>
                    </a:p>
                    <a:p>
                      <a:pPr marL="70485" marR="71120">
                        <a:lnSpc>
                          <a:spcPts val="2050"/>
                        </a:lnSpc>
                        <a:spcBef>
                          <a:spcPts val="10"/>
                        </a:spcBef>
                        <a:spcAft>
                          <a:spcPts val="0"/>
                        </a:spcAft>
                      </a:pPr>
                      <a:r>
                        <a:rPr lang="en-US" sz="900">
                          <a:effectLst/>
                        </a:rPr>
                        <a:t>Assets</a:t>
                      </a:r>
                      <a:r>
                        <a:rPr lang="en-US" sz="900" spc="5">
                          <a:effectLst/>
                        </a:rPr>
                        <a:t> </a:t>
                      </a:r>
                      <a:r>
                        <a:rPr lang="en-US" sz="900" spc="-15">
                          <a:effectLst/>
                        </a:rPr>
                        <a:t>Turnover</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15"/>
                        </a:spcBef>
                        <a:spcAft>
                          <a:spcPts val="0"/>
                        </a:spcAft>
                      </a:pPr>
                      <a:r>
                        <a:rPr lang="en-US" sz="1200">
                          <a:effectLst/>
                        </a:rPr>
                        <a:t> </a:t>
                      </a:r>
                      <a:endParaRPr lang="en-US" sz="800">
                        <a:effectLst/>
                      </a:endParaRPr>
                    </a:p>
                    <a:p>
                      <a:pPr marL="64135" marR="67945" algn="ctr">
                        <a:spcBef>
                          <a:spcPts val="5"/>
                        </a:spcBef>
                        <a:spcAft>
                          <a:spcPts val="0"/>
                        </a:spcAft>
                      </a:pPr>
                      <a:r>
                        <a:rPr lang="en-US" sz="900">
                          <a:effectLst/>
                        </a:rPr>
                        <a:t>Net</a:t>
                      </a:r>
                      <a:r>
                        <a:rPr lang="en-US" sz="900" spc="-15">
                          <a:effectLst/>
                        </a:rPr>
                        <a:t> </a:t>
                      </a:r>
                      <a:r>
                        <a:rPr lang="en-US" sz="900">
                          <a:effectLst/>
                        </a:rPr>
                        <a:t>Sales</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10"/>
                        </a:spcBef>
                        <a:spcAft>
                          <a:spcPts val="0"/>
                        </a:spcAft>
                      </a:pPr>
                      <a:r>
                        <a:rPr lang="en-US" sz="1000">
                          <a:effectLst/>
                        </a:rPr>
                        <a:t> </a:t>
                      </a:r>
                      <a:endParaRPr lang="en-US" sz="800">
                        <a:effectLst/>
                      </a:endParaRPr>
                    </a:p>
                    <a:p>
                      <a:pPr marL="121285" marR="0">
                        <a:spcBef>
                          <a:spcPts val="0"/>
                        </a:spcBef>
                        <a:spcAft>
                          <a:spcPts val="0"/>
                        </a:spcAft>
                      </a:pPr>
                      <a:r>
                        <a:rPr lang="en-US" sz="900">
                          <a:effectLst/>
                        </a:rPr>
                        <a:t>131,498,373</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10"/>
                        </a:spcBef>
                        <a:spcAft>
                          <a:spcPts val="0"/>
                        </a:spcAft>
                      </a:pPr>
                      <a:r>
                        <a:rPr lang="en-US" sz="1000">
                          <a:effectLst/>
                        </a:rPr>
                        <a:t> </a:t>
                      </a:r>
                      <a:endParaRPr lang="en-US" sz="800">
                        <a:effectLst/>
                      </a:endParaRPr>
                    </a:p>
                    <a:p>
                      <a:pPr marL="90805" marR="0">
                        <a:spcBef>
                          <a:spcPts val="0"/>
                        </a:spcBef>
                        <a:spcAft>
                          <a:spcPts val="0"/>
                        </a:spcAft>
                      </a:pPr>
                      <a:r>
                        <a:rPr lang="en-US" sz="900">
                          <a:effectLst/>
                        </a:rPr>
                        <a:t>142,975,792</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10"/>
                        </a:spcBef>
                        <a:spcAft>
                          <a:spcPts val="0"/>
                        </a:spcAft>
                      </a:pPr>
                      <a:r>
                        <a:rPr lang="en-US" sz="1000">
                          <a:effectLst/>
                        </a:rPr>
                        <a:t> </a:t>
                      </a:r>
                      <a:endParaRPr lang="en-US" sz="800">
                        <a:effectLst/>
                      </a:endParaRPr>
                    </a:p>
                    <a:p>
                      <a:pPr marL="0" marR="105410" algn="r">
                        <a:spcBef>
                          <a:spcPts val="0"/>
                        </a:spcBef>
                        <a:spcAft>
                          <a:spcPts val="0"/>
                        </a:spcAft>
                      </a:pPr>
                      <a:r>
                        <a:rPr lang="en-US" sz="900">
                          <a:effectLst/>
                        </a:rPr>
                        <a:t>125,919,817</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10"/>
                        </a:spcBef>
                        <a:spcAft>
                          <a:spcPts val="0"/>
                        </a:spcAft>
                      </a:pPr>
                      <a:r>
                        <a:rPr lang="en-US" sz="1000">
                          <a:effectLst/>
                        </a:rPr>
                        <a:t> </a:t>
                      </a:r>
                      <a:endParaRPr lang="en-US" sz="800">
                        <a:effectLst/>
                      </a:endParaRPr>
                    </a:p>
                    <a:p>
                      <a:pPr marL="130810" marR="0">
                        <a:spcBef>
                          <a:spcPts val="0"/>
                        </a:spcBef>
                        <a:spcAft>
                          <a:spcPts val="0"/>
                        </a:spcAft>
                      </a:pPr>
                      <a:r>
                        <a:rPr lang="en-US" sz="900">
                          <a:effectLst/>
                        </a:rPr>
                        <a:t>101,973,030</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10"/>
                        </a:spcBef>
                        <a:spcAft>
                          <a:spcPts val="0"/>
                        </a:spcAft>
                      </a:pPr>
                      <a:r>
                        <a:rPr lang="en-US" sz="1000">
                          <a:effectLst/>
                        </a:rPr>
                        <a:t> </a:t>
                      </a:r>
                      <a:endParaRPr lang="en-US" sz="800">
                        <a:effectLst/>
                      </a:endParaRPr>
                    </a:p>
                    <a:p>
                      <a:pPr marL="142240" marR="0">
                        <a:spcBef>
                          <a:spcPts val="0"/>
                        </a:spcBef>
                        <a:spcAft>
                          <a:spcPts val="0"/>
                        </a:spcAft>
                      </a:pPr>
                      <a:r>
                        <a:rPr lang="en-US" sz="900">
                          <a:effectLst/>
                        </a:rPr>
                        <a:t>118,495,882</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r h="401736">
                <a:tc>
                  <a:txBody>
                    <a:bodyPr/>
                    <a:lstStyle/>
                    <a:p>
                      <a:pPr marL="0" marR="0">
                        <a:spcBef>
                          <a:spcPts val="0"/>
                        </a:spcBef>
                        <a:spcAft>
                          <a:spcPts val="0"/>
                        </a:spcAft>
                      </a:pPr>
                      <a:r>
                        <a:rPr lang="en-US" sz="900">
                          <a:effectLst/>
                        </a:rPr>
                        <a:t> </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55880" marR="67945" algn="ctr">
                        <a:spcBef>
                          <a:spcPts val="175"/>
                        </a:spcBef>
                        <a:spcAft>
                          <a:spcPts val="0"/>
                        </a:spcAft>
                      </a:pPr>
                      <a:r>
                        <a:rPr lang="en-US" sz="900" spc="-5">
                          <a:effectLst/>
                        </a:rPr>
                        <a:t>Total</a:t>
                      </a:r>
                      <a:r>
                        <a:rPr lang="en-US" sz="900" spc="-75">
                          <a:effectLst/>
                        </a:rPr>
                        <a:t> </a:t>
                      </a:r>
                      <a:r>
                        <a:rPr lang="en-US" sz="900">
                          <a:effectLst/>
                        </a:rPr>
                        <a:t>non-</a:t>
                      </a:r>
                      <a:endParaRPr lang="en-US" sz="800">
                        <a:effectLst/>
                      </a:endParaRPr>
                    </a:p>
                    <a:p>
                      <a:pPr marL="67310" marR="67945" algn="ctr">
                        <a:spcBef>
                          <a:spcPts val="610"/>
                        </a:spcBef>
                        <a:spcAft>
                          <a:spcPts val="0"/>
                        </a:spcAft>
                      </a:pPr>
                      <a:r>
                        <a:rPr lang="en-US" sz="900">
                          <a:effectLst/>
                        </a:rPr>
                        <a:t>current</a:t>
                      </a:r>
                      <a:r>
                        <a:rPr lang="en-US" sz="900" spc="-5">
                          <a:effectLst/>
                        </a:rPr>
                        <a:t> </a:t>
                      </a:r>
                      <a:r>
                        <a:rPr lang="en-US" sz="900">
                          <a:effectLst/>
                        </a:rPr>
                        <a:t>assets</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21285" marR="0">
                        <a:spcBef>
                          <a:spcPts val="775"/>
                        </a:spcBef>
                        <a:spcAft>
                          <a:spcPts val="0"/>
                        </a:spcAft>
                      </a:pPr>
                      <a:r>
                        <a:rPr lang="en-US" sz="900">
                          <a:effectLst/>
                        </a:rPr>
                        <a:t>101,442,123</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30810" marR="0">
                        <a:spcBef>
                          <a:spcPts val="775"/>
                        </a:spcBef>
                        <a:spcAft>
                          <a:spcPts val="0"/>
                        </a:spcAft>
                      </a:pPr>
                      <a:r>
                        <a:rPr lang="en-US" sz="900">
                          <a:effectLst/>
                        </a:rPr>
                        <a:t>98,602,233</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26365" marR="0">
                        <a:spcBef>
                          <a:spcPts val="775"/>
                        </a:spcBef>
                        <a:spcAft>
                          <a:spcPts val="0"/>
                        </a:spcAft>
                      </a:pPr>
                      <a:r>
                        <a:rPr lang="en-US" sz="900">
                          <a:effectLst/>
                        </a:rPr>
                        <a:t>88,688,966</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67640" marR="0">
                        <a:spcBef>
                          <a:spcPts val="775"/>
                        </a:spcBef>
                        <a:spcAft>
                          <a:spcPts val="0"/>
                        </a:spcAft>
                      </a:pPr>
                      <a:r>
                        <a:rPr lang="en-US" sz="900">
                          <a:effectLst/>
                        </a:rPr>
                        <a:t>88,941,791</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79070" marR="0">
                        <a:spcBef>
                          <a:spcPts val="775"/>
                        </a:spcBef>
                        <a:spcAft>
                          <a:spcPts val="0"/>
                        </a:spcAft>
                      </a:pPr>
                      <a:r>
                        <a:rPr lang="en-US" sz="900">
                          <a:effectLst/>
                        </a:rPr>
                        <a:t>88,696,961</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r h="317485">
                <a:tc>
                  <a:txBody>
                    <a:bodyPr/>
                    <a:lstStyle/>
                    <a:p>
                      <a:pPr marL="0" marR="0">
                        <a:spcBef>
                          <a:spcPts val="0"/>
                        </a:spcBef>
                        <a:spcAft>
                          <a:spcPts val="0"/>
                        </a:spcAft>
                      </a:pPr>
                      <a:r>
                        <a:rPr lang="en-US" sz="900">
                          <a:effectLst/>
                        </a:rPr>
                        <a:t> </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635" algn="ctr">
                        <a:spcBef>
                          <a:spcPts val="385"/>
                        </a:spcBef>
                        <a:spcAft>
                          <a:spcPts val="0"/>
                        </a:spcAft>
                      </a:pPr>
                      <a:r>
                        <a:rPr lang="en-US" sz="900">
                          <a:effectLst/>
                        </a:rPr>
                        <a:t>=</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314960" marR="344805" algn="ctr">
                        <a:spcBef>
                          <a:spcPts val="315"/>
                        </a:spcBef>
                        <a:spcAft>
                          <a:spcPts val="0"/>
                        </a:spcAft>
                      </a:pPr>
                      <a:r>
                        <a:rPr lang="en-US" sz="900">
                          <a:effectLst/>
                        </a:rPr>
                        <a:t>1.30</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87020" marR="330200" algn="ctr">
                        <a:spcBef>
                          <a:spcPts val="315"/>
                        </a:spcBef>
                        <a:spcAft>
                          <a:spcPts val="0"/>
                        </a:spcAft>
                      </a:pPr>
                      <a:r>
                        <a:rPr lang="en-US" sz="900">
                          <a:effectLst/>
                        </a:rPr>
                        <a:t>1.45</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95910" marR="311150" algn="ctr">
                        <a:spcBef>
                          <a:spcPts val="315"/>
                        </a:spcBef>
                        <a:spcAft>
                          <a:spcPts val="0"/>
                        </a:spcAft>
                      </a:pPr>
                      <a:r>
                        <a:rPr lang="en-US" sz="900">
                          <a:effectLst/>
                        </a:rPr>
                        <a:t>1.42</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330835" marR="336550" algn="ctr">
                        <a:spcBef>
                          <a:spcPts val="315"/>
                        </a:spcBef>
                        <a:spcAft>
                          <a:spcPts val="0"/>
                        </a:spcAft>
                      </a:pPr>
                      <a:r>
                        <a:rPr lang="en-US" sz="900">
                          <a:effectLst/>
                        </a:rPr>
                        <a:t>1.15</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329565" marR="348615" algn="ctr">
                        <a:spcBef>
                          <a:spcPts val="315"/>
                        </a:spcBef>
                        <a:spcAft>
                          <a:spcPts val="0"/>
                        </a:spcAft>
                      </a:pPr>
                      <a:r>
                        <a:rPr lang="en-US" sz="900" dirty="0">
                          <a:effectLst/>
                        </a:rPr>
                        <a:t>1.34</a:t>
                      </a:r>
                      <a:endParaRPr lang="en-US"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bl>
          </a:graphicData>
        </a:graphic>
      </p:graphicFrame>
    </p:spTree>
    <p:extLst>
      <p:ext uri="{BB962C8B-B14F-4D97-AF65-F5344CB8AC3E}">
        <p14:creationId xmlns:p14="http://schemas.microsoft.com/office/powerpoint/2010/main" val="20430990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5631" y="0"/>
            <a:ext cx="10821521" cy="1721224"/>
          </a:xfrm>
        </p:spPr>
        <p:txBody>
          <a:bodyPr>
            <a:normAutofit/>
          </a:bodyPr>
          <a:lstStyle/>
          <a:p>
            <a:r>
              <a:rPr lang="en-US" sz="2800" b="1" dirty="0" smtClean="0">
                <a:solidFill>
                  <a:srgbClr val="FF0000"/>
                </a:solidFill>
              </a:rPr>
              <a:t>WAYS </a:t>
            </a:r>
            <a:r>
              <a:rPr lang="en-US" sz="2800" b="1" dirty="0">
                <a:solidFill>
                  <a:srgbClr val="FF0000"/>
                </a:solidFill>
              </a:rPr>
              <a:t>OF IMPROVING INVESTMENT ACTIVITY OF GUINNESS </a:t>
            </a:r>
            <a:r>
              <a:rPr lang="en-US" sz="2800" b="1" dirty="0" smtClean="0">
                <a:solidFill>
                  <a:srgbClr val="FF0000"/>
                </a:solidFill>
              </a:rPr>
              <a:t>NIGERIA</a:t>
            </a:r>
            <a:br>
              <a:rPr lang="en-US" sz="2800" b="1" dirty="0" smtClean="0">
                <a:solidFill>
                  <a:srgbClr val="FF0000"/>
                </a:solidFill>
              </a:rPr>
            </a:br>
            <a:endParaRPr lang="en-US" dirty="0"/>
          </a:p>
        </p:txBody>
      </p:sp>
      <p:sp>
        <p:nvSpPr>
          <p:cNvPr id="6" name="Rectangle 5"/>
          <p:cNvSpPr/>
          <p:nvPr/>
        </p:nvSpPr>
        <p:spPr>
          <a:xfrm>
            <a:off x="665631" y="1184266"/>
            <a:ext cx="11013751" cy="5601533"/>
          </a:xfrm>
          <a:prstGeom prst="rect">
            <a:avLst/>
          </a:prstGeom>
        </p:spPr>
        <p:txBody>
          <a:bodyPr wrap="square">
            <a:spAutoFit/>
          </a:bodyPr>
          <a:lstStyle/>
          <a:p>
            <a:pPr algn="just"/>
            <a:r>
              <a:rPr lang="en-US" sz="2000" dirty="0">
                <a:solidFill>
                  <a:schemeClr val="accent6">
                    <a:lumMod val="60000"/>
                    <a:lumOff val="40000"/>
                  </a:schemeClr>
                </a:solidFill>
                <a:latin typeface="Times New Roman" panose="02020603050405020304" pitchFamily="18" charset="0"/>
                <a:ea typeface="Times New Roman" panose="02020603050405020304" pitchFamily="18" charset="0"/>
              </a:rPr>
              <a:t>According to Guinness Nigeria plc., in order to ensure that its day to day operations are carried out in the most</a:t>
            </a:r>
            <a:r>
              <a:rPr lang="en-US" sz="2000" spc="5" dirty="0">
                <a:solidFill>
                  <a:schemeClr val="accent6">
                    <a:lumMod val="60000"/>
                    <a:lumOff val="40000"/>
                  </a:schemeClr>
                </a:solidFill>
                <a:latin typeface="Times New Roman" panose="02020603050405020304" pitchFamily="18" charset="0"/>
                <a:ea typeface="Times New Roman" panose="02020603050405020304" pitchFamily="18" charset="0"/>
              </a:rPr>
              <a:t> </a:t>
            </a:r>
            <a:r>
              <a:rPr lang="en-US" sz="2000" dirty="0">
                <a:solidFill>
                  <a:schemeClr val="accent6">
                    <a:lumMod val="60000"/>
                    <a:lumOff val="40000"/>
                  </a:schemeClr>
                </a:solidFill>
                <a:latin typeface="Times New Roman" panose="02020603050405020304" pitchFamily="18" charset="0"/>
                <a:ea typeface="Times New Roman" panose="02020603050405020304" pitchFamily="18" charset="0"/>
              </a:rPr>
              <a:t>efficient manner possible, the had continue to enter into transactions with related parties and interested persons that</a:t>
            </a:r>
            <a:r>
              <a:rPr lang="en-US" sz="2000" spc="5" dirty="0">
                <a:solidFill>
                  <a:schemeClr val="accent6">
                    <a:lumMod val="60000"/>
                    <a:lumOff val="40000"/>
                  </a:schemeClr>
                </a:solidFill>
                <a:latin typeface="Times New Roman" panose="02020603050405020304" pitchFamily="18" charset="0"/>
                <a:ea typeface="Times New Roman" panose="02020603050405020304" pitchFamily="18" charset="0"/>
              </a:rPr>
              <a:t> </a:t>
            </a:r>
            <a:r>
              <a:rPr lang="en-US" sz="2000" dirty="0">
                <a:solidFill>
                  <a:schemeClr val="accent6">
                    <a:lumMod val="60000"/>
                    <a:lumOff val="40000"/>
                  </a:schemeClr>
                </a:solidFill>
                <a:latin typeface="Times New Roman" panose="02020603050405020304" pitchFamily="18" charset="0"/>
                <a:ea typeface="Times New Roman" panose="02020603050405020304" pitchFamily="18" charset="0"/>
              </a:rPr>
              <a:t>have been identified as necessary for such day-to-day </a:t>
            </a:r>
            <a:r>
              <a:rPr lang="en-US" sz="2000" dirty="0" smtClean="0">
                <a:solidFill>
                  <a:schemeClr val="accent6">
                    <a:lumMod val="60000"/>
                    <a:lumOff val="40000"/>
                  </a:schemeClr>
                </a:solidFill>
                <a:latin typeface="Times New Roman" panose="02020603050405020304" pitchFamily="18" charset="0"/>
                <a:ea typeface="Times New Roman" panose="02020603050405020304" pitchFamily="18" charset="0"/>
              </a:rPr>
              <a:t>operations</a:t>
            </a:r>
            <a:r>
              <a:rPr lang="en-US" sz="2000" dirty="0" smtClean="0">
                <a:latin typeface="Times New Roman" panose="02020603050405020304" pitchFamily="18" charset="0"/>
                <a:ea typeface="Times New Roman" panose="02020603050405020304" pitchFamily="18" charset="0"/>
              </a:rPr>
              <a:t>. </a:t>
            </a:r>
          </a:p>
          <a:p>
            <a:pPr algn="just"/>
            <a:endParaRPr lang="en-US" sz="2000" dirty="0">
              <a:latin typeface="Times New Roman" panose="02020603050405020304" pitchFamily="18" charset="0"/>
            </a:endParaRPr>
          </a:p>
          <a:p>
            <a:pPr algn="just"/>
            <a:r>
              <a:rPr lang="en-US" sz="2000" dirty="0" smtClean="0">
                <a:solidFill>
                  <a:schemeClr val="accent3">
                    <a:lumMod val="60000"/>
                    <a:lumOff val="40000"/>
                  </a:schemeClr>
                </a:solidFill>
              </a:rPr>
              <a:t>Focusing on </a:t>
            </a:r>
            <a:r>
              <a:rPr lang="en-US" sz="2000" dirty="0">
                <a:solidFill>
                  <a:schemeClr val="accent3">
                    <a:lumMod val="60000"/>
                    <a:lumOff val="40000"/>
                  </a:schemeClr>
                </a:solidFill>
              </a:rPr>
              <a:t>the procurement process of the </a:t>
            </a:r>
            <a:r>
              <a:rPr lang="en-US" sz="2000" dirty="0" err="1">
                <a:solidFill>
                  <a:schemeClr val="accent3">
                    <a:lumMod val="60000"/>
                    <a:lumOff val="40000"/>
                  </a:schemeClr>
                </a:solidFill>
              </a:rPr>
              <a:t>Guiness</a:t>
            </a:r>
            <a:r>
              <a:rPr lang="en-US" sz="2000" dirty="0">
                <a:solidFill>
                  <a:schemeClr val="accent3">
                    <a:lumMod val="60000"/>
                    <a:lumOff val="40000"/>
                  </a:schemeClr>
                </a:solidFill>
              </a:rPr>
              <a:t> Nigeria. It is important to note that procurement and distribution process of the company is coordinated centrally from the head office. </a:t>
            </a:r>
            <a:endParaRPr lang="en-US" sz="2000" dirty="0" smtClean="0">
              <a:solidFill>
                <a:schemeClr val="accent3">
                  <a:lumMod val="60000"/>
                  <a:lumOff val="40000"/>
                </a:schemeClr>
              </a:solidFill>
            </a:endParaRPr>
          </a:p>
          <a:p>
            <a:pPr algn="just"/>
            <a:endParaRPr lang="en-US" sz="2000" dirty="0"/>
          </a:p>
          <a:p>
            <a:pPr algn="just"/>
            <a:r>
              <a:rPr lang="en-US" sz="2000" dirty="0">
                <a:solidFill>
                  <a:schemeClr val="accent1"/>
                </a:solidFill>
              </a:rPr>
              <a:t>This procurement process will then be managed with the help of technological product called “Vendor Management System (VMS)”. The VMS is developed to five (5) interfaces that enables the various stakeholders in the procurement process to have access at every point in time. Each of the five interfaces represents the following</a:t>
            </a:r>
            <a:r>
              <a:rPr lang="en-US" sz="2000" dirty="0" smtClean="0">
                <a:solidFill>
                  <a:schemeClr val="accent1"/>
                </a:solidFill>
              </a:rPr>
              <a:t>;</a:t>
            </a:r>
          </a:p>
          <a:p>
            <a:pPr algn="just"/>
            <a:endParaRPr lang="en-US" sz="2000" b="1" dirty="0">
              <a:solidFill>
                <a:schemeClr val="accent6">
                  <a:lumMod val="75000"/>
                </a:schemeClr>
              </a:solidFill>
            </a:endParaRPr>
          </a:p>
          <a:p>
            <a:pPr marL="342900" lvl="0" indent="-342900">
              <a:buFont typeface="+mj-lt"/>
              <a:buAutoNum type="arabicPeriod"/>
            </a:pPr>
            <a:r>
              <a:rPr lang="en-US" sz="2000" b="1" dirty="0">
                <a:solidFill>
                  <a:schemeClr val="accent6">
                    <a:lumMod val="75000"/>
                  </a:schemeClr>
                </a:solidFill>
              </a:rPr>
              <a:t>Outlets</a:t>
            </a:r>
          </a:p>
          <a:p>
            <a:pPr marL="342900" lvl="0" indent="-342900">
              <a:buFont typeface="+mj-lt"/>
              <a:buAutoNum type="arabicPeriod"/>
            </a:pPr>
            <a:r>
              <a:rPr lang="en-US" sz="2000" b="1" dirty="0">
                <a:solidFill>
                  <a:schemeClr val="accent6">
                    <a:lumMod val="75000"/>
                  </a:schemeClr>
                </a:solidFill>
              </a:rPr>
              <a:t>Warehouse</a:t>
            </a:r>
          </a:p>
          <a:p>
            <a:pPr marL="342900" lvl="0" indent="-342900">
              <a:buFont typeface="+mj-lt"/>
              <a:buAutoNum type="arabicPeriod"/>
            </a:pPr>
            <a:r>
              <a:rPr lang="en-US" sz="2000" b="1" dirty="0">
                <a:solidFill>
                  <a:schemeClr val="accent6">
                    <a:lumMod val="75000"/>
                  </a:schemeClr>
                </a:solidFill>
              </a:rPr>
              <a:t>Procurement (Head Office)</a:t>
            </a:r>
          </a:p>
          <a:p>
            <a:pPr marL="342900" lvl="0" indent="-342900">
              <a:buFont typeface="+mj-lt"/>
              <a:buAutoNum type="arabicPeriod"/>
            </a:pPr>
            <a:r>
              <a:rPr lang="en-US" sz="2000" b="1" dirty="0">
                <a:solidFill>
                  <a:schemeClr val="accent6">
                    <a:lumMod val="75000"/>
                  </a:schemeClr>
                </a:solidFill>
              </a:rPr>
              <a:t>Vendor</a:t>
            </a:r>
          </a:p>
          <a:p>
            <a:pPr marL="342900" lvl="0" indent="-342900">
              <a:buFont typeface="+mj-lt"/>
              <a:buAutoNum type="arabicPeriod"/>
            </a:pPr>
            <a:r>
              <a:rPr lang="en-US" sz="2000" b="1" dirty="0" smtClean="0">
                <a:solidFill>
                  <a:schemeClr val="accent6">
                    <a:lumMod val="75000"/>
                  </a:schemeClr>
                </a:solidFill>
              </a:rPr>
              <a:t>Finance </a:t>
            </a:r>
            <a:r>
              <a:rPr lang="en-US" sz="2000" b="1" dirty="0">
                <a:solidFill>
                  <a:schemeClr val="accent6">
                    <a:lumMod val="75000"/>
                  </a:schemeClr>
                </a:solidFill>
              </a:rPr>
              <a:t>(Head Office)</a:t>
            </a:r>
          </a:p>
          <a:p>
            <a:endParaRPr lang="en-US" dirty="0"/>
          </a:p>
        </p:txBody>
      </p:sp>
    </p:spTree>
    <p:extLst>
      <p:ext uri="{BB962C8B-B14F-4D97-AF65-F5344CB8AC3E}">
        <p14:creationId xmlns:p14="http://schemas.microsoft.com/office/powerpoint/2010/main" val="30466856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9795" y="0"/>
            <a:ext cx="10199593" cy="1425388"/>
          </a:xfrm>
        </p:spPr>
        <p:txBody>
          <a:bodyPr>
            <a:normAutofit/>
          </a:bodyPr>
          <a:lstStyle/>
          <a:p>
            <a:r>
              <a:rPr lang="en-US" sz="2500" b="1" dirty="0" smtClean="0">
                <a:solidFill>
                  <a:srgbClr val="FF0000"/>
                </a:solidFill>
              </a:rPr>
              <a:t>WAYS </a:t>
            </a:r>
            <a:r>
              <a:rPr lang="en-US" sz="2500" b="1" dirty="0">
                <a:solidFill>
                  <a:srgbClr val="FF0000"/>
                </a:solidFill>
              </a:rPr>
              <a:t>OF IMPROVING INVESTMENT ACTIVITY OF GUINNESS </a:t>
            </a:r>
            <a:r>
              <a:rPr lang="en-US" sz="2500" b="1" dirty="0" smtClean="0">
                <a:solidFill>
                  <a:srgbClr val="FF0000"/>
                </a:solidFill>
              </a:rPr>
              <a:t>NIGERIA (</a:t>
            </a:r>
            <a:r>
              <a:rPr lang="en-US" sz="2500" b="1" dirty="0" err="1" smtClean="0">
                <a:solidFill>
                  <a:srgbClr val="FF0000"/>
                </a:solidFill>
              </a:rPr>
              <a:t>CONTD</a:t>
            </a:r>
            <a:r>
              <a:rPr lang="en-US" sz="2500" b="1" dirty="0" smtClean="0">
                <a:solidFill>
                  <a:srgbClr val="FF0000"/>
                </a:solidFill>
              </a:rPr>
              <a:t>)</a:t>
            </a:r>
            <a:br>
              <a:rPr lang="en-US" sz="2500" b="1" dirty="0" smtClean="0">
                <a:solidFill>
                  <a:srgbClr val="FF0000"/>
                </a:solidFill>
              </a:rPr>
            </a:br>
            <a:endParaRPr lang="en-US" sz="2500" dirty="0"/>
          </a:p>
        </p:txBody>
      </p:sp>
      <p:sp>
        <p:nvSpPr>
          <p:cNvPr id="6" name="Rectangle 5"/>
          <p:cNvSpPr/>
          <p:nvPr/>
        </p:nvSpPr>
        <p:spPr>
          <a:xfrm>
            <a:off x="603898" y="1064240"/>
            <a:ext cx="11179393" cy="5909310"/>
          </a:xfrm>
          <a:prstGeom prst="rect">
            <a:avLst/>
          </a:prstGeom>
        </p:spPr>
        <p:txBody>
          <a:bodyPr wrap="square">
            <a:spAutoFit/>
          </a:bodyPr>
          <a:lstStyle/>
          <a:p>
            <a:pPr algn="just"/>
            <a:r>
              <a:rPr lang="en-US" sz="2000" dirty="0">
                <a:solidFill>
                  <a:srgbClr val="00B050"/>
                </a:solidFill>
              </a:rPr>
              <a:t>The whole process in most cases is completed in 5 working days. The VMS operating tool is a complete process cycle. It has the three (3) components of a process cycle which are; </a:t>
            </a:r>
            <a:r>
              <a:rPr lang="en-US" sz="2000" b="1" dirty="0">
                <a:solidFill>
                  <a:srgbClr val="00B050"/>
                </a:solidFill>
              </a:rPr>
              <a:t>inputs, transformation and output. </a:t>
            </a:r>
            <a:r>
              <a:rPr lang="en-US" sz="2000" dirty="0">
                <a:solidFill>
                  <a:srgbClr val="00B050"/>
                </a:solidFill>
              </a:rPr>
              <a:t>While it is recognized that it’s a complete process in itself, VMS output is an input in the robust operating process cycle of Guinness Nigeria</a:t>
            </a:r>
            <a:r>
              <a:rPr lang="en-US" sz="2000" dirty="0" smtClean="0">
                <a:solidFill>
                  <a:srgbClr val="00B050"/>
                </a:solidFill>
              </a:rPr>
              <a:t>.</a:t>
            </a:r>
          </a:p>
          <a:p>
            <a:pPr algn="just"/>
            <a:endParaRPr lang="en-US" sz="2000" dirty="0">
              <a:solidFill>
                <a:srgbClr val="00B050"/>
              </a:solidFill>
            </a:endParaRPr>
          </a:p>
          <a:p>
            <a:pPr algn="just"/>
            <a:r>
              <a:rPr lang="en-US" sz="2000" dirty="0">
                <a:solidFill>
                  <a:schemeClr val="accent1"/>
                </a:solidFill>
              </a:rPr>
              <a:t>There are other integrations that must be been done to ensure that VMS operated effectively and efficiently. Other systems that are plugged into the VMS are as follows; </a:t>
            </a:r>
            <a:endParaRPr lang="en-US" sz="2000" dirty="0" smtClean="0">
              <a:solidFill>
                <a:schemeClr val="accent1"/>
              </a:solidFill>
            </a:endParaRPr>
          </a:p>
          <a:p>
            <a:pPr algn="just"/>
            <a:endParaRPr lang="en-US" sz="2000" dirty="0" smtClean="0">
              <a:solidFill>
                <a:schemeClr val="accent1"/>
              </a:solidFill>
            </a:endParaRPr>
          </a:p>
          <a:p>
            <a:pPr marL="285750" indent="-285750" algn="just">
              <a:buFont typeface="Arial" panose="020B0604020202020204" pitchFamily="34" charset="0"/>
              <a:buChar char="•"/>
            </a:pPr>
            <a:r>
              <a:rPr lang="en-US" sz="2000" b="1" dirty="0" smtClean="0">
                <a:solidFill>
                  <a:schemeClr val="accent6">
                    <a:lumMod val="75000"/>
                  </a:schemeClr>
                </a:solidFill>
              </a:rPr>
              <a:t>Robotics </a:t>
            </a:r>
            <a:r>
              <a:rPr lang="en-US" sz="2000" b="1" dirty="0">
                <a:solidFill>
                  <a:schemeClr val="accent6">
                    <a:lumMod val="75000"/>
                  </a:schemeClr>
                </a:solidFill>
              </a:rPr>
              <a:t>Process Automation (</a:t>
            </a:r>
            <a:r>
              <a:rPr lang="en-US" sz="2000" b="1" dirty="0" err="1">
                <a:solidFill>
                  <a:schemeClr val="accent6">
                    <a:lumMod val="75000"/>
                  </a:schemeClr>
                </a:solidFill>
              </a:rPr>
              <a:t>RPA</a:t>
            </a:r>
            <a:r>
              <a:rPr lang="en-US" sz="2000" b="1" dirty="0">
                <a:solidFill>
                  <a:schemeClr val="accent6">
                    <a:lumMod val="75000"/>
                  </a:schemeClr>
                </a:solidFill>
              </a:rPr>
              <a:t>), </a:t>
            </a:r>
            <a:endParaRPr lang="en-US" sz="2000" b="1" dirty="0" smtClean="0">
              <a:solidFill>
                <a:schemeClr val="accent6">
                  <a:lumMod val="75000"/>
                </a:schemeClr>
              </a:solidFill>
            </a:endParaRPr>
          </a:p>
          <a:p>
            <a:pPr marL="285750" indent="-285750" algn="just">
              <a:buFont typeface="Arial" panose="020B0604020202020204" pitchFamily="34" charset="0"/>
              <a:buChar char="•"/>
            </a:pPr>
            <a:r>
              <a:rPr lang="en-US" sz="2000" b="1" dirty="0" smtClean="0">
                <a:solidFill>
                  <a:schemeClr val="accent6">
                    <a:lumMod val="75000"/>
                  </a:schemeClr>
                </a:solidFill>
              </a:rPr>
              <a:t>Email Management System </a:t>
            </a:r>
            <a:r>
              <a:rPr lang="en-US" sz="2000" b="1" dirty="0">
                <a:solidFill>
                  <a:schemeClr val="accent6">
                    <a:lumMod val="75000"/>
                  </a:schemeClr>
                </a:solidFill>
              </a:rPr>
              <a:t>(EMS) </a:t>
            </a:r>
            <a:endParaRPr lang="en-US" sz="2000" b="1" dirty="0" smtClean="0">
              <a:solidFill>
                <a:schemeClr val="accent6">
                  <a:lumMod val="75000"/>
                </a:schemeClr>
              </a:solidFill>
            </a:endParaRPr>
          </a:p>
          <a:p>
            <a:pPr marL="285750" indent="-285750" algn="just">
              <a:buFont typeface="Arial" panose="020B0604020202020204" pitchFamily="34" charset="0"/>
              <a:buChar char="•"/>
            </a:pPr>
            <a:r>
              <a:rPr lang="en-US" sz="2000" b="1" dirty="0" smtClean="0">
                <a:solidFill>
                  <a:schemeClr val="accent6">
                    <a:lumMod val="75000"/>
                  </a:schemeClr>
                </a:solidFill>
              </a:rPr>
              <a:t>Warehouse </a:t>
            </a:r>
            <a:r>
              <a:rPr lang="en-US" sz="2000" b="1" dirty="0">
                <a:solidFill>
                  <a:schemeClr val="accent6">
                    <a:lumMod val="75000"/>
                  </a:schemeClr>
                </a:solidFill>
              </a:rPr>
              <a:t>Management System (</a:t>
            </a:r>
            <a:r>
              <a:rPr lang="en-US" sz="2000" b="1" dirty="0" err="1">
                <a:solidFill>
                  <a:schemeClr val="accent6">
                    <a:lumMod val="75000"/>
                  </a:schemeClr>
                </a:solidFill>
              </a:rPr>
              <a:t>WMS</a:t>
            </a:r>
            <a:r>
              <a:rPr lang="en-US" sz="2000" b="1" dirty="0" smtClean="0">
                <a:solidFill>
                  <a:schemeClr val="accent6">
                    <a:lumMod val="75000"/>
                  </a:schemeClr>
                </a:solidFill>
              </a:rPr>
              <a:t>)</a:t>
            </a:r>
            <a:endParaRPr lang="en-US" sz="2000" b="1" dirty="0">
              <a:solidFill>
                <a:schemeClr val="accent6">
                  <a:lumMod val="75000"/>
                </a:schemeClr>
              </a:solidFill>
            </a:endParaRPr>
          </a:p>
          <a:p>
            <a:pPr marL="285750" indent="-285750" algn="just">
              <a:buFont typeface="Arial" panose="020B0604020202020204" pitchFamily="34" charset="0"/>
              <a:buChar char="•"/>
            </a:pPr>
            <a:r>
              <a:rPr lang="en-US" sz="2000" b="1" dirty="0" err="1" smtClean="0">
                <a:solidFill>
                  <a:schemeClr val="accent6">
                    <a:lumMod val="75000"/>
                  </a:schemeClr>
                </a:solidFill>
              </a:rPr>
              <a:t>RPA</a:t>
            </a:r>
            <a:r>
              <a:rPr lang="en-US" sz="2000" b="1" dirty="0" smtClean="0">
                <a:solidFill>
                  <a:schemeClr val="accent6">
                    <a:lumMod val="75000"/>
                  </a:schemeClr>
                </a:solidFill>
              </a:rPr>
              <a:t> </a:t>
            </a:r>
            <a:r>
              <a:rPr lang="en-US" sz="2000" b="1" dirty="0">
                <a:solidFill>
                  <a:schemeClr val="accent6">
                    <a:lumMod val="75000"/>
                  </a:schemeClr>
                </a:solidFill>
              </a:rPr>
              <a:t>(Robotics Process Automation) </a:t>
            </a:r>
            <a:endParaRPr lang="en-US" sz="2000" dirty="0">
              <a:solidFill>
                <a:schemeClr val="accent6">
                  <a:lumMod val="75000"/>
                </a:schemeClr>
              </a:solidFill>
            </a:endParaRPr>
          </a:p>
          <a:p>
            <a:pPr marL="285750" indent="-285750" algn="just">
              <a:buFont typeface="Arial" panose="020B0604020202020204" pitchFamily="34" charset="0"/>
              <a:buChar char="•"/>
            </a:pPr>
            <a:r>
              <a:rPr lang="en-US" sz="2000" b="1" dirty="0" smtClean="0">
                <a:solidFill>
                  <a:schemeClr val="accent6">
                    <a:lumMod val="75000"/>
                  </a:schemeClr>
                </a:solidFill>
              </a:rPr>
              <a:t>EMS </a:t>
            </a:r>
            <a:r>
              <a:rPr lang="en-US" sz="2000" b="1" dirty="0">
                <a:solidFill>
                  <a:schemeClr val="accent6">
                    <a:lumMod val="75000"/>
                  </a:schemeClr>
                </a:solidFill>
              </a:rPr>
              <a:t>(Email Management System</a:t>
            </a:r>
            <a:r>
              <a:rPr lang="en-US" sz="2000" b="1" dirty="0" smtClean="0">
                <a:solidFill>
                  <a:schemeClr val="accent6">
                    <a:lumMod val="75000"/>
                  </a:schemeClr>
                </a:solidFill>
              </a:rPr>
              <a:t>)</a:t>
            </a:r>
            <a:endParaRPr lang="en-US" sz="2000" dirty="0">
              <a:solidFill>
                <a:schemeClr val="accent6">
                  <a:lumMod val="75000"/>
                </a:schemeClr>
              </a:solidFill>
            </a:endParaRPr>
          </a:p>
          <a:p>
            <a:pPr marL="285750" indent="-285750" algn="just">
              <a:buFont typeface="Arial" panose="020B0604020202020204" pitchFamily="34" charset="0"/>
              <a:buChar char="•"/>
            </a:pPr>
            <a:r>
              <a:rPr lang="en-US" sz="2000" b="1" dirty="0" err="1">
                <a:solidFill>
                  <a:schemeClr val="accent6">
                    <a:lumMod val="75000"/>
                  </a:schemeClr>
                </a:solidFill>
              </a:rPr>
              <a:t>WMS</a:t>
            </a:r>
            <a:r>
              <a:rPr lang="en-US" sz="2000" b="1" dirty="0">
                <a:solidFill>
                  <a:schemeClr val="accent6">
                    <a:lumMod val="75000"/>
                  </a:schemeClr>
                </a:solidFill>
              </a:rPr>
              <a:t> (Warehouse Management System</a:t>
            </a:r>
            <a:r>
              <a:rPr lang="en-US" sz="2000" dirty="0">
                <a:solidFill>
                  <a:schemeClr val="accent6">
                    <a:lumMod val="75000"/>
                  </a:schemeClr>
                </a:solidFill>
              </a:rPr>
              <a:t>) </a:t>
            </a:r>
            <a:endParaRPr lang="en-US" sz="2000" dirty="0" smtClean="0">
              <a:solidFill>
                <a:schemeClr val="accent6">
                  <a:lumMod val="75000"/>
                </a:schemeClr>
              </a:solidFill>
            </a:endParaRPr>
          </a:p>
          <a:p>
            <a:pPr marL="285750" indent="-285750" algn="just">
              <a:buFont typeface="Arial" panose="020B0604020202020204" pitchFamily="34" charset="0"/>
              <a:buChar char="•"/>
            </a:pPr>
            <a:endParaRPr lang="en-US" sz="2000" dirty="0" smtClean="0">
              <a:solidFill>
                <a:schemeClr val="accent6">
                  <a:lumMod val="75000"/>
                </a:schemeClr>
              </a:solidFill>
            </a:endParaRPr>
          </a:p>
          <a:p>
            <a:pPr algn="just">
              <a:lnSpc>
                <a:spcPct val="150000"/>
              </a:lnSpc>
            </a:pPr>
            <a:r>
              <a:rPr lang="en-US" sz="2000" dirty="0" smtClean="0"/>
              <a:t>For this study, VMS will be integrated with Robotics Process Automation (</a:t>
            </a:r>
            <a:r>
              <a:rPr lang="en-US" sz="2000" dirty="0" err="1" smtClean="0"/>
              <a:t>RPA</a:t>
            </a:r>
            <a:r>
              <a:rPr lang="en-US" sz="2000" dirty="0" smtClean="0"/>
              <a:t>) so as to bring about increase in productivity and </a:t>
            </a:r>
            <a:r>
              <a:rPr lang="en-US" sz="2000" dirty="0"/>
              <a:t>enables the company to improve their investment activity</a:t>
            </a:r>
            <a:r>
              <a:rPr lang="en-US" sz="2000" dirty="0" smtClean="0"/>
              <a:t>.</a:t>
            </a:r>
            <a:endParaRPr lang="en-US" sz="2000" dirty="0"/>
          </a:p>
          <a:p>
            <a:endParaRPr lang="en-US" dirty="0"/>
          </a:p>
        </p:txBody>
      </p:sp>
      <p:sp>
        <p:nvSpPr>
          <p:cNvPr id="3" name="Rectangle 2"/>
          <p:cNvSpPr/>
          <p:nvPr/>
        </p:nvSpPr>
        <p:spPr>
          <a:xfrm>
            <a:off x="603898" y="5421689"/>
            <a:ext cx="11428775" cy="369332"/>
          </a:xfrm>
          <a:prstGeom prst="rect">
            <a:avLst/>
          </a:prstGeom>
        </p:spPr>
        <p:txBody>
          <a:bodyPr wrap="square">
            <a:spAutoFit/>
          </a:bodyPr>
          <a:lstStyle/>
          <a:p>
            <a:pPr marL="64770" marR="159385" algn="just">
              <a:spcBef>
                <a:spcPts val="730"/>
              </a:spcBef>
              <a:spcAft>
                <a:spcPts val="0"/>
              </a:spcAft>
            </a:pPr>
            <a:endParaRPr lang="en-US" dirty="0">
              <a:solidFill>
                <a:srgbClr val="7030A0"/>
              </a:solidFill>
            </a:endParaRPr>
          </a:p>
        </p:txBody>
      </p:sp>
    </p:spTree>
    <p:extLst>
      <p:ext uri="{BB962C8B-B14F-4D97-AF65-F5344CB8AC3E}">
        <p14:creationId xmlns:p14="http://schemas.microsoft.com/office/powerpoint/2010/main" val="34377809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77335" y="1330039"/>
            <a:ext cx="6500861" cy="4708981"/>
          </a:xfrm>
          <a:prstGeom prst="rect">
            <a:avLst/>
          </a:prstGeom>
        </p:spPr>
        <p:txBody>
          <a:bodyPr wrap="square">
            <a:spAutoFit/>
          </a:bodyPr>
          <a:lstStyle/>
          <a:p>
            <a:pPr algn="just"/>
            <a:r>
              <a:rPr lang="en-US" sz="2400" dirty="0"/>
              <a:t>Investment decisions by their nature usually involve the allocation of huge funds to investment proposals to yield future benefits. But because the future is uncertain, investment proposals necessarily involve risk</a:t>
            </a:r>
            <a:r>
              <a:rPr lang="en-US" sz="2200" b="1" dirty="0" smtClean="0">
                <a:latin typeface="Times New Roman" panose="02020603050405020304" pitchFamily="18" charset="0"/>
                <a:cs typeface="Times New Roman" panose="02020603050405020304" pitchFamily="18" charset="0"/>
              </a:rPr>
              <a:t>. </a:t>
            </a:r>
            <a:endParaRPr lang="en-US" sz="2200" b="1" dirty="0">
              <a:latin typeface="Times New Roman" panose="02020603050405020304" pitchFamily="18" charset="0"/>
              <a:cs typeface="Times New Roman" panose="02020603050405020304" pitchFamily="18" charset="0"/>
            </a:endParaRPr>
          </a:p>
          <a:p>
            <a:pPr algn="just"/>
            <a:r>
              <a:rPr lang="en-US" sz="2400" dirty="0"/>
              <a:t>Internal sources include the existing equity and reserves while the external sources include long-terms like debentures</a:t>
            </a:r>
            <a:r>
              <a:rPr lang="en-US" sz="2400" dirty="0" smtClean="0"/>
              <a:t>. Against </a:t>
            </a:r>
            <a:r>
              <a:rPr lang="en-US" sz="2400" dirty="0"/>
              <a:t>this background, this research directed itself towards providing answers to the research questions stated below as they relate to the Nigerian Breweries Plc.</a:t>
            </a:r>
            <a:endParaRPr lang="en-US" sz="1200" i="1" dirty="0">
              <a:latin typeface="Times New Roman" panose="02020603050405020304" pitchFamily="18" charset="0"/>
            </a:endParaRPr>
          </a:p>
          <a:p>
            <a:endParaRPr lang="en-US" sz="1200" i="1" dirty="0">
              <a:latin typeface="Times New Roman" panose="02020603050405020304" pitchFamily="18" charset="0"/>
            </a:endParaRPr>
          </a:p>
        </p:txBody>
      </p:sp>
      <p:sp>
        <p:nvSpPr>
          <p:cNvPr id="4" name="Title 3"/>
          <p:cNvSpPr>
            <a:spLocks noGrp="1"/>
          </p:cNvSpPr>
          <p:nvPr>
            <p:ph type="title"/>
          </p:nvPr>
        </p:nvSpPr>
        <p:spPr>
          <a:xfrm>
            <a:off x="677336" y="609604"/>
            <a:ext cx="6097539" cy="573585"/>
          </a:xfrm>
        </p:spPr>
        <p:txBody>
          <a:bodyPr>
            <a:normAutofit fontScale="90000"/>
          </a:bodyPr>
          <a:lstStyle/>
          <a:p>
            <a:r>
              <a:rPr lang="en-US" b="1" dirty="0" smtClean="0">
                <a:solidFill>
                  <a:schemeClr val="accent2"/>
                </a:solidFill>
              </a:rPr>
              <a:t>INTRODUCTION </a:t>
            </a:r>
            <a:endParaRPr lang="en-US" b="1" dirty="0">
              <a:solidFill>
                <a:schemeClr val="accent2"/>
              </a:solidFill>
            </a:endParaRPr>
          </a:p>
        </p:txBody>
      </p:sp>
      <p:sp>
        <p:nvSpPr>
          <p:cNvPr id="8" name="Content Placeholder 7"/>
          <p:cNvSpPr>
            <a:spLocks noGrp="1"/>
          </p:cNvSpPr>
          <p:nvPr>
            <p:ph sz="quarter" idx="2"/>
          </p:nvPr>
        </p:nvSpPr>
        <p:spPr>
          <a:xfrm>
            <a:off x="7178195" y="533330"/>
            <a:ext cx="4640427" cy="5875020"/>
          </a:xfrm>
        </p:spPr>
        <p:txBody>
          <a:bodyPr>
            <a:normAutofit fontScale="70000" lnSpcReduction="20000"/>
          </a:bodyPr>
          <a:lstStyle/>
          <a:p>
            <a:pPr>
              <a:lnSpc>
                <a:spcPct val="120000"/>
              </a:lnSpc>
            </a:pPr>
            <a:endParaRPr lang="en-US" sz="4600" b="1" dirty="0">
              <a:latin typeface="Times New Roman" panose="02020603050405020304" pitchFamily="18" charset="0"/>
              <a:cs typeface="Times New Roman" panose="02020603050405020304" pitchFamily="18" charset="0"/>
            </a:endParaRPr>
          </a:p>
          <a:p>
            <a:pPr algn="just">
              <a:lnSpc>
                <a:spcPct val="120000"/>
              </a:lnSpc>
            </a:pPr>
            <a:r>
              <a:rPr lang="en-US" sz="2600" b="1" dirty="0">
                <a:solidFill>
                  <a:schemeClr val="accent3">
                    <a:lumMod val="75000"/>
                  </a:schemeClr>
                </a:solidFill>
                <a:latin typeface="Times New Roman" panose="02020603050405020304" pitchFamily="18" charset="0"/>
                <a:cs typeface="Times New Roman" panose="02020603050405020304" pitchFamily="18" charset="0"/>
              </a:rPr>
              <a:t>Nigerian Breweries is the pioneer and largest brewing company in Nigeria, </a:t>
            </a:r>
            <a:r>
              <a:rPr lang="en-US" sz="2600" b="1" dirty="0" smtClean="0">
                <a:solidFill>
                  <a:schemeClr val="accent3">
                    <a:lumMod val="75000"/>
                  </a:schemeClr>
                </a:solidFill>
                <a:latin typeface="Times New Roman" panose="02020603050405020304" pitchFamily="18" charset="0"/>
                <a:cs typeface="Times New Roman" panose="02020603050405020304" pitchFamily="18" charset="0"/>
              </a:rPr>
              <a:t>with majority </a:t>
            </a:r>
            <a:r>
              <a:rPr lang="en-US" sz="2600" b="1" dirty="0">
                <a:solidFill>
                  <a:schemeClr val="accent3">
                    <a:lumMod val="75000"/>
                  </a:schemeClr>
                </a:solidFill>
                <a:latin typeface="Times New Roman" panose="02020603050405020304" pitchFamily="18" charset="0"/>
                <a:cs typeface="Times New Roman" panose="02020603050405020304" pitchFamily="18" charset="0"/>
              </a:rPr>
              <a:t>shares by Heineken </a:t>
            </a:r>
            <a:r>
              <a:rPr lang="en-US" sz="2600" b="1" dirty="0" err="1">
                <a:solidFill>
                  <a:schemeClr val="accent3">
                    <a:lumMod val="75000"/>
                  </a:schemeClr>
                </a:solidFill>
                <a:latin typeface="Times New Roman" panose="02020603050405020304" pitchFamily="18" charset="0"/>
                <a:cs typeface="Times New Roman" panose="02020603050405020304" pitchFamily="18" charset="0"/>
              </a:rPr>
              <a:t>N.V</a:t>
            </a:r>
            <a:r>
              <a:rPr lang="en-US" sz="2600" b="1" dirty="0">
                <a:solidFill>
                  <a:schemeClr val="accent3">
                    <a:lumMod val="75000"/>
                  </a:schemeClr>
                </a:solidFill>
                <a:latin typeface="Times New Roman" panose="02020603050405020304" pitchFamily="18" charset="0"/>
                <a:cs typeface="Times New Roman" panose="02020603050405020304" pitchFamily="18" charset="0"/>
              </a:rPr>
              <a:t>. Guinness Nigeria </a:t>
            </a:r>
            <a:r>
              <a:rPr lang="en-US" sz="2600" b="1" dirty="0" smtClean="0">
                <a:solidFill>
                  <a:schemeClr val="accent3">
                    <a:lumMod val="75000"/>
                  </a:schemeClr>
                </a:solidFill>
                <a:latin typeface="Times New Roman" panose="02020603050405020304" pitchFamily="18" charset="0"/>
                <a:cs typeface="Times New Roman" panose="02020603050405020304" pitchFamily="18" charset="0"/>
              </a:rPr>
              <a:t>PLC is </a:t>
            </a:r>
            <a:r>
              <a:rPr lang="en-US" sz="2600" b="1" dirty="0">
                <a:solidFill>
                  <a:schemeClr val="accent3">
                    <a:lumMod val="75000"/>
                  </a:schemeClr>
                </a:solidFill>
                <a:latin typeface="Times New Roman" panose="02020603050405020304" pitchFamily="18" charset="0"/>
                <a:cs typeface="Times New Roman" panose="02020603050405020304" pitchFamily="18" charset="0"/>
              </a:rPr>
              <a:t>a subsidiary of Diageo </a:t>
            </a:r>
            <a:r>
              <a:rPr lang="en-US" sz="2600" b="1" dirty="0" smtClean="0">
                <a:solidFill>
                  <a:schemeClr val="accent3">
                    <a:lumMod val="75000"/>
                  </a:schemeClr>
                </a:solidFill>
                <a:latin typeface="Times New Roman" panose="02020603050405020304" pitchFamily="18" charset="0"/>
                <a:cs typeface="Times New Roman" panose="02020603050405020304" pitchFamily="18" charset="0"/>
              </a:rPr>
              <a:t>PLC UK </a:t>
            </a:r>
            <a:r>
              <a:rPr lang="en-US" sz="2600" b="1" dirty="0">
                <a:solidFill>
                  <a:schemeClr val="accent3">
                    <a:lumMod val="75000"/>
                  </a:schemeClr>
                </a:solidFill>
                <a:latin typeface="Times New Roman" panose="02020603050405020304" pitchFamily="18" charset="0"/>
                <a:cs typeface="Times New Roman" panose="02020603050405020304" pitchFamily="18" charset="0"/>
              </a:rPr>
              <a:t>(Guinness-Nigeria, 2017), and Nigeria is the world's second- largest market for Guinness brands </a:t>
            </a:r>
            <a:r>
              <a:rPr lang="en-US" sz="2600" b="1" dirty="0" smtClean="0">
                <a:solidFill>
                  <a:schemeClr val="accent3">
                    <a:lumMod val="75000"/>
                  </a:schemeClr>
                </a:solidFill>
                <a:latin typeface="Times New Roman" panose="02020603050405020304" pitchFamily="18" charset="0"/>
                <a:cs typeface="Times New Roman" panose="02020603050405020304" pitchFamily="18" charset="0"/>
              </a:rPr>
              <a:t>of alcoholic </a:t>
            </a:r>
            <a:r>
              <a:rPr lang="en-US" sz="2600" b="1" dirty="0">
                <a:solidFill>
                  <a:schemeClr val="accent3">
                    <a:lumMod val="75000"/>
                  </a:schemeClr>
                </a:solidFill>
                <a:latin typeface="Times New Roman" panose="02020603050405020304" pitchFamily="18" charset="0"/>
                <a:cs typeface="Times New Roman" panose="02020603050405020304" pitchFamily="18" charset="0"/>
              </a:rPr>
              <a:t>beverages</a:t>
            </a:r>
            <a:r>
              <a:rPr lang="en-US" sz="2600" b="1" dirty="0" smtClean="0">
                <a:solidFill>
                  <a:schemeClr val="accent3">
                    <a:lumMod val="75000"/>
                  </a:schemeClr>
                </a:solidFill>
                <a:latin typeface="Times New Roman" panose="02020603050405020304" pitchFamily="18" charset="0"/>
                <a:cs typeface="Times New Roman" panose="02020603050405020304" pitchFamily="18" charset="0"/>
              </a:rPr>
              <a:t>.</a:t>
            </a:r>
            <a:endParaRPr lang="en-US" sz="2600" b="1" dirty="0">
              <a:solidFill>
                <a:schemeClr val="accent3">
                  <a:lumMod val="75000"/>
                </a:schemeClr>
              </a:solidFill>
              <a:latin typeface="Times New Roman" panose="02020603050405020304" pitchFamily="18" charset="0"/>
              <a:cs typeface="Times New Roman" panose="02020603050405020304" pitchFamily="18" charset="0"/>
            </a:endParaRPr>
          </a:p>
          <a:p>
            <a:pPr algn="just">
              <a:lnSpc>
                <a:spcPct val="120000"/>
              </a:lnSpc>
            </a:pPr>
            <a:endParaRPr lang="en-US" sz="2600" b="1" dirty="0">
              <a:solidFill>
                <a:schemeClr val="accent3">
                  <a:lumMod val="75000"/>
                </a:schemeClr>
              </a:solidFill>
              <a:latin typeface="Times New Roman" panose="02020603050405020304" pitchFamily="18" charset="0"/>
              <a:cs typeface="Times New Roman" panose="02020603050405020304" pitchFamily="18" charset="0"/>
            </a:endParaRPr>
          </a:p>
          <a:p>
            <a:pPr algn="just">
              <a:lnSpc>
                <a:spcPct val="120000"/>
              </a:lnSpc>
            </a:pPr>
            <a:r>
              <a:rPr lang="en-US" sz="2600" b="1" dirty="0">
                <a:solidFill>
                  <a:schemeClr val="accent3">
                    <a:lumMod val="75000"/>
                  </a:schemeClr>
                </a:solidFill>
                <a:latin typeface="Times New Roman" panose="02020603050405020304" pitchFamily="18" charset="0"/>
                <a:cs typeface="Times New Roman" panose="02020603050405020304" pitchFamily="18" charset="0"/>
              </a:rPr>
              <a:t>However, the success stories of investments in the sector by </a:t>
            </a:r>
            <a:r>
              <a:rPr lang="en-US" sz="2600" b="1" dirty="0" err="1">
                <a:solidFill>
                  <a:schemeClr val="accent3">
                    <a:lumMod val="75000"/>
                  </a:schemeClr>
                </a:solidFill>
                <a:latin typeface="Times New Roman" panose="02020603050405020304" pitchFamily="18" charset="0"/>
                <a:cs typeface="Times New Roman" panose="02020603050405020304" pitchFamily="18" charset="0"/>
              </a:rPr>
              <a:t>MNC</a:t>
            </a:r>
            <a:r>
              <a:rPr lang="en-US" sz="2600" b="1" dirty="0">
                <a:solidFill>
                  <a:schemeClr val="accent3">
                    <a:lumMod val="75000"/>
                  </a:schemeClr>
                </a:solidFill>
                <a:latin typeface="Times New Roman" panose="02020603050405020304" pitchFamily="18" charset="0"/>
                <a:cs typeface="Times New Roman" panose="02020603050405020304" pitchFamily="18" charset="0"/>
              </a:rPr>
              <a:t> breweries are also challenged by global market developments. Sales have been affected by the stagnation in almost </a:t>
            </a:r>
            <a:r>
              <a:rPr lang="en-US" sz="2600" b="1" dirty="0" smtClean="0">
                <a:solidFill>
                  <a:schemeClr val="accent3">
                    <a:lumMod val="75000"/>
                  </a:schemeClr>
                </a:solidFill>
                <a:latin typeface="Times New Roman" panose="02020603050405020304" pitchFamily="18" charset="0"/>
                <a:cs typeface="Times New Roman" panose="02020603050405020304" pitchFamily="18" charset="0"/>
              </a:rPr>
              <a:t>all traditional </a:t>
            </a:r>
            <a:r>
              <a:rPr lang="en-US" sz="2600" b="1" dirty="0">
                <a:solidFill>
                  <a:schemeClr val="accent3">
                    <a:lumMod val="75000"/>
                  </a:schemeClr>
                </a:solidFill>
                <a:latin typeface="Times New Roman" panose="02020603050405020304" pitchFamily="18" charset="0"/>
                <a:cs typeface="Times New Roman" panose="02020603050405020304" pitchFamily="18" charset="0"/>
              </a:rPr>
              <a:t>high-volume markets in the developed world with beer consumption declining recently in many of these markets.</a:t>
            </a:r>
            <a:endParaRPr lang="en-US" sz="2600" b="1" dirty="0">
              <a:solidFill>
                <a:schemeClr val="accent3">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58819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6523" y="249820"/>
            <a:ext cx="11406768" cy="1628839"/>
          </a:xfrm>
        </p:spPr>
        <p:txBody>
          <a:bodyPr>
            <a:normAutofit/>
          </a:bodyPr>
          <a:lstStyle/>
          <a:p>
            <a:r>
              <a:rPr lang="en-US" sz="3200" b="1" dirty="0">
                <a:solidFill>
                  <a:srgbClr val="FF0000"/>
                </a:solidFill>
              </a:rPr>
              <a:t>Economic Justification of the Use VMS in improving productivity and investment </a:t>
            </a:r>
            <a:r>
              <a:rPr lang="en-US" sz="3200" b="1" dirty="0" smtClean="0">
                <a:solidFill>
                  <a:srgbClr val="FF0000"/>
                </a:solidFill>
              </a:rPr>
              <a:t>activities</a:t>
            </a:r>
            <a:br>
              <a:rPr lang="en-US" sz="3200" b="1" dirty="0" smtClean="0">
                <a:solidFill>
                  <a:srgbClr val="FF0000"/>
                </a:solidFill>
              </a:rPr>
            </a:br>
            <a:endParaRPr lang="en-US" sz="3200" dirty="0"/>
          </a:p>
        </p:txBody>
      </p:sp>
      <p:sp>
        <p:nvSpPr>
          <p:cNvPr id="6" name="Rectangle 5"/>
          <p:cNvSpPr/>
          <p:nvPr/>
        </p:nvSpPr>
        <p:spPr>
          <a:xfrm>
            <a:off x="376523" y="1459094"/>
            <a:ext cx="11179393" cy="4524315"/>
          </a:xfrm>
          <a:prstGeom prst="rect">
            <a:avLst/>
          </a:prstGeom>
        </p:spPr>
        <p:txBody>
          <a:bodyPr wrap="square">
            <a:spAutoFit/>
          </a:bodyPr>
          <a:lstStyle/>
          <a:p>
            <a:endParaRPr lang="en-US" dirty="0" smtClean="0"/>
          </a:p>
          <a:p>
            <a:pPr algn="just"/>
            <a:r>
              <a:rPr lang="en-US" b="1" dirty="0" smtClean="0">
                <a:solidFill>
                  <a:schemeClr val="accent3">
                    <a:lumMod val="50000"/>
                  </a:schemeClr>
                </a:solidFill>
              </a:rPr>
              <a:t>With </a:t>
            </a:r>
            <a:r>
              <a:rPr lang="en-US" b="1" dirty="0">
                <a:solidFill>
                  <a:schemeClr val="accent3">
                    <a:lumMod val="50000"/>
                  </a:schemeClr>
                </a:solidFill>
              </a:rPr>
              <a:t>the adoption of the VMS alongside </a:t>
            </a:r>
            <a:r>
              <a:rPr lang="en-US" b="1" dirty="0" err="1">
                <a:solidFill>
                  <a:schemeClr val="accent3">
                    <a:lumMod val="50000"/>
                  </a:schemeClr>
                </a:solidFill>
              </a:rPr>
              <a:t>RPA</a:t>
            </a:r>
            <a:r>
              <a:rPr lang="en-US" b="1" dirty="0">
                <a:solidFill>
                  <a:schemeClr val="accent3">
                    <a:lumMod val="50000"/>
                  </a:schemeClr>
                </a:solidFill>
              </a:rPr>
              <a:t> operating tools, the company’s productivity and investment activities are enhanced in the following ways;</a:t>
            </a:r>
          </a:p>
          <a:p>
            <a:pPr algn="just"/>
            <a:endParaRPr lang="en-US" dirty="0" smtClean="0">
              <a:solidFill>
                <a:schemeClr val="accent1"/>
              </a:solidFill>
            </a:endParaRPr>
          </a:p>
          <a:p>
            <a:pPr marL="285750" indent="-285750" algn="just">
              <a:lnSpc>
                <a:spcPct val="150000"/>
              </a:lnSpc>
              <a:buFont typeface="Arial" panose="020B0604020202020204" pitchFamily="34" charset="0"/>
              <a:buChar char="•"/>
            </a:pPr>
            <a:r>
              <a:rPr lang="en-US" b="1" dirty="0">
                <a:solidFill>
                  <a:srgbClr val="7030A0"/>
                </a:solidFill>
              </a:rPr>
              <a:t>Efficiency</a:t>
            </a:r>
            <a:endParaRPr lang="en-US" dirty="0">
              <a:solidFill>
                <a:srgbClr val="7030A0"/>
              </a:solidFill>
            </a:endParaRPr>
          </a:p>
          <a:p>
            <a:pPr marL="285750" indent="-285750" algn="just">
              <a:lnSpc>
                <a:spcPct val="150000"/>
              </a:lnSpc>
              <a:buFont typeface="Arial" panose="020B0604020202020204" pitchFamily="34" charset="0"/>
              <a:buChar char="•"/>
            </a:pPr>
            <a:r>
              <a:rPr lang="en-US" b="1" dirty="0">
                <a:solidFill>
                  <a:schemeClr val="accent4">
                    <a:lumMod val="60000"/>
                    <a:lumOff val="40000"/>
                  </a:schemeClr>
                </a:solidFill>
              </a:rPr>
              <a:t>Increased Production </a:t>
            </a:r>
            <a:endParaRPr lang="en-US" dirty="0">
              <a:solidFill>
                <a:schemeClr val="accent4">
                  <a:lumMod val="60000"/>
                  <a:lumOff val="40000"/>
                </a:schemeClr>
              </a:solidFill>
            </a:endParaRPr>
          </a:p>
          <a:p>
            <a:pPr marL="285750" indent="-285750" algn="just">
              <a:lnSpc>
                <a:spcPct val="150000"/>
              </a:lnSpc>
              <a:buFont typeface="Arial" panose="020B0604020202020204" pitchFamily="34" charset="0"/>
              <a:buChar char="•"/>
            </a:pPr>
            <a:r>
              <a:rPr lang="en-US" b="1" dirty="0">
                <a:solidFill>
                  <a:srgbClr val="7030A0"/>
                </a:solidFill>
              </a:rPr>
              <a:t>Reduction of Waste </a:t>
            </a:r>
            <a:endParaRPr lang="en-US" dirty="0">
              <a:solidFill>
                <a:srgbClr val="7030A0"/>
              </a:solidFill>
            </a:endParaRPr>
          </a:p>
          <a:p>
            <a:pPr marL="285750" indent="-285750" algn="just">
              <a:lnSpc>
                <a:spcPct val="150000"/>
              </a:lnSpc>
              <a:buFont typeface="Arial" panose="020B0604020202020204" pitchFamily="34" charset="0"/>
              <a:buChar char="•"/>
            </a:pPr>
            <a:r>
              <a:rPr lang="en-US" b="1" dirty="0">
                <a:solidFill>
                  <a:schemeClr val="accent4">
                    <a:lumMod val="60000"/>
                    <a:lumOff val="40000"/>
                  </a:schemeClr>
                </a:solidFill>
              </a:rPr>
              <a:t>Fast TAT (Turn Around Time</a:t>
            </a:r>
            <a:endParaRPr lang="en-US" dirty="0">
              <a:solidFill>
                <a:schemeClr val="accent4">
                  <a:lumMod val="60000"/>
                  <a:lumOff val="40000"/>
                </a:schemeClr>
              </a:solidFill>
            </a:endParaRPr>
          </a:p>
          <a:p>
            <a:pPr marL="285750" indent="-285750" algn="just">
              <a:lnSpc>
                <a:spcPct val="150000"/>
              </a:lnSpc>
              <a:buFont typeface="Arial" panose="020B0604020202020204" pitchFamily="34" charset="0"/>
              <a:buChar char="•"/>
            </a:pPr>
            <a:r>
              <a:rPr lang="en-US" b="1" dirty="0">
                <a:solidFill>
                  <a:srgbClr val="7030A0"/>
                </a:solidFill>
              </a:rPr>
              <a:t>Cost Efficiency</a:t>
            </a:r>
            <a:endParaRPr lang="en-US" dirty="0">
              <a:solidFill>
                <a:srgbClr val="7030A0"/>
              </a:solidFill>
            </a:endParaRPr>
          </a:p>
          <a:p>
            <a:pPr marL="285750" indent="-285750" algn="just">
              <a:lnSpc>
                <a:spcPct val="150000"/>
              </a:lnSpc>
              <a:buFont typeface="Arial" panose="020B0604020202020204" pitchFamily="34" charset="0"/>
              <a:buChar char="•"/>
            </a:pPr>
            <a:r>
              <a:rPr lang="en-US" b="1" dirty="0">
                <a:solidFill>
                  <a:schemeClr val="accent4">
                    <a:lumMod val="60000"/>
                    <a:lumOff val="40000"/>
                  </a:schemeClr>
                </a:solidFill>
              </a:rPr>
              <a:t>Cost</a:t>
            </a:r>
            <a:endParaRPr lang="en-US" dirty="0">
              <a:solidFill>
                <a:schemeClr val="accent4">
                  <a:lumMod val="60000"/>
                  <a:lumOff val="40000"/>
                </a:schemeClr>
              </a:solidFill>
            </a:endParaRPr>
          </a:p>
          <a:p>
            <a:pPr marL="285750" indent="-285750" algn="just">
              <a:lnSpc>
                <a:spcPct val="150000"/>
              </a:lnSpc>
              <a:buFont typeface="Arial" panose="020B0604020202020204" pitchFamily="34" charset="0"/>
              <a:buChar char="•"/>
            </a:pPr>
            <a:r>
              <a:rPr lang="en-US" b="1" dirty="0" err="1">
                <a:solidFill>
                  <a:srgbClr val="7030A0"/>
                </a:solidFill>
              </a:rPr>
              <a:t>Takt</a:t>
            </a:r>
            <a:r>
              <a:rPr lang="en-US" b="1" dirty="0">
                <a:solidFill>
                  <a:srgbClr val="7030A0"/>
                </a:solidFill>
              </a:rPr>
              <a:t> Time </a:t>
            </a:r>
            <a:endParaRPr lang="en-US" dirty="0">
              <a:solidFill>
                <a:srgbClr val="7030A0"/>
              </a:solidFill>
            </a:endParaRPr>
          </a:p>
          <a:p>
            <a:pPr marL="285750" indent="-285750" algn="just">
              <a:lnSpc>
                <a:spcPct val="150000"/>
              </a:lnSpc>
              <a:buFont typeface="Arial" panose="020B0604020202020204" pitchFamily="34" charset="0"/>
              <a:buChar char="•"/>
            </a:pPr>
            <a:r>
              <a:rPr lang="en-US" b="1" dirty="0">
                <a:solidFill>
                  <a:schemeClr val="accent4">
                    <a:lumMod val="60000"/>
                    <a:lumOff val="40000"/>
                  </a:schemeClr>
                </a:solidFill>
              </a:rPr>
              <a:t>Error Rate </a:t>
            </a:r>
            <a:r>
              <a:rPr lang="en-US" dirty="0" smtClean="0">
                <a:solidFill>
                  <a:schemeClr val="accent4">
                    <a:lumMod val="60000"/>
                    <a:lumOff val="40000"/>
                  </a:schemeClr>
                </a:solidFill>
              </a:rPr>
              <a:t> </a:t>
            </a:r>
          </a:p>
        </p:txBody>
      </p:sp>
    </p:spTree>
    <p:extLst>
      <p:ext uri="{BB962C8B-B14F-4D97-AF65-F5344CB8AC3E}">
        <p14:creationId xmlns:p14="http://schemas.microsoft.com/office/powerpoint/2010/main" val="11516761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6" y="609600"/>
            <a:ext cx="4494741" cy="847725"/>
          </a:xfrm>
        </p:spPr>
        <p:txBody>
          <a:bodyPr/>
          <a:lstStyle/>
          <a:p>
            <a:r>
              <a:rPr lang="en-US" b="1" dirty="0">
                <a:solidFill>
                  <a:srgbClr val="FF0000"/>
                </a:solidFill>
              </a:rPr>
              <a:t>Conclusion</a:t>
            </a:r>
            <a:endParaRPr lang="en-US" dirty="0">
              <a:solidFill>
                <a:srgbClr val="FF0000"/>
              </a:solidFill>
            </a:endParaRPr>
          </a:p>
        </p:txBody>
      </p:sp>
      <p:sp>
        <p:nvSpPr>
          <p:cNvPr id="3" name="Content Placeholder 2"/>
          <p:cNvSpPr>
            <a:spLocks noGrp="1"/>
          </p:cNvSpPr>
          <p:nvPr>
            <p:ph idx="1"/>
          </p:nvPr>
        </p:nvSpPr>
        <p:spPr>
          <a:xfrm>
            <a:off x="428628" y="1457326"/>
            <a:ext cx="10487025" cy="4886325"/>
          </a:xfrm>
        </p:spPr>
        <p:txBody>
          <a:bodyPr>
            <a:noAutofit/>
          </a:bodyPr>
          <a:lstStyle/>
          <a:p>
            <a:pPr marL="0" indent="0" algn="just">
              <a:lnSpc>
                <a:spcPct val="120000"/>
              </a:lnSpc>
              <a:buNone/>
            </a:pPr>
            <a:r>
              <a:rPr lang="en-US" sz="2000" b="1" dirty="0" smtClean="0">
                <a:solidFill>
                  <a:schemeClr val="accent2">
                    <a:lumMod val="75000"/>
                  </a:schemeClr>
                </a:solidFill>
              </a:rPr>
              <a:t>It </a:t>
            </a:r>
            <a:r>
              <a:rPr lang="en-US" sz="2000" b="1" dirty="0">
                <a:solidFill>
                  <a:schemeClr val="accent2">
                    <a:lumMod val="75000"/>
                  </a:schemeClr>
                </a:solidFill>
              </a:rPr>
              <a:t>is hereby concluded that making the right investment decisions or carrying out what is known as capital budgeting has a great impact on the operations of </a:t>
            </a:r>
            <a:r>
              <a:rPr lang="en-US" sz="2000" b="1" dirty="0" smtClean="0">
                <a:solidFill>
                  <a:schemeClr val="accent2">
                    <a:lumMod val="75000"/>
                  </a:schemeClr>
                </a:solidFill>
              </a:rPr>
              <a:t>a going </a:t>
            </a:r>
            <a:r>
              <a:rPr lang="en-US" sz="2000" b="1" dirty="0">
                <a:solidFill>
                  <a:schemeClr val="accent2">
                    <a:lumMod val="75000"/>
                  </a:schemeClr>
                </a:solidFill>
              </a:rPr>
              <a:t>concern. Capital budgeting must necessarily involve the measurement of profitability or payroll from such </a:t>
            </a:r>
            <a:r>
              <a:rPr lang="en-US" sz="2000" b="1" dirty="0" smtClean="0">
                <a:solidFill>
                  <a:schemeClr val="accent2">
                    <a:lumMod val="75000"/>
                  </a:schemeClr>
                </a:solidFill>
              </a:rPr>
              <a:t>investment.</a:t>
            </a:r>
          </a:p>
          <a:p>
            <a:pPr marL="0" indent="0" algn="just">
              <a:lnSpc>
                <a:spcPct val="120000"/>
              </a:lnSpc>
              <a:buNone/>
            </a:pPr>
            <a:r>
              <a:rPr lang="en-US" sz="2000" b="1" dirty="0" smtClean="0">
                <a:solidFill>
                  <a:schemeClr val="accent2">
                    <a:lumMod val="75000"/>
                  </a:schemeClr>
                </a:solidFill>
              </a:rPr>
              <a:t>Investment </a:t>
            </a:r>
            <a:r>
              <a:rPr lang="en-US" sz="2000" b="1" dirty="0">
                <a:solidFill>
                  <a:schemeClr val="accent2">
                    <a:lumMod val="75000"/>
                  </a:schemeClr>
                </a:solidFill>
              </a:rPr>
              <a:t>policy includes setting of investment objectives regarding the investment return requirement and risk tolerance of the investor. The other constrains which investment policy should include and which could influence the </a:t>
            </a:r>
            <a:r>
              <a:rPr lang="en-US" sz="2000" b="1" dirty="0" smtClean="0">
                <a:solidFill>
                  <a:schemeClr val="accent2">
                    <a:lumMod val="75000"/>
                  </a:schemeClr>
                </a:solidFill>
              </a:rPr>
              <a:t>investment </a:t>
            </a:r>
            <a:r>
              <a:rPr lang="en-US" sz="2000" b="1" dirty="0">
                <a:solidFill>
                  <a:schemeClr val="accent2">
                    <a:lumMod val="75000"/>
                  </a:schemeClr>
                </a:solidFill>
              </a:rPr>
              <a:t>management are any liquidity needs, projected investment horizon and preferences of the </a:t>
            </a:r>
            <a:r>
              <a:rPr lang="en-US" sz="2000" b="1" dirty="0" smtClean="0">
                <a:solidFill>
                  <a:schemeClr val="accent2">
                    <a:lumMod val="75000"/>
                  </a:schemeClr>
                </a:solidFill>
              </a:rPr>
              <a:t>investor.</a:t>
            </a:r>
          </a:p>
          <a:p>
            <a:pPr marL="0" indent="0" algn="just">
              <a:lnSpc>
                <a:spcPct val="120000"/>
              </a:lnSpc>
              <a:buNone/>
            </a:pPr>
            <a:r>
              <a:rPr lang="en-US" sz="2000" b="1" dirty="0" smtClean="0">
                <a:solidFill>
                  <a:schemeClr val="accent2">
                    <a:lumMod val="75000"/>
                  </a:schemeClr>
                </a:solidFill>
              </a:rPr>
              <a:t>The </a:t>
            </a:r>
            <a:r>
              <a:rPr lang="en-US" sz="2000" b="1" dirty="0">
                <a:solidFill>
                  <a:schemeClr val="accent2">
                    <a:lumMod val="75000"/>
                  </a:schemeClr>
                </a:solidFill>
              </a:rPr>
              <a:t>main types of financial investment vehicles </a:t>
            </a:r>
            <a:r>
              <a:rPr lang="en-US" sz="2000" b="1" dirty="0" err="1" smtClean="0">
                <a:solidFill>
                  <a:schemeClr val="accent2">
                    <a:lumMod val="75000"/>
                  </a:schemeClr>
                </a:solidFill>
              </a:rPr>
              <a:t>are:short</a:t>
            </a:r>
            <a:r>
              <a:rPr lang="en-US" sz="2000" b="1" dirty="0" smtClean="0">
                <a:solidFill>
                  <a:schemeClr val="accent2">
                    <a:lumMod val="75000"/>
                  </a:schemeClr>
                </a:solidFill>
              </a:rPr>
              <a:t>- </a:t>
            </a:r>
            <a:r>
              <a:rPr lang="en-US" sz="2000" b="1" dirty="0">
                <a:solidFill>
                  <a:schemeClr val="accent2">
                    <a:lumMod val="75000"/>
                  </a:schemeClr>
                </a:solidFill>
              </a:rPr>
              <a:t>term investment vehicles; fixed-income securities; common stock; speculative investment vehicles; other investment </a:t>
            </a:r>
            <a:r>
              <a:rPr lang="en-US" sz="2000" b="1" dirty="0" smtClean="0">
                <a:solidFill>
                  <a:schemeClr val="accent2">
                    <a:lumMod val="75000"/>
                  </a:schemeClr>
                </a:solidFill>
              </a:rPr>
              <a:t>tools.</a:t>
            </a:r>
          </a:p>
          <a:p>
            <a:pPr marL="0" indent="0" algn="just">
              <a:lnSpc>
                <a:spcPct val="120000"/>
              </a:lnSpc>
              <a:buNone/>
            </a:pPr>
            <a:r>
              <a:rPr lang="en-US" sz="2000" b="1" dirty="0" smtClean="0">
                <a:solidFill>
                  <a:schemeClr val="accent2">
                    <a:lumMod val="75000"/>
                  </a:schemeClr>
                </a:solidFill>
              </a:rPr>
              <a:t>Most </a:t>
            </a:r>
            <a:r>
              <a:rPr lang="en-US" sz="2000" b="1" dirty="0">
                <a:solidFill>
                  <a:schemeClr val="accent2">
                    <a:lumMod val="75000"/>
                  </a:schemeClr>
                </a:solidFill>
              </a:rPr>
              <a:t>classifications belong to artificial classification and only the division of classifications into real and financial ones is as close as possible to the natural classification. Direct and portfolio investments are not the opposite. Direct investment is a special case of real investment, while portfolio investment is one of the methods of financial investment. But these two types of investments are not linked by any properties.it aims to make real investment projects in stipulated terms to ensure timely return on invested assets as net cash flow </a:t>
            </a:r>
            <a:r>
              <a:rPr lang="en-US" sz="2000" b="1" dirty="0" smtClean="0">
                <a:solidFill>
                  <a:schemeClr val="accent2">
                    <a:lumMod val="75000"/>
                  </a:schemeClr>
                </a:solidFill>
              </a:rPr>
              <a:t>(to start with,– </a:t>
            </a:r>
            <a:r>
              <a:rPr lang="en-US" sz="2000" b="1" dirty="0">
                <a:solidFill>
                  <a:schemeClr val="accent2">
                    <a:lumMod val="75000"/>
                  </a:schemeClr>
                </a:solidFill>
              </a:rPr>
              <a:t>getting laid investment income</a:t>
            </a:r>
            <a:r>
              <a:rPr lang="en-US" sz="2000" b="1" dirty="0" smtClean="0">
                <a:solidFill>
                  <a:schemeClr val="accent2">
                    <a:lumMod val="75000"/>
                  </a:schemeClr>
                </a:solidFill>
              </a:rPr>
              <a:t>).</a:t>
            </a:r>
            <a:endParaRPr lang="en-US" sz="2000" b="1" dirty="0">
              <a:solidFill>
                <a:schemeClr val="accent2">
                  <a:lumMod val="75000"/>
                </a:schemeClr>
              </a:solidFill>
            </a:endParaRPr>
          </a:p>
        </p:txBody>
      </p:sp>
    </p:spTree>
    <p:extLst>
      <p:ext uri="{BB962C8B-B14F-4D97-AF65-F5344CB8AC3E}">
        <p14:creationId xmlns:p14="http://schemas.microsoft.com/office/powerpoint/2010/main" val="26315063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91710" y="2846390"/>
            <a:ext cx="10246107" cy="954086"/>
          </a:xfrm>
        </p:spPr>
        <p:txBody>
          <a:bodyPr>
            <a:noAutofit/>
          </a:bodyPr>
          <a:lstStyle/>
          <a:p>
            <a:pPr marL="0" indent="0">
              <a:buNone/>
            </a:pPr>
            <a:r>
              <a:rPr lang="en-US" sz="4800" b="1" dirty="0">
                <a:solidFill>
                  <a:srgbClr val="FF0000"/>
                </a:solidFill>
              </a:rPr>
              <a:t>THANK YOU FOR ATTENTION!</a:t>
            </a:r>
          </a:p>
        </p:txBody>
      </p:sp>
    </p:spTree>
    <p:extLst>
      <p:ext uri="{BB962C8B-B14F-4D97-AF65-F5344CB8AC3E}">
        <p14:creationId xmlns:p14="http://schemas.microsoft.com/office/powerpoint/2010/main" val="11678646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2033" y="879004"/>
            <a:ext cx="9646920" cy="776802"/>
          </a:xfrm>
        </p:spPr>
        <p:txBody>
          <a:bodyPr>
            <a:normAutofit/>
          </a:bodyPr>
          <a:lstStyle/>
          <a:p>
            <a:pPr marL="0" indent="0">
              <a:buNone/>
            </a:pPr>
            <a:r>
              <a:rPr lang="en-US" b="1" dirty="0">
                <a:solidFill>
                  <a:srgbClr val="FF0000"/>
                </a:solidFill>
              </a:rPr>
              <a:t>Theoretical basis of investment activity of companies</a:t>
            </a:r>
            <a:endParaRPr lang="en-US" b="1" dirty="0">
              <a:solidFill>
                <a:srgbClr val="FF0000"/>
              </a:solidFill>
            </a:endParaRPr>
          </a:p>
        </p:txBody>
      </p:sp>
      <p:sp>
        <p:nvSpPr>
          <p:cNvPr id="4" name="Rectangle 3"/>
          <p:cNvSpPr/>
          <p:nvPr/>
        </p:nvSpPr>
        <p:spPr>
          <a:xfrm>
            <a:off x="202033" y="1267405"/>
            <a:ext cx="11388605" cy="5324535"/>
          </a:xfrm>
          <a:prstGeom prst="rect">
            <a:avLst/>
          </a:prstGeom>
        </p:spPr>
        <p:txBody>
          <a:bodyPr wrap="square">
            <a:spAutoFit/>
          </a:bodyPr>
          <a:lstStyle/>
          <a:p>
            <a:r>
              <a:rPr lang="en-US" sz="2000" b="1" dirty="0">
                <a:solidFill>
                  <a:schemeClr val="accent3">
                    <a:lumMod val="75000"/>
                  </a:schemeClr>
                </a:solidFill>
              </a:rPr>
              <a:t> </a:t>
            </a:r>
          </a:p>
          <a:p>
            <a:pPr algn="just"/>
            <a:r>
              <a:rPr lang="en-US" sz="2000" b="1" dirty="0">
                <a:solidFill>
                  <a:schemeClr val="accent3">
                    <a:lumMod val="75000"/>
                  </a:schemeClr>
                </a:solidFill>
              </a:rPr>
              <a:t>The essence of investment activities of company and the basic essential features of the concept are founded:</a:t>
            </a:r>
          </a:p>
          <a:p>
            <a:pPr marL="285750" lvl="0" indent="-285750" algn="just">
              <a:buFont typeface="Arial" panose="020B0604020202020204" pitchFamily="34" charset="0"/>
              <a:buChar char="•"/>
            </a:pPr>
            <a:r>
              <a:rPr lang="en-US" sz="2000" b="1" dirty="0" smtClean="0">
                <a:solidFill>
                  <a:schemeClr val="accent3">
                    <a:lumMod val="75000"/>
                  </a:schemeClr>
                </a:solidFill>
              </a:rPr>
              <a:t>Managing of </a:t>
            </a:r>
            <a:r>
              <a:rPr lang="en-US" sz="2000" b="1" dirty="0">
                <a:solidFill>
                  <a:schemeClr val="accent3">
                    <a:lumMod val="75000"/>
                  </a:schemeClr>
                </a:solidFill>
              </a:rPr>
              <a:t>enterprise’s investment activity is a deliberate action of state, </a:t>
            </a:r>
            <a:r>
              <a:rPr lang="en-US" sz="2000" b="1" dirty="0" smtClean="0">
                <a:solidFill>
                  <a:schemeClr val="accent3">
                    <a:lumMod val="75000"/>
                  </a:schemeClr>
                </a:solidFill>
              </a:rPr>
              <a:t>region, enterprise </a:t>
            </a:r>
            <a:r>
              <a:rPr lang="en-US" sz="2000" b="1" dirty="0">
                <a:solidFill>
                  <a:schemeClr val="accent3">
                    <a:lumMod val="75000"/>
                  </a:schemeClr>
                </a:solidFill>
              </a:rPr>
              <a:t>to the object (condition and development investment, the course of the investment process);</a:t>
            </a:r>
          </a:p>
          <a:p>
            <a:pPr marL="285750" lvl="0" indent="-285750" algn="just">
              <a:buFont typeface="Arial" panose="020B0604020202020204" pitchFamily="34" charset="0"/>
              <a:buChar char="•"/>
            </a:pPr>
            <a:r>
              <a:rPr lang="en-US" sz="2000" b="1" dirty="0" smtClean="0">
                <a:solidFill>
                  <a:schemeClr val="accent3">
                    <a:lumMod val="75000"/>
                  </a:schemeClr>
                </a:solidFill>
              </a:rPr>
              <a:t>Obligatory condition </a:t>
            </a:r>
            <a:r>
              <a:rPr lang="en-US" sz="2000" b="1" dirty="0">
                <a:solidFill>
                  <a:schemeClr val="accent3">
                    <a:lumMod val="75000"/>
                  </a:schemeClr>
                </a:solidFill>
              </a:rPr>
              <a:t>of the management implementation is the availability of baseline information about the state of the object (investment funds, the scope </a:t>
            </a:r>
            <a:r>
              <a:rPr lang="en-US" sz="2000" b="1" dirty="0" smtClean="0">
                <a:solidFill>
                  <a:schemeClr val="accent3">
                    <a:lumMod val="75000"/>
                  </a:schemeClr>
                </a:solidFill>
              </a:rPr>
              <a:t>of business </a:t>
            </a:r>
            <a:r>
              <a:rPr lang="en-US" sz="2000" b="1" dirty="0">
                <a:solidFill>
                  <a:schemeClr val="accent3">
                    <a:lumMod val="75000"/>
                  </a:schemeClr>
                </a:solidFill>
              </a:rPr>
              <a:t>activities, </a:t>
            </a:r>
            <a:r>
              <a:rPr lang="en-US" sz="2000" b="1" dirty="0" smtClean="0">
                <a:solidFill>
                  <a:schemeClr val="accent3">
                    <a:lumMod val="75000"/>
                  </a:schemeClr>
                </a:solidFill>
              </a:rPr>
              <a:t>which will </a:t>
            </a:r>
            <a:r>
              <a:rPr lang="en-US" sz="2000" b="1" dirty="0">
                <a:solidFill>
                  <a:schemeClr val="accent3">
                    <a:lumMod val="75000"/>
                  </a:schemeClr>
                </a:solidFill>
              </a:rPr>
              <a:t>be invested, etc.), which in the process of management is transforming into specific subjects of management decisions;</a:t>
            </a:r>
          </a:p>
          <a:p>
            <a:pPr marL="285750" lvl="0" indent="-285750" algn="just">
              <a:buFont typeface="Arial" panose="020B0604020202020204" pitchFamily="34" charset="0"/>
              <a:buChar char="•"/>
            </a:pPr>
            <a:r>
              <a:rPr lang="en-US" sz="2000" b="1" dirty="0" smtClean="0">
                <a:solidFill>
                  <a:schemeClr val="accent3">
                    <a:lumMod val="75000"/>
                  </a:schemeClr>
                </a:solidFill>
              </a:rPr>
              <a:t>The investment </a:t>
            </a:r>
            <a:r>
              <a:rPr lang="en-US" sz="2000" b="1" dirty="0">
                <a:solidFill>
                  <a:schemeClr val="accent3">
                    <a:lumMod val="75000"/>
                  </a:schemeClr>
                </a:solidFill>
              </a:rPr>
              <a:t>activity management means that the current state of the economic system (companies) will be introduced by some changes that should contribute to the organization of </a:t>
            </a:r>
            <a:r>
              <a:rPr lang="en-US" sz="2000" b="1" dirty="0" smtClean="0">
                <a:solidFill>
                  <a:schemeClr val="accent3">
                    <a:lumMod val="75000"/>
                  </a:schemeClr>
                </a:solidFill>
              </a:rPr>
              <a:t>such  activities;</a:t>
            </a:r>
            <a:r>
              <a:rPr lang="en-US" sz="2000" b="1" dirty="0">
                <a:solidFill>
                  <a:schemeClr val="accent3">
                    <a:lumMod val="75000"/>
                  </a:schemeClr>
                </a:solidFill>
              </a:rPr>
              <a:t> </a:t>
            </a:r>
            <a:endParaRPr lang="en-US" sz="2000" b="1" dirty="0" smtClean="0">
              <a:solidFill>
                <a:schemeClr val="accent3">
                  <a:lumMod val="75000"/>
                </a:schemeClr>
              </a:solidFill>
            </a:endParaRPr>
          </a:p>
          <a:p>
            <a:pPr marL="285750" lvl="0" indent="-285750" algn="just">
              <a:buFont typeface="Arial" panose="020B0604020202020204" pitchFamily="34" charset="0"/>
              <a:buChar char="•"/>
            </a:pPr>
            <a:r>
              <a:rPr lang="en-US" sz="2000" b="1" dirty="0" smtClean="0">
                <a:solidFill>
                  <a:schemeClr val="accent3">
                    <a:lumMod val="75000"/>
                  </a:schemeClr>
                </a:solidFill>
              </a:rPr>
              <a:t>Investment activity </a:t>
            </a:r>
            <a:r>
              <a:rPr lang="en-US" sz="2000" b="1" dirty="0">
                <a:solidFill>
                  <a:schemeClr val="accent3">
                    <a:lumMod val="75000"/>
                  </a:schemeClr>
                </a:solidFill>
              </a:rPr>
              <a:t>management is a prerequisite for its implementation;</a:t>
            </a:r>
          </a:p>
          <a:p>
            <a:pPr marL="285750" lvl="0" indent="-285750" algn="just">
              <a:buFont typeface="Arial" panose="020B0604020202020204" pitchFamily="34" charset="0"/>
              <a:buChar char="•"/>
            </a:pPr>
            <a:r>
              <a:rPr lang="en-US" sz="2000" b="1" dirty="0">
                <a:solidFill>
                  <a:schemeClr val="accent3">
                    <a:lumMod val="75000"/>
                  </a:schemeClr>
                </a:solidFill>
              </a:rPr>
              <a:t>Investment activity must be carried out by premeditated plan of action in the first place, it is </a:t>
            </a:r>
            <a:r>
              <a:rPr lang="en-US" sz="2000" b="1" dirty="0" smtClean="0">
                <a:solidFill>
                  <a:schemeClr val="accent3">
                    <a:lumMod val="75000"/>
                  </a:schemeClr>
                </a:solidFill>
              </a:rPr>
              <a:t> bout </a:t>
            </a:r>
            <a:r>
              <a:rPr lang="en-US" sz="2000" b="1" dirty="0">
                <a:solidFill>
                  <a:schemeClr val="accent3">
                    <a:lumMod val="75000"/>
                  </a:schemeClr>
                </a:solidFill>
              </a:rPr>
              <a:t>the necessity of forming strategic investment activities as one of the key elements </a:t>
            </a:r>
            <a:r>
              <a:rPr lang="en-US" sz="2000" b="1" dirty="0" smtClean="0">
                <a:solidFill>
                  <a:schemeClr val="accent3">
                    <a:lumMod val="75000"/>
                  </a:schemeClr>
                </a:solidFill>
              </a:rPr>
              <a:t>of management </a:t>
            </a:r>
            <a:r>
              <a:rPr lang="en-US" sz="2000" b="1" dirty="0">
                <a:solidFill>
                  <a:schemeClr val="accent3">
                    <a:lumMod val="75000"/>
                  </a:schemeClr>
                </a:solidFill>
              </a:rPr>
              <a:t>activities.</a:t>
            </a:r>
          </a:p>
        </p:txBody>
      </p:sp>
    </p:spTree>
    <p:extLst>
      <p:ext uri="{BB962C8B-B14F-4D97-AF65-F5344CB8AC3E}">
        <p14:creationId xmlns:p14="http://schemas.microsoft.com/office/powerpoint/2010/main" val="5130081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631100"/>
            <a:ext cx="9358183" cy="882293"/>
          </a:xfrm>
          <a:prstGeom prst="rect">
            <a:avLst/>
          </a:prstGeom>
        </p:spPr>
        <p:txBody>
          <a:bodyPr wrap="square">
            <a:spAutoFit/>
          </a:bodyPr>
          <a:lstStyle/>
          <a:p>
            <a:pPr marR="0" lvl="1" algn="just">
              <a:spcBef>
                <a:spcPts val="375"/>
              </a:spcBef>
              <a:spcAft>
                <a:spcPts val="0"/>
              </a:spcAft>
              <a:buSzPts val="1200"/>
              <a:tabLst>
                <a:tab pos="1099185" algn="l"/>
              </a:tabLst>
            </a:pPr>
            <a:r>
              <a:rPr lang="en-US" sz="2400" b="1" kern="0" spc="-5" dirty="0">
                <a:solidFill>
                  <a:srgbClr val="FF0000"/>
                </a:solidFill>
                <a:latin typeface="Times New Roman" panose="02020603050405020304" pitchFamily="18" charset="0"/>
                <a:ea typeface="Times New Roman" panose="02020603050405020304" pitchFamily="18" charset="0"/>
              </a:rPr>
              <a:t>The</a:t>
            </a:r>
            <a:r>
              <a:rPr lang="en-US" sz="2400" b="1" kern="0" spc="-15" dirty="0">
                <a:solidFill>
                  <a:srgbClr val="FF0000"/>
                </a:solidFill>
                <a:latin typeface="Times New Roman" panose="02020603050405020304" pitchFamily="18" charset="0"/>
                <a:ea typeface="Times New Roman" panose="02020603050405020304" pitchFamily="18" charset="0"/>
              </a:rPr>
              <a:t> </a:t>
            </a:r>
            <a:r>
              <a:rPr lang="en-US" sz="2400" b="1" kern="0" spc="-5" dirty="0">
                <a:solidFill>
                  <a:srgbClr val="FF0000"/>
                </a:solidFill>
                <a:latin typeface="Times New Roman" panose="02020603050405020304" pitchFamily="18" charset="0"/>
                <a:ea typeface="Times New Roman" panose="02020603050405020304" pitchFamily="18" charset="0"/>
              </a:rPr>
              <a:t>concept</a:t>
            </a:r>
            <a:r>
              <a:rPr lang="en-US" sz="2400" b="1" kern="0" dirty="0">
                <a:solidFill>
                  <a:srgbClr val="FF0000"/>
                </a:solidFill>
                <a:latin typeface="Times New Roman" panose="02020603050405020304" pitchFamily="18" charset="0"/>
                <a:ea typeface="Times New Roman" panose="02020603050405020304" pitchFamily="18" charset="0"/>
              </a:rPr>
              <a:t> </a:t>
            </a:r>
            <a:r>
              <a:rPr lang="en-US" sz="2400" b="1" kern="0" spc="-5" dirty="0">
                <a:solidFill>
                  <a:srgbClr val="FF0000"/>
                </a:solidFill>
                <a:latin typeface="Times New Roman" panose="02020603050405020304" pitchFamily="18" charset="0"/>
                <a:ea typeface="Times New Roman" panose="02020603050405020304" pitchFamily="18" charset="0"/>
              </a:rPr>
              <a:t>of</a:t>
            </a:r>
            <a:r>
              <a:rPr lang="en-US" sz="2400" b="1" kern="0" spc="-95" dirty="0">
                <a:solidFill>
                  <a:srgbClr val="FF0000"/>
                </a:solidFill>
                <a:latin typeface="Times New Roman" panose="02020603050405020304" pitchFamily="18" charset="0"/>
                <a:ea typeface="Times New Roman" panose="02020603050405020304" pitchFamily="18" charset="0"/>
              </a:rPr>
              <a:t> </a:t>
            </a:r>
            <a:r>
              <a:rPr lang="en-US" sz="2400" b="1" kern="0" spc="-5" dirty="0">
                <a:solidFill>
                  <a:srgbClr val="FF0000"/>
                </a:solidFill>
                <a:latin typeface="Times New Roman" panose="02020603050405020304" pitchFamily="18" charset="0"/>
                <a:ea typeface="Times New Roman" panose="02020603050405020304" pitchFamily="18" charset="0"/>
              </a:rPr>
              <a:t>investments</a:t>
            </a:r>
            <a:r>
              <a:rPr lang="en-US" sz="2400" b="1" kern="0" spc="10" dirty="0">
                <a:solidFill>
                  <a:srgbClr val="FF0000"/>
                </a:solidFill>
                <a:latin typeface="Times New Roman" panose="02020603050405020304" pitchFamily="18" charset="0"/>
                <a:ea typeface="Times New Roman" panose="02020603050405020304" pitchFamily="18" charset="0"/>
              </a:rPr>
              <a:t> </a:t>
            </a:r>
            <a:r>
              <a:rPr lang="en-US" sz="2400" b="1" kern="0" spc="-5" dirty="0">
                <a:solidFill>
                  <a:srgbClr val="FF0000"/>
                </a:solidFill>
                <a:latin typeface="Times New Roman" panose="02020603050405020304" pitchFamily="18" charset="0"/>
                <a:ea typeface="Times New Roman" panose="02020603050405020304" pitchFamily="18" charset="0"/>
              </a:rPr>
              <a:t>and</a:t>
            </a:r>
            <a:r>
              <a:rPr lang="en-US" sz="2400" b="1" kern="0" spc="-25" dirty="0">
                <a:solidFill>
                  <a:srgbClr val="FF0000"/>
                </a:solidFill>
                <a:latin typeface="Times New Roman" panose="02020603050405020304" pitchFamily="18" charset="0"/>
                <a:ea typeface="Times New Roman" panose="02020603050405020304" pitchFamily="18" charset="0"/>
              </a:rPr>
              <a:t> </a:t>
            </a:r>
            <a:r>
              <a:rPr lang="en-US" sz="2400" b="1" kern="0" spc="-5" dirty="0">
                <a:solidFill>
                  <a:srgbClr val="FF0000"/>
                </a:solidFill>
                <a:latin typeface="Times New Roman" panose="02020603050405020304" pitchFamily="18" charset="0"/>
                <a:ea typeface="Times New Roman" panose="02020603050405020304" pitchFamily="18" charset="0"/>
              </a:rPr>
              <a:t>their</a:t>
            </a:r>
            <a:r>
              <a:rPr lang="en-US" sz="2400" b="1" kern="0" spc="-130" dirty="0">
                <a:solidFill>
                  <a:srgbClr val="FF0000"/>
                </a:solidFill>
                <a:latin typeface="Times New Roman" panose="02020603050405020304" pitchFamily="18" charset="0"/>
                <a:ea typeface="Times New Roman" panose="02020603050405020304" pitchFamily="18" charset="0"/>
              </a:rPr>
              <a:t> </a:t>
            </a:r>
            <a:r>
              <a:rPr lang="en-US" sz="2400" b="1" kern="0" spc="-5" dirty="0" smtClean="0">
                <a:solidFill>
                  <a:srgbClr val="FF0000"/>
                </a:solidFill>
                <a:latin typeface="Times New Roman" panose="02020603050405020304" pitchFamily="18" charset="0"/>
                <a:ea typeface="Times New Roman" panose="02020603050405020304" pitchFamily="18" charset="0"/>
              </a:rPr>
              <a:t>Classification</a:t>
            </a:r>
            <a:endParaRPr lang="en-US" sz="2400" b="1" kern="0" dirty="0" smtClean="0">
              <a:solidFill>
                <a:srgbClr val="FF0000"/>
              </a:solidFill>
              <a:latin typeface="Times New Roman" panose="02020603050405020304" pitchFamily="18" charset="0"/>
              <a:ea typeface="Times New Roman" panose="02020603050405020304" pitchFamily="18" charset="0"/>
            </a:endParaRPr>
          </a:p>
          <a:p>
            <a:pPr marR="0" lvl="1" algn="just">
              <a:spcBef>
                <a:spcPts val="375"/>
              </a:spcBef>
              <a:spcAft>
                <a:spcPts val="0"/>
              </a:spcAft>
              <a:buSzPts val="1200"/>
              <a:tabLst>
                <a:tab pos="1099185" algn="l"/>
              </a:tabLst>
            </a:pPr>
            <a:r>
              <a:rPr lang="en-US" sz="2400" b="1" dirty="0" smtClean="0">
                <a:solidFill>
                  <a:srgbClr val="FF0000"/>
                </a:solidFill>
                <a:latin typeface="Times New Roman" panose="02020603050405020304" pitchFamily="18" charset="0"/>
                <a:ea typeface="Times New Roman" panose="02020603050405020304" pitchFamily="18" charset="0"/>
              </a:rPr>
              <a:t>Concept</a:t>
            </a:r>
            <a:r>
              <a:rPr lang="en-US" sz="2400" b="1" spc="-40" dirty="0" smtClean="0">
                <a:solidFill>
                  <a:srgbClr val="FF0000"/>
                </a:solidFill>
                <a:latin typeface="Times New Roman" panose="02020603050405020304" pitchFamily="18" charset="0"/>
                <a:ea typeface="Times New Roman" panose="02020603050405020304" pitchFamily="18" charset="0"/>
              </a:rPr>
              <a:t> </a:t>
            </a:r>
            <a:r>
              <a:rPr lang="en-US" sz="2400" b="1" dirty="0">
                <a:solidFill>
                  <a:srgbClr val="FF0000"/>
                </a:solidFill>
                <a:latin typeface="Times New Roman" panose="02020603050405020304" pitchFamily="18" charset="0"/>
                <a:ea typeface="Times New Roman" panose="02020603050405020304" pitchFamily="18" charset="0"/>
              </a:rPr>
              <a:t>of</a:t>
            </a:r>
            <a:r>
              <a:rPr lang="en-US" sz="2400" b="1" spc="5" dirty="0">
                <a:solidFill>
                  <a:srgbClr val="FF0000"/>
                </a:solidFill>
                <a:latin typeface="Times New Roman" panose="02020603050405020304" pitchFamily="18" charset="0"/>
                <a:ea typeface="Times New Roman" panose="02020603050405020304" pitchFamily="18" charset="0"/>
              </a:rPr>
              <a:t> </a:t>
            </a:r>
            <a:r>
              <a:rPr lang="en-US" sz="2400" b="1" dirty="0">
                <a:solidFill>
                  <a:srgbClr val="FF0000"/>
                </a:solidFill>
                <a:latin typeface="Times New Roman" panose="02020603050405020304" pitchFamily="18" charset="0"/>
                <a:ea typeface="Times New Roman" panose="02020603050405020304" pitchFamily="18" charset="0"/>
              </a:rPr>
              <a:t>investment</a:t>
            </a:r>
            <a:endParaRPr lang="en-US" sz="2000" dirty="0">
              <a:solidFill>
                <a:srgbClr val="FF0000"/>
              </a:solidFill>
              <a:effectLst/>
              <a:latin typeface="Times New Roman" panose="02020603050405020304" pitchFamily="18" charset="0"/>
              <a:ea typeface="Times New Roman" panose="02020603050405020304" pitchFamily="18" charset="0"/>
            </a:endParaRPr>
          </a:p>
        </p:txBody>
      </p:sp>
      <p:sp>
        <p:nvSpPr>
          <p:cNvPr id="3" name="Rectangle 2"/>
          <p:cNvSpPr/>
          <p:nvPr/>
        </p:nvSpPr>
        <p:spPr>
          <a:xfrm>
            <a:off x="0" y="1704297"/>
            <a:ext cx="8550876" cy="5637825"/>
          </a:xfrm>
          <a:prstGeom prst="rect">
            <a:avLst/>
          </a:prstGeom>
        </p:spPr>
        <p:txBody>
          <a:bodyPr wrap="square">
            <a:spAutoFit/>
          </a:bodyPr>
          <a:lstStyle/>
          <a:p>
            <a:pPr marL="653415" marR="862965" algn="just">
              <a:spcBef>
                <a:spcPts val="0"/>
              </a:spcBef>
              <a:spcAft>
                <a:spcPts val="0"/>
              </a:spcAft>
            </a:pPr>
            <a:r>
              <a:rPr lang="en-US" sz="24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Investment is the action or process of investing money for profit. That is, a thing that </a:t>
            </a:r>
            <a:r>
              <a:rPr lang="en-US" sz="2400" dirty="0" smtClean="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is worth</a:t>
            </a:r>
            <a:r>
              <a:rPr lang="en-US" sz="2400" spc="5" dirty="0" smtClean="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buying because it may be profitable or useful in the future. It is an act of devoting time, effort,</a:t>
            </a:r>
            <a:r>
              <a:rPr lang="en-US" sz="2400" spc="5"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spc="-5"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or energy</a:t>
            </a:r>
            <a:r>
              <a:rPr lang="en-US" sz="2400" spc="-35"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spc="-5"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to</a:t>
            </a:r>
            <a:r>
              <a:rPr lang="en-US" sz="2400" spc="1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spc="-5"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a</a:t>
            </a:r>
            <a:r>
              <a:rPr lang="en-US" sz="2400" spc="-2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spc="-5"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particular</a:t>
            </a:r>
            <a:r>
              <a:rPr lang="en-US" sz="24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spc="-5"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undertaking</a:t>
            </a:r>
            <a:r>
              <a:rPr lang="en-US" sz="2400" spc="1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with</a:t>
            </a:r>
            <a:r>
              <a:rPr lang="en-US" sz="2400" spc="5"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the</a:t>
            </a:r>
            <a:r>
              <a:rPr lang="en-US" sz="2400" spc="-2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expectation</a:t>
            </a:r>
            <a:r>
              <a:rPr lang="en-US" sz="2400" spc="15"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of</a:t>
            </a:r>
            <a:r>
              <a:rPr lang="en-US" sz="2400" spc="-8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a</a:t>
            </a:r>
            <a:r>
              <a:rPr lang="en-US" sz="2400" spc="5"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worthwhile</a:t>
            </a:r>
            <a:r>
              <a:rPr lang="en-US" sz="2400" spc="1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smtClean="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result.</a:t>
            </a:r>
          </a:p>
          <a:p>
            <a:pPr marL="653415" marR="862965" algn="just">
              <a:spcBef>
                <a:spcPts val="0"/>
              </a:spcBef>
              <a:spcAft>
                <a:spcPts val="0"/>
              </a:spcAft>
            </a:pPr>
            <a:endParaRPr lang="en-US" sz="2400" dirty="0" smtClean="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endParaRPr>
          </a:p>
          <a:p>
            <a:pPr marL="653415" marR="862965" algn="just">
              <a:spcBef>
                <a:spcPts val="0"/>
              </a:spcBef>
              <a:spcAft>
                <a:spcPts val="0"/>
              </a:spcAft>
            </a:pPr>
            <a:r>
              <a:rPr lang="en-US" sz="2400" dirty="0" smtClean="0">
                <a:solidFill>
                  <a:srgbClr val="7030A0"/>
                </a:solidFill>
                <a:latin typeface="Times New Roman" panose="02020603050405020304" pitchFamily="18" charset="0"/>
                <a:cs typeface="Times New Roman" panose="02020603050405020304" pitchFamily="18" charset="0"/>
              </a:rPr>
              <a:t>An </a:t>
            </a:r>
            <a:r>
              <a:rPr lang="en-US" sz="2400" dirty="0">
                <a:solidFill>
                  <a:srgbClr val="7030A0"/>
                </a:solidFill>
                <a:latin typeface="Times New Roman" panose="02020603050405020304" pitchFamily="18" charset="0"/>
                <a:cs typeface="Times New Roman" panose="02020603050405020304" pitchFamily="18" charset="0"/>
              </a:rPr>
              <a:t>investment is an asset or item acquired with the goal of generating income or appreciation. Appreciation refers to an increase in the value of an asset over time. When an individual purchases a good as an investment, the intent is not to consume the good but rather to use it in the future to create wealth.</a:t>
            </a:r>
          </a:p>
          <a:p>
            <a:r>
              <a:rPr lang="en-US" dirty="0">
                <a:solidFill>
                  <a:srgbClr val="7030A0"/>
                </a:solidFill>
              </a:rPr>
              <a:t> </a:t>
            </a:r>
          </a:p>
          <a:p>
            <a:r>
              <a:rPr lang="en-US" dirty="0">
                <a:solidFill>
                  <a:srgbClr val="7030A0"/>
                </a:solidFill>
              </a:rPr>
              <a:t> </a:t>
            </a:r>
          </a:p>
          <a:p>
            <a:pPr marL="653415" marR="862965" algn="just">
              <a:lnSpc>
                <a:spcPct val="202000"/>
              </a:lnSpc>
              <a:spcBef>
                <a:spcPts val="0"/>
              </a:spcBef>
              <a:spcAft>
                <a:spcPts val="0"/>
              </a:spcAft>
            </a:pPr>
            <a:endParaRPr lang="en-US" dirty="0">
              <a:effectLst/>
              <a:latin typeface="Times New Roman" panose="02020603050405020304" pitchFamily="18" charset="0"/>
              <a:ea typeface="Times New Roman" panose="02020603050405020304" pitchFamily="18" charset="0"/>
            </a:endParaRPr>
          </a:p>
        </p:txBody>
      </p:sp>
      <p:sp>
        <p:nvSpPr>
          <p:cNvPr id="7" name="Rectangle 6"/>
          <p:cNvSpPr/>
          <p:nvPr/>
        </p:nvSpPr>
        <p:spPr>
          <a:xfrm>
            <a:off x="8204886" y="1577028"/>
            <a:ext cx="3517556" cy="4524315"/>
          </a:xfrm>
          <a:prstGeom prst="rect">
            <a:avLst/>
          </a:prstGeom>
        </p:spPr>
        <p:txBody>
          <a:bodyPr wrap="square">
            <a:spAutoFit/>
          </a:bodyPr>
          <a:lstStyle/>
          <a:p>
            <a:pPr algn="just">
              <a:lnSpc>
                <a:spcPct val="150000"/>
              </a:lnSpc>
            </a:pPr>
            <a:r>
              <a:rPr lang="en-US" sz="2000" b="1" spc="-10" dirty="0">
                <a:latin typeface="Times New Roman" panose="02020603050405020304" pitchFamily="18" charset="0"/>
                <a:ea typeface="Times New Roman" panose="02020603050405020304" pitchFamily="18" charset="0"/>
              </a:rPr>
              <a:t>Types</a:t>
            </a:r>
            <a:r>
              <a:rPr lang="en-US" sz="2000" b="1" spc="-85" dirty="0">
                <a:latin typeface="Times New Roman" panose="02020603050405020304" pitchFamily="18" charset="0"/>
                <a:ea typeface="Times New Roman" panose="02020603050405020304" pitchFamily="18" charset="0"/>
              </a:rPr>
              <a:t> </a:t>
            </a:r>
            <a:r>
              <a:rPr lang="en-US" sz="2000" b="1" spc="-10" dirty="0">
                <a:latin typeface="Times New Roman" panose="02020603050405020304" pitchFamily="18" charset="0"/>
                <a:ea typeface="Times New Roman" panose="02020603050405020304" pitchFamily="18" charset="0"/>
              </a:rPr>
              <a:t>of</a:t>
            </a:r>
            <a:r>
              <a:rPr lang="en-US" sz="2000" b="1" spc="-15" dirty="0">
                <a:latin typeface="Times New Roman" panose="02020603050405020304" pitchFamily="18" charset="0"/>
                <a:ea typeface="Times New Roman" panose="02020603050405020304" pitchFamily="18" charset="0"/>
              </a:rPr>
              <a:t> </a:t>
            </a:r>
            <a:r>
              <a:rPr lang="en-US" sz="2000" b="1" spc="-10" dirty="0">
                <a:latin typeface="Times New Roman" panose="02020603050405020304" pitchFamily="18" charset="0"/>
                <a:ea typeface="Times New Roman" panose="02020603050405020304" pitchFamily="18" charset="0"/>
              </a:rPr>
              <a:t>Investments</a:t>
            </a:r>
            <a:endParaRPr lang="en-US" sz="2000" b="1" dirty="0"/>
          </a:p>
          <a:p>
            <a:pPr marL="342900" indent="-342900" algn="just">
              <a:buFont typeface="Arial" panose="020B0604020202020204" pitchFamily="34" charset="0"/>
              <a:buChar char="•"/>
            </a:pPr>
            <a:r>
              <a:rPr lang="en-US" sz="2000" b="1" dirty="0" smtClean="0">
                <a:solidFill>
                  <a:srgbClr val="FF0000"/>
                </a:solidFill>
                <a:latin typeface="Times New Roman" panose="02020603050405020304" pitchFamily="18" charset="0"/>
                <a:ea typeface="Times New Roman" panose="02020603050405020304" pitchFamily="18" charset="0"/>
              </a:rPr>
              <a:t>Economic</a:t>
            </a:r>
            <a:r>
              <a:rPr lang="en-US" sz="2000" b="1" spc="-60" dirty="0" smtClean="0">
                <a:solidFill>
                  <a:srgbClr val="FF0000"/>
                </a:solidFill>
                <a:latin typeface="Times New Roman" panose="02020603050405020304" pitchFamily="18" charset="0"/>
                <a:ea typeface="Times New Roman" panose="02020603050405020304" pitchFamily="18" charset="0"/>
              </a:rPr>
              <a:t> </a:t>
            </a:r>
            <a:r>
              <a:rPr lang="en-US" sz="2000" b="1" dirty="0" smtClean="0">
                <a:solidFill>
                  <a:srgbClr val="FF0000"/>
                </a:solidFill>
                <a:latin typeface="Times New Roman" panose="02020603050405020304" pitchFamily="18" charset="0"/>
                <a:ea typeface="Times New Roman" panose="02020603050405020304" pitchFamily="18" charset="0"/>
              </a:rPr>
              <a:t>Investments</a:t>
            </a:r>
            <a:endParaRPr lang="en-US" dirty="0" smtClean="0">
              <a:solidFill>
                <a:srgbClr val="FF0000"/>
              </a:solidFill>
              <a:latin typeface="Times New Roman" panose="02020603050405020304" pitchFamily="18" charset="0"/>
              <a:ea typeface="Times New Roman" panose="02020603050405020304" pitchFamily="18" charset="0"/>
            </a:endParaRPr>
          </a:p>
          <a:p>
            <a:pPr marL="342900" indent="-342900" algn="just">
              <a:buFont typeface="Arial" panose="020B0604020202020204" pitchFamily="34" charset="0"/>
              <a:buChar char="•"/>
            </a:pPr>
            <a:r>
              <a:rPr lang="en-US" sz="2000" b="1" kern="0" spc="-5" dirty="0" smtClean="0">
                <a:solidFill>
                  <a:srgbClr val="FF0000"/>
                </a:solidFill>
                <a:latin typeface="Times New Roman" panose="02020603050405020304" pitchFamily="18" charset="0"/>
                <a:ea typeface="Times New Roman" panose="02020603050405020304" pitchFamily="18" charset="0"/>
              </a:rPr>
              <a:t>Economic</a:t>
            </a:r>
            <a:r>
              <a:rPr lang="en-US" sz="2000" b="1" kern="0" spc="-20" dirty="0" smtClean="0">
                <a:solidFill>
                  <a:srgbClr val="FF0000"/>
                </a:solidFill>
                <a:latin typeface="Times New Roman" panose="02020603050405020304" pitchFamily="18" charset="0"/>
                <a:ea typeface="Times New Roman" panose="02020603050405020304" pitchFamily="18" charset="0"/>
              </a:rPr>
              <a:t> </a:t>
            </a:r>
            <a:r>
              <a:rPr lang="en-US" sz="2000" b="1" kern="0" spc="-5" dirty="0" smtClean="0">
                <a:solidFill>
                  <a:srgbClr val="FF0000"/>
                </a:solidFill>
                <a:latin typeface="Times New Roman" panose="02020603050405020304" pitchFamily="18" charset="0"/>
                <a:ea typeface="Times New Roman" panose="02020603050405020304" pitchFamily="18" charset="0"/>
              </a:rPr>
              <a:t>Considerations</a:t>
            </a:r>
            <a:endParaRPr lang="en-US" sz="2000" b="1" kern="0" dirty="0">
              <a:solidFill>
                <a:srgbClr val="FF0000"/>
              </a:solidFill>
              <a:latin typeface="Times New Roman" panose="02020603050405020304" pitchFamily="18" charset="0"/>
              <a:ea typeface="Times New Roman" panose="02020603050405020304" pitchFamily="18" charset="0"/>
            </a:endParaRPr>
          </a:p>
          <a:p>
            <a:pPr marL="342900" indent="-342900" algn="just">
              <a:buFont typeface="Arial" panose="020B0604020202020204" pitchFamily="34" charset="0"/>
              <a:buChar char="•"/>
            </a:pPr>
            <a:r>
              <a:rPr lang="en-US" sz="2000" b="1" kern="0" spc="-10" dirty="0" smtClean="0">
                <a:solidFill>
                  <a:srgbClr val="FF0000"/>
                </a:solidFill>
                <a:latin typeface="Times New Roman" panose="02020603050405020304" pitchFamily="18" charset="0"/>
                <a:ea typeface="Times New Roman" panose="02020603050405020304" pitchFamily="18" charset="0"/>
              </a:rPr>
              <a:t>By</a:t>
            </a:r>
            <a:r>
              <a:rPr lang="en-US" sz="2000" b="1" kern="0" spc="-55" dirty="0" smtClean="0">
                <a:solidFill>
                  <a:srgbClr val="FF0000"/>
                </a:solidFill>
                <a:latin typeface="Times New Roman" panose="02020603050405020304" pitchFamily="18" charset="0"/>
                <a:ea typeface="Times New Roman" panose="02020603050405020304" pitchFamily="18" charset="0"/>
              </a:rPr>
              <a:t> </a:t>
            </a:r>
            <a:r>
              <a:rPr lang="en-US" sz="2000" b="1" kern="0" spc="-10" dirty="0" smtClean="0">
                <a:solidFill>
                  <a:srgbClr val="FF0000"/>
                </a:solidFill>
                <a:latin typeface="Times New Roman" panose="02020603050405020304" pitchFamily="18" charset="0"/>
                <a:ea typeface="Times New Roman" panose="02020603050405020304" pitchFamily="18" charset="0"/>
              </a:rPr>
              <a:t>economic</a:t>
            </a:r>
            <a:r>
              <a:rPr lang="en-US" sz="2000" b="1" kern="0" spc="-30" dirty="0" smtClean="0">
                <a:solidFill>
                  <a:srgbClr val="FF0000"/>
                </a:solidFill>
                <a:latin typeface="Times New Roman" panose="02020603050405020304" pitchFamily="18" charset="0"/>
                <a:ea typeface="Times New Roman" panose="02020603050405020304" pitchFamily="18" charset="0"/>
              </a:rPr>
              <a:t> </a:t>
            </a:r>
            <a:r>
              <a:rPr lang="en-US" sz="2000" b="1" kern="0" spc="-5" dirty="0" smtClean="0">
                <a:solidFill>
                  <a:srgbClr val="FF0000"/>
                </a:solidFill>
                <a:latin typeface="Times New Roman" panose="02020603050405020304" pitchFamily="18" charset="0"/>
                <a:ea typeface="Times New Roman" panose="02020603050405020304" pitchFamily="18" charset="0"/>
              </a:rPr>
              <a:t>nature</a:t>
            </a:r>
            <a:r>
              <a:rPr lang="en-US" sz="2000" b="1" kern="0" dirty="0" smtClean="0">
                <a:solidFill>
                  <a:srgbClr val="FF0000"/>
                </a:solidFill>
                <a:latin typeface="Times New Roman" panose="02020603050405020304" pitchFamily="18" charset="0"/>
                <a:ea typeface="Times New Roman" panose="02020603050405020304" pitchFamily="18" charset="0"/>
              </a:rPr>
              <a:t> </a:t>
            </a:r>
            <a:r>
              <a:rPr lang="en-US" sz="2000" b="1" kern="0" spc="-5" dirty="0" smtClean="0">
                <a:solidFill>
                  <a:srgbClr val="FF0000"/>
                </a:solidFill>
                <a:latin typeface="Times New Roman" panose="02020603050405020304" pitchFamily="18" charset="0"/>
                <a:ea typeface="Times New Roman" panose="02020603050405020304" pitchFamily="18" charset="0"/>
              </a:rPr>
              <a:t>of</a:t>
            </a:r>
            <a:r>
              <a:rPr lang="en-US" sz="2000" b="1" kern="0" spc="-75" dirty="0" smtClean="0">
                <a:solidFill>
                  <a:srgbClr val="FF0000"/>
                </a:solidFill>
                <a:latin typeface="Times New Roman" panose="02020603050405020304" pitchFamily="18" charset="0"/>
                <a:ea typeface="Times New Roman" panose="02020603050405020304" pitchFamily="18" charset="0"/>
              </a:rPr>
              <a:t> </a:t>
            </a:r>
            <a:r>
              <a:rPr lang="en-US" sz="2000" b="1" kern="0" spc="-5" dirty="0" smtClean="0">
                <a:solidFill>
                  <a:srgbClr val="FF0000"/>
                </a:solidFill>
                <a:latin typeface="Times New Roman" panose="02020603050405020304" pitchFamily="18" charset="0"/>
                <a:ea typeface="Times New Roman" panose="02020603050405020304" pitchFamily="18" charset="0"/>
              </a:rPr>
              <a:t>securities,</a:t>
            </a:r>
            <a:endParaRPr lang="en-US" sz="2000" b="1" kern="0" dirty="0">
              <a:solidFill>
                <a:srgbClr val="FF0000"/>
              </a:solidFill>
              <a:latin typeface="Times New Roman" panose="02020603050405020304" pitchFamily="18" charset="0"/>
              <a:ea typeface="Times New Roman" panose="02020603050405020304" pitchFamily="18" charset="0"/>
            </a:endParaRPr>
          </a:p>
          <a:p>
            <a:pPr marL="342900" indent="-342900" algn="just">
              <a:buFont typeface="Arial" panose="020B0604020202020204" pitchFamily="34" charset="0"/>
              <a:buChar char="•"/>
            </a:pPr>
            <a:r>
              <a:rPr lang="en-US" sz="2000" b="1" kern="0" spc="-15" dirty="0" smtClean="0">
                <a:solidFill>
                  <a:srgbClr val="FF0000"/>
                </a:solidFill>
                <a:latin typeface="Times New Roman" panose="02020603050405020304" pitchFamily="18" charset="0"/>
                <a:ea typeface="Times New Roman" panose="02020603050405020304" pitchFamily="18" charset="0"/>
              </a:rPr>
              <a:t>Investment</a:t>
            </a:r>
            <a:r>
              <a:rPr lang="en-US" sz="2000" b="1" kern="0" spc="-80" dirty="0" smtClean="0">
                <a:solidFill>
                  <a:srgbClr val="FF0000"/>
                </a:solidFill>
                <a:latin typeface="Times New Roman" panose="02020603050405020304" pitchFamily="18" charset="0"/>
                <a:ea typeface="Times New Roman" panose="02020603050405020304" pitchFamily="18" charset="0"/>
              </a:rPr>
              <a:t> </a:t>
            </a:r>
            <a:r>
              <a:rPr lang="en-US" sz="2000" b="1" kern="0" spc="-10" dirty="0" smtClean="0">
                <a:solidFill>
                  <a:srgbClr val="FF0000"/>
                </a:solidFill>
                <a:latin typeface="Times New Roman" panose="02020603050405020304" pitchFamily="18" charset="0"/>
                <a:ea typeface="Times New Roman" panose="02020603050405020304" pitchFamily="18" charset="0"/>
              </a:rPr>
              <a:t>Vehicles</a:t>
            </a:r>
          </a:p>
          <a:p>
            <a:pPr algn="just"/>
            <a:endParaRPr lang="en-US" sz="2000" b="1" i="1" kern="0" spc="-10" dirty="0" smtClean="0">
              <a:latin typeface="Times New Roman" panose="02020603050405020304" pitchFamily="18" charset="0"/>
              <a:ea typeface="Times New Roman" panose="02020603050405020304" pitchFamily="18" charset="0"/>
            </a:endParaRPr>
          </a:p>
          <a:p>
            <a:r>
              <a:rPr lang="en-US" b="1" i="1" dirty="0"/>
              <a:t>Other investment tools:</a:t>
            </a:r>
          </a:p>
          <a:p>
            <a:pPr marL="285750" indent="-285750" algn="just">
              <a:buFont typeface="Arial" panose="020B0604020202020204" pitchFamily="34" charset="0"/>
              <a:buChar char="•"/>
            </a:pPr>
            <a:r>
              <a:rPr lang="en-US" b="1" dirty="0" smtClean="0">
                <a:solidFill>
                  <a:srgbClr val="FF0000"/>
                </a:solidFill>
              </a:rPr>
              <a:t>Various </a:t>
            </a:r>
            <a:r>
              <a:rPr lang="en-US" b="1" dirty="0">
                <a:solidFill>
                  <a:srgbClr val="FF0000"/>
                </a:solidFill>
              </a:rPr>
              <a:t>types of investment </a:t>
            </a:r>
            <a:r>
              <a:rPr lang="en-US" b="1" dirty="0" smtClean="0">
                <a:solidFill>
                  <a:srgbClr val="FF0000"/>
                </a:solidFill>
              </a:rPr>
              <a:t>funds;</a:t>
            </a:r>
          </a:p>
          <a:p>
            <a:pPr marL="285750" indent="-285750" algn="just">
              <a:buFont typeface="Arial" panose="020B0604020202020204" pitchFamily="34" charset="0"/>
              <a:buChar char="•"/>
            </a:pPr>
            <a:r>
              <a:rPr lang="en-US" b="1" dirty="0" smtClean="0">
                <a:solidFill>
                  <a:srgbClr val="FF0000"/>
                </a:solidFill>
              </a:rPr>
              <a:t>Investment </a:t>
            </a:r>
            <a:r>
              <a:rPr lang="en-US" b="1" dirty="0">
                <a:solidFill>
                  <a:srgbClr val="FF0000"/>
                </a:solidFill>
              </a:rPr>
              <a:t>life </a:t>
            </a:r>
            <a:r>
              <a:rPr lang="en-US" b="1" dirty="0" smtClean="0">
                <a:solidFill>
                  <a:srgbClr val="FF0000"/>
                </a:solidFill>
              </a:rPr>
              <a:t>insurance;</a:t>
            </a:r>
          </a:p>
          <a:p>
            <a:pPr marL="285750" indent="-285750" algn="just">
              <a:buFont typeface="Arial" panose="020B0604020202020204" pitchFamily="34" charset="0"/>
              <a:buChar char="•"/>
            </a:pPr>
            <a:r>
              <a:rPr lang="en-US" b="1" dirty="0" smtClean="0">
                <a:solidFill>
                  <a:srgbClr val="FF0000"/>
                </a:solidFill>
              </a:rPr>
              <a:t>Pension funds;</a:t>
            </a:r>
          </a:p>
          <a:p>
            <a:pPr marL="285750" indent="-285750" algn="just">
              <a:buFont typeface="Arial" panose="020B0604020202020204" pitchFamily="34" charset="0"/>
              <a:buChar char="•"/>
            </a:pPr>
            <a:r>
              <a:rPr lang="en-US" b="1" dirty="0" smtClean="0">
                <a:solidFill>
                  <a:srgbClr val="FF0000"/>
                </a:solidFill>
              </a:rPr>
              <a:t>Hedge </a:t>
            </a:r>
            <a:r>
              <a:rPr lang="en-US" b="1" dirty="0">
                <a:solidFill>
                  <a:srgbClr val="FF0000"/>
                </a:solidFill>
              </a:rPr>
              <a:t>funds.</a:t>
            </a:r>
            <a:endParaRPr lang="en-US" sz="1600" b="1" dirty="0">
              <a:solidFill>
                <a:srgbClr val="FF0000"/>
              </a:solidFill>
            </a:endParaRPr>
          </a:p>
          <a:p>
            <a:pPr marL="342900" indent="-342900" algn="just">
              <a:lnSpc>
                <a:spcPct val="150000"/>
              </a:lnSpc>
              <a:buFont typeface="Arial" panose="020B0604020202020204" pitchFamily="34" charset="0"/>
              <a:buChar char="•"/>
            </a:pPr>
            <a:endParaRPr lang="en-US" sz="2000" b="1" kern="0" dirty="0">
              <a:solidFill>
                <a:srgbClr val="FF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5817399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523676" y="257430"/>
            <a:ext cx="5355105" cy="523220"/>
          </a:xfrm>
          <a:prstGeom prst="rect">
            <a:avLst/>
          </a:prstGeom>
        </p:spPr>
        <p:txBody>
          <a:bodyPr wrap="square">
            <a:spAutoFit/>
          </a:bodyPr>
          <a:lstStyle/>
          <a:p>
            <a:r>
              <a:rPr lang="en-US" sz="2800" b="1" spc="-10" dirty="0">
                <a:solidFill>
                  <a:srgbClr val="FF0000"/>
                </a:solidFill>
                <a:latin typeface="Times New Roman" panose="02020603050405020304" pitchFamily="18" charset="0"/>
                <a:ea typeface="Times New Roman" panose="02020603050405020304" pitchFamily="18" charset="0"/>
              </a:rPr>
              <a:t>Types</a:t>
            </a:r>
            <a:r>
              <a:rPr lang="en-US" sz="2800" b="1" spc="-85" dirty="0">
                <a:solidFill>
                  <a:srgbClr val="FF0000"/>
                </a:solidFill>
                <a:latin typeface="Times New Roman" panose="02020603050405020304" pitchFamily="18" charset="0"/>
                <a:ea typeface="Times New Roman" panose="02020603050405020304" pitchFamily="18" charset="0"/>
              </a:rPr>
              <a:t> </a:t>
            </a:r>
            <a:r>
              <a:rPr lang="en-US" sz="2800" b="1" spc="-10" dirty="0">
                <a:solidFill>
                  <a:srgbClr val="FF0000"/>
                </a:solidFill>
                <a:latin typeface="Times New Roman" panose="02020603050405020304" pitchFamily="18" charset="0"/>
                <a:ea typeface="Times New Roman" panose="02020603050405020304" pitchFamily="18" charset="0"/>
              </a:rPr>
              <a:t>of</a:t>
            </a:r>
            <a:r>
              <a:rPr lang="en-US" sz="2800" b="1" spc="-15" dirty="0">
                <a:solidFill>
                  <a:srgbClr val="FF0000"/>
                </a:solidFill>
                <a:latin typeface="Times New Roman" panose="02020603050405020304" pitchFamily="18" charset="0"/>
                <a:ea typeface="Times New Roman" panose="02020603050405020304" pitchFamily="18" charset="0"/>
              </a:rPr>
              <a:t> </a:t>
            </a:r>
            <a:r>
              <a:rPr lang="en-US" sz="2800" b="1" spc="-10" dirty="0" smtClean="0">
                <a:solidFill>
                  <a:srgbClr val="FF0000"/>
                </a:solidFill>
                <a:latin typeface="Times New Roman" panose="02020603050405020304" pitchFamily="18" charset="0"/>
                <a:ea typeface="Times New Roman" panose="02020603050405020304" pitchFamily="18" charset="0"/>
              </a:rPr>
              <a:t>Investments (</a:t>
            </a:r>
            <a:r>
              <a:rPr lang="en-US" sz="2800" b="1" spc="-10" dirty="0" err="1" smtClean="0">
                <a:solidFill>
                  <a:srgbClr val="FF0000"/>
                </a:solidFill>
                <a:latin typeface="Times New Roman" panose="02020603050405020304" pitchFamily="18" charset="0"/>
                <a:ea typeface="Times New Roman" panose="02020603050405020304" pitchFamily="18" charset="0"/>
              </a:rPr>
              <a:t>Contd</a:t>
            </a:r>
            <a:r>
              <a:rPr lang="en-US" sz="2800" b="1" spc="-10" dirty="0" smtClean="0">
                <a:solidFill>
                  <a:srgbClr val="FF0000"/>
                </a:solidFill>
                <a:latin typeface="Times New Roman" panose="02020603050405020304" pitchFamily="18" charset="0"/>
                <a:ea typeface="Times New Roman" panose="02020603050405020304" pitchFamily="18" charset="0"/>
              </a:rPr>
              <a:t>)</a:t>
            </a:r>
            <a:endParaRPr lang="en-US" sz="2800" b="1" dirty="0">
              <a:solidFill>
                <a:srgbClr val="FF0000"/>
              </a:solidFill>
            </a:endParaRPr>
          </a:p>
        </p:txBody>
      </p:sp>
      <p:pic>
        <p:nvPicPr>
          <p:cNvPr id="9" name="Picture 8"/>
          <p:cNvPicPr>
            <a:picLocks noChangeAspect="1"/>
          </p:cNvPicPr>
          <p:nvPr/>
        </p:nvPicPr>
        <p:blipFill rotWithShape="1">
          <a:blip r:embed="rId2"/>
          <a:srcRect l="23646" t="7179" r="21255" b="20486"/>
          <a:stretch/>
        </p:blipFill>
        <p:spPr>
          <a:xfrm>
            <a:off x="812799" y="768926"/>
            <a:ext cx="9994127" cy="5951534"/>
          </a:xfrm>
          <a:prstGeom prst="rect">
            <a:avLst/>
          </a:prstGeom>
        </p:spPr>
      </p:pic>
    </p:spTree>
    <p:extLst>
      <p:ext uri="{BB962C8B-B14F-4D97-AF65-F5344CB8AC3E}">
        <p14:creationId xmlns:p14="http://schemas.microsoft.com/office/powerpoint/2010/main" val="20343221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800" y="961878"/>
            <a:ext cx="10977418" cy="2184399"/>
          </a:xfrm>
        </p:spPr>
        <p:txBody>
          <a:bodyPr>
            <a:normAutofit fontScale="90000"/>
          </a:bodyPr>
          <a:lstStyle/>
          <a:p>
            <a:pPr lvl="1" algn="just"/>
            <a:r>
              <a:rPr lang="en-US" sz="2700" b="1" dirty="0">
                <a:solidFill>
                  <a:schemeClr val="accent4"/>
                </a:solidFill>
                <a:latin typeface="Times New Roman" panose="02020603050405020304" pitchFamily="18" charset="0"/>
                <a:cs typeface="Times New Roman" panose="02020603050405020304" pitchFamily="18" charset="0"/>
              </a:rPr>
              <a:t/>
            </a:r>
            <a:br>
              <a:rPr lang="en-US" sz="2700" b="1" dirty="0">
                <a:solidFill>
                  <a:schemeClr val="accent4"/>
                </a:solidFill>
                <a:latin typeface="Times New Roman" panose="02020603050405020304" pitchFamily="18" charset="0"/>
                <a:cs typeface="Times New Roman" panose="02020603050405020304" pitchFamily="18" charset="0"/>
              </a:rPr>
            </a:br>
            <a:r>
              <a:rPr lang="en-US" sz="2200" b="1" dirty="0">
                <a:solidFill>
                  <a:schemeClr val="accent4"/>
                </a:solidFill>
                <a:latin typeface="Times New Roman" panose="02020603050405020304" pitchFamily="18" charset="0"/>
                <a:cs typeface="Times New Roman" panose="02020603050405020304" pitchFamily="18" charset="0"/>
              </a:rPr>
              <a:t> </a:t>
            </a:r>
            <a:r>
              <a:rPr lang="en-US" sz="2700" dirty="0">
                <a:solidFill>
                  <a:schemeClr val="accent4"/>
                </a:solidFill>
                <a:latin typeface="Times New Roman" panose="02020603050405020304" pitchFamily="18" charset="0"/>
                <a:cs typeface="Times New Roman" panose="02020603050405020304" pitchFamily="18" charset="0"/>
              </a:rPr>
              <a:t/>
            </a:r>
            <a:br>
              <a:rPr lang="en-US" sz="2700" dirty="0">
                <a:solidFill>
                  <a:schemeClr val="accent4"/>
                </a:solidFill>
                <a:latin typeface="Times New Roman" panose="02020603050405020304" pitchFamily="18" charset="0"/>
                <a:cs typeface="Times New Roman" panose="02020603050405020304" pitchFamily="18" charset="0"/>
              </a:rPr>
            </a:br>
            <a:r>
              <a:rPr lang="en-US" sz="2700" dirty="0">
                <a:solidFill>
                  <a:schemeClr val="accent4"/>
                </a:solidFill>
                <a:latin typeface="Times New Roman" panose="02020603050405020304" pitchFamily="18" charset="0"/>
                <a:cs typeface="Times New Roman" panose="02020603050405020304" pitchFamily="18" charset="0"/>
              </a:rPr>
              <a:t>In appraising a report like this (before a final decision is made), it is advisable to use one or a combination of the following methods and </a:t>
            </a:r>
            <a:r>
              <a:rPr lang="en-US" sz="2700" dirty="0" smtClean="0">
                <a:solidFill>
                  <a:schemeClr val="accent4"/>
                </a:solidFill>
                <a:latin typeface="Times New Roman" panose="02020603050405020304" pitchFamily="18" charset="0"/>
                <a:cs typeface="Times New Roman" panose="02020603050405020304" pitchFamily="18" charset="0"/>
              </a:rPr>
              <a:t>these include </a:t>
            </a:r>
            <a:r>
              <a:rPr lang="en-US" sz="2700" dirty="0">
                <a:solidFill>
                  <a:schemeClr val="accent4"/>
                </a:solidFill>
                <a:latin typeface="Times New Roman" panose="02020603050405020304" pitchFamily="18" charset="0"/>
                <a:cs typeface="Times New Roman" panose="02020603050405020304" pitchFamily="18" charset="0"/>
              </a:rPr>
              <a:t>the payback period, annual rate of return, net present value </a:t>
            </a:r>
            <a:r>
              <a:rPr lang="en-US" sz="2700" dirty="0" smtClean="0">
                <a:solidFill>
                  <a:schemeClr val="accent4"/>
                </a:solidFill>
                <a:latin typeface="Times New Roman" panose="02020603050405020304" pitchFamily="18" charset="0"/>
                <a:cs typeface="Times New Roman" panose="02020603050405020304" pitchFamily="18" charset="0"/>
              </a:rPr>
              <a:t>and discounted </a:t>
            </a:r>
            <a:r>
              <a:rPr lang="en-US" sz="2700" dirty="0">
                <a:solidFill>
                  <a:schemeClr val="accent4"/>
                </a:solidFill>
                <a:latin typeface="Times New Roman" panose="02020603050405020304" pitchFamily="18" charset="0"/>
                <a:cs typeface="Times New Roman" panose="02020603050405020304" pitchFamily="18" charset="0"/>
              </a:rPr>
              <a:t>Cash flow (</a:t>
            </a:r>
            <a:r>
              <a:rPr lang="en-US" sz="2700" dirty="0" err="1">
                <a:solidFill>
                  <a:schemeClr val="accent4"/>
                </a:solidFill>
                <a:latin typeface="Times New Roman" panose="02020603050405020304" pitchFamily="18" charset="0"/>
                <a:cs typeface="Times New Roman" panose="02020603050405020304" pitchFamily="18" charset="0"/>
              </a:rPr>
              <a:t>DCF</a:t>
            </a:r>
            <a:r>
              <a:rPr lang="en-US" sz="2700" dirty="0" smtClean="0">
                <a:solidFill>
                  <a:schemeClr val="accent4"/>
                </a:solidFill>
                <a:latin typeface="Times New Roman" panose="02020603050405020304" pitchFamily="18" charset="0"/>
                <a:cs typeface="Times New Roman" panose="02020603050405020304" pitchFamily="18" charset="0"/>
              </a:rPr>
              <a:t>).</a:t>
            </a:r>
            <a:br>
              <a:rPr lang="en-US" sz="2700" dirty="0" smtClean="0">
                <a:solidFill>
                  <a:schemeClr val="accent4"/>
                </a:solidFill>
                <a:latin typeface="Times New Roman" panose="02020603050405020304" pitchFamily="18" charset="0"/>
                <a:cs typeface="Times New Roman" panose="02020603050405020304" pitchFamily="18" charset="0"/>
              </a:rPr>
            </a:br>
            <a:r>
              <a:rPr lang="en-US" sz="2700" dirty="0" smtClean="0">
                <a:solidFill>
                  <a:schemeClr val="accent4"/>
                </a:solidFill>
                <a:latin typeface="Times New Roman" panose="02020603050405020304" pitchFamily="18" charset="0"/>
                <a:cs typeface="Times New Roman" panose="02020603050405020304" pitchFamily="18" charset="0"/>
              </a:rPr>
              <a:t>Major methods of evaluation are outlined below:</a:t>
            </a:r>
            <a:r>
              <a:rPr lang="en-US" sz="2700" dirty="0">
                <a:solidFill>
                  <a:schemeClr val="accent4"/>
                </a:solidFill>
                <a:latin typeface="Times New Roman" panose="02020603050405020304" pitchFamily="18" charset="0"/>
                <a:cs typeface="Times New Roman" panose="02020603050405020304" pitchFamily="18" charset="0"/>
              </a:rPr>
              <a:t/>
            </a:r>
            <a:br>
              <a:rPr lang="en-US" sz="2700" dirty="0">
                <a:solidFill>
                  <a:schemeClr val="accent4"/>
                </a:solidFill>
                <a:latin typeface="Times New Roman" panose="02020603050405020304" pitchFamily="18" charset="0"/>
                <a:cs typeface="Times New Roman" panose="02020603050405020304" pitchFamily="18" charset="0"/>
              </a:rPr>
            </a:br>
            <a:endParaRPr lang="en-US" b="1" dirty="0">
              <a:solidFill>
                <a:schemeClr val="accent4"/>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728135" y="3146277"/>
            <a:ext cx="8596668" cy="2924324"/>
          </a:xfrm>
        </p:spPr>
        <p:txBody>
          <a:bodyPr>
            <a:normAutofit fontScale="92500"/>
          </a:bodyPr>
          <a:lstStyle/>
          <a:p>
            <a:pPr>
              <a:lnSpc>
                <a:spcPct val="150000"/>
              </a:lnSpc>
            </a:pPr>
            <a:r>
              <a:rPr lang="en-US" sz="2400" b="1" dirty="0">
                <a:solidFill>
                  <a:srgbClr val="00B050"/>
                </a:solidFill>
                <a:latin typeface="Times New Roman" panose="02020603050405020304" pitchFamily="18" charset="0"/>
                <a:cs typeface="Times New Roman" panose="02020603050405020304" pitchFamily="18" charset="0"/>
              </a:rPr>
              <a:t>Payback Period</a:t>
            </a:r>
          </a:p>
          <a:p>
            <a:pPr>
              <a:lnSpc>
                <a:spcPct val="150000"/>
              </a:lnSpc>
            </a:pPr>
            <a:r>
              <a:rPr lang="en-US" sz="2400" b="1" dirty="0">
                <a:solidFill>
                  <a:srgbClr val="00B050"/>
                </a:solidFill>
                <a:latin typeface="Times New Roman" panose="02020603050405020304" pitchFamily="18" charset="0"/>
                <a:cs typeface="Times New Roman" panose="02020603050405020304" pitchFamily="18" charset="0"/>
              </a:rPr>
              <a:t>Discounted Payback Period</a:t>
            </a:r>
          </a:p>
          <a:p>
            <a:pPr>
              <a:lnSpc>
                <a:spcPct val="150000"/>
              </a:lnSpc>
            </a:pPr>
            <a:r>
              <a:rPr lang="en-US" sz="2400" b="1" dirty="0">
                <a:solidFill>
                  <a:srgbClr val="00B050"/>
                </a:solidFill>
                <a:latin typeface="Times New Roman" panose="02020603050405020304" pitchFamily="18" charset="0"/>
                <a:cs typeface="Times New Roman" panose="02020603050405020304" pitchFamily="18" charset="0"/>
              </a:rPr>
              <a:t>Annual Rate of Return (Accounting Rate of Return)</a:t>
            </a:r>
          </a:p>
          <a:p>
            <a:pPr>
              <a:lnSpc>
                <a:spcPct val="150000"/>
              </a:lnSpc>
            </a:pPr>
            <a:r>
              <a:rPr lang="en-US" sz="2400" b="1" dirty="0">
                <a:solidFill>
                  <a:srgbClr val="00B050"/>
                </a:solidFill>
                <a:latin typeface="Times New Roman" panose="02020603050405020304" pitchFamily="18" charset="0"/>
                <a:cs typeface="Times New Roman" panose="02020603050405020304" pitchFamily="18" charset="0"/>
              </a:rPr>
              <a:t>Net Present Value Method</a:t>
            </a:r>
          </a:p>
          <a:p>
            <a:pPr>
              <a:lnSpc>
                <a:spcPct val="150000"/>
              </a:lnSpc>
            </a:pPr>
            <a:r>
              <a:rPr lang="en-US" sz="2400" b="1" dirty="0">
                <a:solidFill>
                  <a:srgbClr val="00B050"/>
                </a:solidFill>
                <a:latin typeface="Times New Roman" panose="02020603050405020304" pitchFamily="18" charset="0"/>
                <a:cs typeface="Times New Roman" panose="02020603050405020304" pitchFamily="18" charset="0"/>
              </a:rPr>
              <a:t>Discounted Cash Flow (</a:t>
            </a:r>
            <a:r>
              <a:rPr lang="en-US" sz="2400" b="1" dirty="0" err="1">
                <a:solidFill>
                  <a:srgbClr val="00B050"/>
                </a:solidFill>
                <a:latin typeface="Times New Roman" panose="02020603050405020304" pitchFamily="18" charset="0"/>
                <a:cs typeface="Times New Roman" panose="02020603050405020304" pitchFamily="18" charset="0"/>
              </a:rPr>
              <a:t>DCF</a:t>
            </a:r>
            <a:r>
              <a:rPr lang="en-US" sz="2400" b="1" dirty="0">
                <a:solidFill>
                  <a:srgbClr val="00B050"/>
                </a:solidFill>
                <a:latin typeface="Times New Roman" panose="02020603050405020304" pitchFamily="18" charset="0"/>
                <a:cs typeface="Times New Roman" panose="02020603050405020304" pitchFamily="18" charset="0"/>
              </a:rPr>
              <a:t>) OR Internal Rate Of Return (</a:t>
            </a:r>
            <a:r>
              <a:rPr lang="en-US" sz="2400" b="1" dirty="0" err="1">
                <a:solidFill>
                  <a:srgbClr val="00B050"/>
                </a:solidFill>
                <a:latin typeface="Times New Roman" panose="02020603050405020304" pitchFamily="18" charset="0"/>
                <a:cs typeface="Times New Roman" panose="02020603050405020304" pitchFamily="18" charset="0"/>
              </a:rPr>
              <a:t>IRR</a:t>
            </a:r>
            <a:r>
              <a:rPr lang="en-US" sz="2400" b="1" dirty="0">
                <a:solidFill>
                  <a:srgbClr val="00B050"/>
                </a:solidFill>
                <a:latin typeface="Times New Roman" panose="02020603050405020304" pitchFamily="18" charset="0"/>
                <a:cs typeface="Times New Roman" panose="02020603050405020304" pitchFamily="18" charset="0"/>
              </a:rPr>
              <a:t>)</a:t>
            </a:r>
          </a:p>
          <a:p>
            <a:pPr>
              <a:lnSpc>
                <a:spcPct val="150000"/>
              </a:lnSpc>
            </a:pPr>
            <a:endParaRPr lang="en-US" dirty="0">
              <a:solidFill>
                <a:srgbClr val="00B050"/>
              </a:solidFill>
              <a:latin typeface="Times New Roman" panose="02020603050405020304" pitchFamily="18" charset="0"/>
              <a:cs typeface="Times New Roman" panose="02020603050405020304" pitchFamily="18" charset="0"/>
            </a:endParaRPr>
          </a:p>
        </p:txBody>
      </p:sp>
      <p:sp>
        <p:nvSpPr>
          <p:cNvPr id="4" name="Rectangle 3"/>
          <p:cNvSpPr/>
          <p:nvPr/>
        </p:nvSpPr>
        <p:spPr>
          <a:xfrm>
            <a:off x="431800" y="689125"/>
            <a:ext cx="10033000" cy="954107"/>
          </a:xfrm>
          <a:prstGeom prst="rect">
            <a:avLst/>
          </a:prstGeom>
        </p:spPr>
        <p:txBody>
          <a:bodyPr wrap="square">
            <a:spAutoFit/>
          </a:bodyPr>
          <a:lstStyle/>
          <a:p>
            <a:r>
              <a:rPr lang="en-US" sz="2800" b="1" dirty="0">
                <a:solidFill>
                  <a:srgbClr val="FF0000"/>
                </a:solidFill>
              </a:rPr>
              <a:t>Methods of evaluating the efficiency of investments</a:t>
            </a:r>
            <a:br>
              <a:rPr lang="en-US" sz="2800" b="1" dirty="0">
                <a:solidFill>
                  <a:srgbClr val="FF0000"/>
                </a:solidFill>
              </a:rPr>
            </a:br>
            <a:endParaRPr lang="en-US" sz="2800" dirty="0">
              <a:solidFill>
                <a:srgbClr val="FF0000"/>
              </a:solidFill>
            </a:endParaRPr>
          </a:p>
        </p:txBody>
      </p:sp>
    </p:spTree>
    <p:extLst>
      <p:ext uri="{BB962C8B-B14F-4D97-AF65-F5344CB8AC3E}">
        <p14:creationId xmlns:p14="http://schemas.microsoft.com/office/powerpoint/2010/main" val="6586657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406400"/>
            <a:ext cx="7755467" cy="739140"/>
          </a:xfrm>
        </p:spPr>
        <p:txBody>
          <a:bodyPr>
            <a:normAutofit fontScale="90000"/>
          </a:bodyPr>
          <a:lstStyle/>
          <a:p>
            <a:r>
              <a:rPr lang="en-US" sz="5400" b="1" dirty="0">
                <a:solidFill>
                  <a:srgbClr val="FF0000"/>
                </a:solidFill>
              </a:rPr>
              <a:t>Research </a:t>
            </a:r>
            <a:r>
              <a:rPr lang="en-US" sz="5400" b="1" dirty="0" smtClean="0">
                <a:solidFill>
                  <a:srgbClr val="FF0000"/>
                </a:solidFill>
              </a:rPr>
              <a:t>Hypotheses</a:t>
            </a:r>
            <a:endParaRPr lang="en-US" sz="5400" b="1" dirty="0">
              <a:solidFill>
                <a:srgbClr val="FF0000"/>
              </a:solidFill>
            </a:endParaRPr>
          </a:p>
        </p:txBody>
      </p:sp>
      <p:sp>
        <p:nvSpPr>
          <p:cNvPr id="3" name="Content Placeholder 2"/>
          <p:cNvSpPr>
            <a:spLocks noGrp="1"/>
          </p:cNvSpPr>
          <p:nvPr>
            <p:ph idx="1"/>
          </p:nvPr>
        </p:nvSpPr>
        <p:spPr>
          <a:xfrm>
            <a:off x="330201" y="1348740"/>
            <a:ext cx="11582400" cy="5587994"/>
          </a:xfrm>
        </p:spPr>
        <p:txBody>
          <a:bodyPr>
            <a:noAutofit/>
          </a:bodyPr>
          <a:lstStyle/>
          <a:p>
            <a:pPr marL="0" indent="0" algn="just">
              <a:buNone/>
            </a:pPr>
            <a:r>
              <a:rPr lang="en-US" sz="2400" dirty="0" smtClean="0">
                <a:solidFill>
                  <a:schemeClr val="accent1"/>
                </a:solidFill>
              </a:rPr>
              <a:t>The </a:t>
            </a:r>
            <a:r>
              <a:rPr lang="en-US" sz="2400" dirty="0">
                <a:solidFill>
                  <a:schemeClr val="accent1"/>
                </a:solidFill>
              </a:rPr>
              <a:t>following hypotheses testing shall guide us during the course of writing this project. The null hypothesis shall be as H0 and H1 </a:t>
            </a:r>
            <a:r>
              <a:rPr lang="en-US" sz="2400" dirty="0" smtClean="0">
                <a:solidFill>
                  <a:schemeClr val="accent1"/>
                </a:solidFill>
              </a:rPr>
              <a:t>is the </a:t>
            </a:r>
            <a:r>
              <a:rPr lang="en-US" sz="2400" dirty="0">
                <a:solidFill>
                  <a:schemeClr val="accent1"/>
                </a:solidFill>
              </a:rPr>
              <a:t>alternative hypothesis:</a:t>
            </a:r>
          </a:p>
          <a:p>
            <a:pPr lvl="0" algn="just"/>
            <a:r>
              <a:rPr lang="en-US" sz="2400" dirty="0"/>
              <a:t>H0: </a:t>
            </a:r>
            <a:r>
              <a:rPr lang="en-US" sz="2400" dirty="0">
                <a:solidFill>
                  <a:schemeClr val="accent3"/>
                </a:solidFill>
              </a:rPr>
              <a:t>There are no superior particular techniques for making the best </a:t>
            </a:r>
            <a:r>
              <a:rPr lang="en-US" sz="2400" dirty="0" smtClean="0">
                <a:solidFill>
                  <a:schemeClr val="accent3"/>
                </a:solidFill>
              </a:rPr>
              <a:t>investment decisions</a:t>
            </a:r>
            <a:r>
              <a:rPr lang="en-US" sz="2400" dirty="0">
                <a:solidFill>
                  <a:schemeClr val="accent3"/>
                </a:solidFill>
              </a:rPr>
              <a:t>.</a:t>
            </a:r>
          </a:p>
          <a:p>
            <a:pPr algn="just"/>
            <a:r>
              <a:rPr lang="en-US" sz="2400" dirty="0" smtClean="0"/>
              <a:t>H1</a:t>
            </a:r>
            <a:r>
              <a:rPr lang="en-US" sz="2400" dirty="0"/>
              <a:t>: </a:t>
            </a:r>
            <a:r>
              <a:rPr lang="en-US" sz="2400" dirty="0">
                <a:solidFill>
                  <a:srgbClr val="7030A0"/>
                </a:solidFill>
              </a:rPr>
              <a:t>There are superior particular techniques for making the best </a:t>
            </a:r>
            <a:r>
              <a:rPr lang="en-US" sz="2400" dirty="0" smtClean="0">
                <a:solidFill>
                  <a:srgbClr val="7030A0"/>
                </a:solidFill>
              </a:rPr>
              <a:t>investment decisions</a:t>
            </a:r>
            <a:r>
              <a:rPr lang="en-US" sz="2400" dirty="0">
                <a:solidFill>
                  <a:srgbClr val="7030A0"/>
                </a:solidFill>
              </a:rPr>
              <a:t>.</a:t>
            </a:r>
          </a:p>
          <a:p>
            <a:pPr lvl="0" algn="just"/>
            <a:r>
              <a:rPr lang="en-US" sz="2400" dirty="0"/>
              <a:t>H0: </a:t>
            </a:r>
            <a:r>
              <a:rPr lang="en-US" sz="2400" dirty="0">
                <a:solidFill>
                  <a:schemeClr val="accent3"/>
                </a:solidFill>
              </a:rPr>
              <a:t>The investment decision made cannot change the optimum profitability for the organization</a:t>
            </a:r>
            <a:r>
              <a:rPr lang="en-US" sz="2400" dirty="0" smtClean="0"/>
              <a:t>.</a:t>
            </a:r>
            <a:r>
              <a:rPr lang="en-US" sz="2400" dirty="0"/>
              <a:t> </a:t>
            </a:r>
          </a:p>
          <a:p>
            <a:pPr algn="just"/>
            <a:r>
              <a:rPr lang="en-US" sz="2400" dirty="0"/>
              <a:t>H1: </a:t>
            </a:r>
            <a:r>
              <a:rPr lang="en-US" sz="2400" dirty="0">
                <a:solidFill>
                  <a:srgbClr val="7030A0"/>
                </a:solidFill>
              </a:rPr>
              <a:t>The investment decisions made can change the level of </a:t>
            </a:r>
            <a:r>
              <a:rPr lang="en-US" sz="2400" dirty="0" smtClean="0">
                <a:solidFill>
                  <a:srgbClr val="7030A0"/>
                </a:solidFill>
              </a:rPr>
              <a:t>optimum profitability </a:t>
            </a:r>
            <a:r>
              <a:rPr lang="en-US" sz="2400" dirty="0">
                <a:solidFill>
                  <a:srgbClr val="7030A0"/>
                </a:solidFill>
              </a:rPr>
              <a:t>for the organization.</a:t>
            </a:r>
          </a:p>
          <a:p>
            <a:pPr lvl="0" algn="just"/>
            <a:r>
              <a:rPr lang="en-US" sz="2400" dirty="0"/>
              <a:t>H0: </a:t>
            </a:r>
            <a:r>
              <a:rPr lang="en-US" sz="2400" dirty="0">
                <a:solidFill>
                  <a:schemeClr val="accent3"/>
                </a:solidFill>
              </a:rPr>
              <a:t>Poor or negative on investment does not drastically reduce the rate of investments.</a:t>
            </a:r>
          </a:p>
          <a:p>
            <a:pPr algn="just"/>
            <a:r>
              <a:rPr lang="en-US" sz="2400" dirty="0"/>
              <a:t>H1: </a:t>
            </a:r>
            <a:r>
              <a:rPr lang="en-US" sz="2400" dirty="0">
                <a:solidFill>
                  <a:srgbClr val="7030A0"/>
                </a:solidFill>
              </a:rPr>
              <a:t>Poor or negative returns on investment drastically reduces the rate </a:t>
            </a:r>
            <a:r>
              <a:rPr lang="en-US" sz="2400" dirty="0" smtClean="0">
                <a:solidFill>
                  <a:srgbClr val="7030A0"/>
                </a:solidFill>
              </a:rPr>
              <a:t>of investment</a:t>
            </a:r>
            <a:r>
              <a:rPr lang="en-US" sz="2400" dirty="0">
                <a:solidFill>
                  <a:srgbClr val="7030A0"/>
                </a:solidFill>
              </a:rPr>
              <a:t>.</a:t>
            </a:r>
          </a:p>
          <a:p>
            <a:pPr marL="0" indent="0">
              <a:buNone/>
            </a:pPr>
            <a:r>
              <a:rPr lang="en-US" sz="2400" dirty="0">
                <a:solidFill>
                  <a:srgbClr val="7030A0"/>
                </a:solidFill>
              </a:rPr>
              <a:t/>
            </a:r>
            <a:br>
              <a:rPr lang="en-US" sz="2400" dirty="0">
                <a:solidFill>
                  <a:srgbClr val="7030A0"/>
                </a:solidFill>
              </a:rPr>
            </a:br>
            <a:endParaRPr lang="en-US" sz="2200" b="1" dirty="0">
              <a:solidFill>
                <a:srgbClr val="7030A0"/>
              </a:solidFill>
            </a:endParaRPr>
          </a:p>
        </p:txBody>
      </p:sp>
    </p:spTree>
    <p:extLst>
      <p:ext uri="{BB962C8B-B14F-4D97-AF65-F5344CB8AC3E}">
        <p14:creationId xmlns:p14="http://schemas.microsoft.com/office/powerpoint/2010/main" val="35638678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1119093"/>
            <a:ext cx="10803467" cy="5738908"/>
          </a:xfrm>
        </p:spPr>
        <p:txBody>
          <a:bodyPr>
            <a:normAutofit/>
          </a:bodyPr>
          <a:lstStyle/>
          <a:p>
            <a:pPr marL="0" indent="0" algn="just">
              <a:buNone/>
            </a:pPr>
            <a:r>
              <a:rPr lang="en-US" sz="2400" dirty="0">
                <a:solidFill>
                  <a:schemeClr val="accent3">
                    <a:lumMod val="40000"/>
                    <a:lumOff val="60000"/>
                  </a:schemeClr>
                </a:solidFill>
              </a:rPr>
              <a:t>It’s important to remember that taking steps towards greater efficiency is ultimately going to increase the company’s bottom line. In the business world, there are few things that matter more than maintaining optimal productivity and efficiency in everyday </a:t>
            </a:r>
            <a:r>
              <a:rPr lang="en-US" sz="2400" dirty="0" smtClean="0">
                <a:solidFill>
                  <a:schemeClr val="accent3">
                    <a:lumMod val="40000"/>
                    <a:lumOff val="60000"/>
                  </a:schemeClr>
                </a:solidFill>
              </a:rPr>
              <a:t>operations. </a:t>
            </a:r>
            <a:r>
              <a:rPr lang="en-US" sz="2200" b="1" dirty="0" smtClean="0">
                <a:solidFill>
                  <a:schemeClr val="accent3">
                    <a:lumMod val="40000"/>
                    <a:lumOff val="60000"/>
                  </a:schemeClr>
                </a:solidFill>
              </a:rPr>
              <a:t>These </a:t>
            </a:r>
            <a:r>
              <a:rPr lang="en-US" sz="2200" b="1" dirty="0">
                <a:solidFill>
                  <a:schemeClr val="accent3">
                    <a:lumMod val="40000"/>
                    <a:lumOff val="60000"/>
                  </a:schemeClr>
                </a:solidFill>
              </a:rPr>
              <a:t>best practices are:</a:t>
            </a:r>
          </a:p>
          <a:p>
            <a:pPr algn="just">
              <a:lnSpc>
                <a:spcPct val="150000"/>
              </a:lnSpc>
            </a:pPr>
            <a:r>
              <a:rPr lang="en-US" sz="2000" b="1" dirty="0">
                <a:solidFill>
                  <a:srgbClr val="7030A0"/>
                </a:solidFill>
              </a:rPr>
              <a:t>Upgrading of Software</a:t>
            </a:r>
            <a:endParaRPr lang="en-US" sz="2000" dirty="0">
              <a:solidFill>
                <a:srgbClr val="7030A0"/>
              </a:solidFill>
            </a:endParaRPr>
          </a:p>
          <a:p>
            <a:pPr algn="just">
              <a:lnSpc>
                <a:spcPct val="150000"/>
              </a:lnSpc>
            </a:pPr>
            <a:r>
              <a:rPr lang="en-US" sz="2000" b="1" dirty="0">
                <a:solidFill>
                  <a:srgbClr val="7030A0"/>
                </a:solidFill>
              </a:rPr>
              <a:t>Set Strict Investment and Budgeting Rules</a:t>
            </a:r>
            <a:endParaRPr lang="en-US" sz="2000" dirty="0">
              <a:solidFill>
                <a:srgbClr val="7030A0"/>
              </a:solidFill>
            </a:endParaRPr>
          </a:p>
          <a:p>
            <a:pPr algn="just">
              <a:lnSpc>
                <a:spcPct val="150000"/>
              </a:lnSpc>
            </a:pPr>
            <a:r>
              <a:rPr lang="en-US" sz="2000" b="1" dirty="0">
                <a:solidFill>
                  <a:srgbClr val="7030A0"/>
                </a:solidFill>
              </a:rPr>
              <a:t>Use of Better Equipment &amp; Technology</a:t>
            </a:r>
            <a:endParaRPr lang="en-US" sz="2000" dirty="0">
              <a:solidFill>
                <a:srgbClr val="7030A0"/>
              </a:solidFill>
            </a:endParaRPr>
          </a:p>
          <a:p>
            <a:pPr algn="just">
              <a:lnSpc>
                <a:spcPct val="150000"/>
              </a:lnSpc>
            </a:pPr>
            <a:r>
              <a:rPr lang="en-US" sz="2000" b="1" dirty="0">
                <a:solidFill>
                  <a:srgbClr val="7030A0"/>
                </a:solidFill>
              </a:rPr>
              <a:t>Use Analytics to Optimize Ad Spend: </a:t>
            </a:r>
            <a:endParaRPr lang="en-US" sz="2000" dirty="0">
              <a:solidFill>
                <a:srgbClr val="7030A0"/>
              </a:solidFill>
            </a:endParaRPr>
          </a:p>
          <a:p>
            <a:pPr algn="just">
              <a:lnSpc>
                <a:spcPct val="150000"/>
              </a:lnSpc>
            </a:pPr>
            <a:r>
              <a:rPr lang="en-US" sz="2000" b="1" dirty="0">
                <a:solidFill>
                  <a:srgbClr val="7030A0"/>
                </a:solidFill>
              </a:rPr>
              <a:t>The introduction of fund-specific benchmarks </a:t>
            </a:r>
            <a:endParaRPr lang="en-US" sz="2000" dirty="0">
              <a:solidFill>
                <a:srgbClr val="7030A0"/>
              </a:solidFill>
            </a:endParaRPr>
          </a:p>
          <a:p>
            <a:pPr algn="just">
              <a:lnSpc>
                <a:spcPct val="150000"/>
              </a:lnSpc>
            </a:pPr>
            <a:r>
              <a:rPr lang="en-US" sz="2000" b="1" dirty="0">
                <a:solidFill>
                  <a:srgbClr val="7030A0"/>
                </a:solidFill>
              </a:rPr>
              <a:t>Also the introduction of </a:t>
            </a:r>
            <a:r>
              <a:rPr lang="en-US" sz="2000" b="1" dirty="0" err="1" smtClean="0">
                <a:solidFill>
                  <a:srgbClr val="7030A0"/>
                </a:solidFill>
              </a:rPr>
              <a:t>Cryptocurrency</a:t>
            </a:r>
            <a:endParaRPr lang="en-US" sz="2000" dirty="0">
              <a:solidFill>
                <a:srgbClr val="7030A0"/>
              </a:solidFill>
            </a:endParaRPr>
          </a:p>
          <a:p>
            <a:pPr algn="just">
              <a:lnSpc>
                <a:spcPct val="150000"/>
              </a:lnSpc>
            </a:pPr>
            <a:r>
              <a:rPr lang="en-US" sz="2000" b="1" dirty="0">
                <a:solidFill>
                  <a:srgbClr val="7030A0"/>
                </a:solidFill>
              </a:rPr>
              <a:t>Direct investing</a:t>
            </a:r>
            <a:r>
              <a:rPr lang="en-US" sz="2000" dirty="0">
                <a:solidFill>
                  <a:srgbClr val="7030A0"/>
                </a:solidFill>
              </a:rPr>
              <a:t> </a:t>
            </a:r>
          </a:p>
          <a:p>
            <a:pPr algn="just">
              <a:lnSpc>
                <a:spcPct val="150000"/>
              </a:lnSpc>
            </a:pPr>
            <a:r>
              <a:rPr lang="en-US" sz="2000" b="1" dirty="0">
                <a:solidFill>
                  <a:srgbClr val="7030A0"/>
                </a:solidFill>
              </a:rPr>
              <a:t>Portfolio investment</a:t>
            </a:r>
          </a:p>
          <a:p>
            <a:endParaRPr lang="en-US" b="1" dirty="0">
              <a:solidFill>
                <a:schemeClr val="accent5"/>
              </a:solidFill>
            </a:endParaRPr>
          </a:p>
        </p:txBody>
      </p:sp>
      <p:sp>
        <p:nvSpPr>
          <p:cNvPr id="4" name="Rectangle 3"/>
          <p:cNvSpPr/>
          <p:nvPr/>
        </p:nvSpPr>
        <p:spPr>
          <a:xfrm>
            <a:off x="448733" y="595872"/>
            <a:ext cx="11032067" cy="523220"/>
          </a:xfrm>
          <a:prstGeom prst="rect">
            <a:avLst/>
          </a:prstGeom>
        </p:spPr>
        <p:txBody>
          <a:bodyPr wrap="square">
            <a:spAutoFit/>
          </a:bodyPr>
          <a:lstStyle/>
          <a:p>
            <a:r>
              <a:rPr lang="en-US" sz="2800" b="1" dirty="0">
                <a:solidFill>
                  <a:srgbClr val="FF0000"/>
                </a:solidFill>
              </a:rPr>
              <a:t>M</a:t>
            </a:r>
            <a:r>
              <a:rPr lang="en-US" sz="2300" b="1" dirty="0">
                <a:solidFill>
                  <a:srgbClr val="FF0000"/>
                </a:solidFill>
              </a:rPr>
              <a:t>odern ways of increasing the efficiency of the company’s investment activity</a:t>
            </a:r>
          </a:p>
        </p:txBody>
      </p:sp>
    </p:spTree>
    <p:extLst>
      <p:ext uri="{BB962C8B-B14F-4D97-AF65-F5344CB8AC3E}">
        <p14:creationId xmlns:p14="http://schemas.microsoft.com/office/powerpoint/2010/main" val="4591551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5092" y="309804"/>
            <a:ext cx="11082867" cy="734198"/>
          </a:xfrm>
        </p:spPr>
        <p:txBody>
          <a:bodyPr>
            <a:normAutofit/>
          </a:bodyPr>
          <a:lstStyle/>
          <a:p>
            <a:pPr lvl="1"/>
            <a:r>
              <a:rPr lang="en-US" sz="3200" b="1" dirty="0">
                <a:solidFill>
                  <a:srgbClr val="FF0000"/>
                </a:solidFill>
                <a:latin typeface="Times New Roman" panose="02020603050405020304" pitchFamily="18" charset="0"/>
                <a:cs typeface="Times New Roman" panose="02020603050405020304" pitchFamily="18" charset="0"/>
              </a:rPr>
              <a:t>Characteristics of business activities of the company</a:t>
            </a:r>
          </a:p>
        </p:txBody>
      </p:sp>
      <p:sp>
        <p:nvSpPr>
          <p:cNvPr id="4" name="Rectangle 3"/>
          <p:cNvSpPr/>
          <p:nvPr/>
        </p:nvSpPr>
        <p:spPr>
          <a:xfrm>
            <a:off x="443653" y="1328560"/>
            <a:ext cx="10986347" cy="1384995"/>
          </a:xfrm>
          <a:prstGeom prst="rect">
            <a:avLst/>
          </a:prstGeom>
        </p:spPr>
        <p:txBody>
          <a:bodyPr wrap="square">
            <a:spAutoFit/>
          </a:bodyPr>
          <a:lstStyle/>
          <a:p>
            <a:pPr algn="just"/>
            <a:r>
              <a:rPr lang="en-US" sz="2800" dirty="0">
                <a:solidFill>
                  <a:schemeClr val="accent3"/>
                </a:solidFill>
              </a:rPr>
              <a:t>Guinness Nigeria, a subsidiary </a:t>
            </a:r>
            <a:r>
              <a:rPr lang="en-US" sz="2800" dirty="0" smtClean="0">
                <a:solidFill>
                  <a:schemeClr val="accent3"/>
                </a:solidFill>
              </a:rPr>
              <a:t>of </a:t>
            </a:r>
            <a:r>
              <a:rPr lang="en-US" sz="2800" dirty="0" err="1" smtClean="0">
                <a:solidFill>
                  <a:schemeClr val="accent3"/>
                </a:solidFill>
              </a:rPr>
              <a:t>Daigo</a:t>
            </a:r>
            <a:r>
              <a:rPr lang="en-US" sz="2800" dirty="0" smtClean="0">
                <a:solidFill>
                  <a:schemeClr val="accent3"/>
                </a:solidFill>
              </a:rPr>
              <a:t> PLC </a:t>
            </a:r>
            <a:r>
              <a:rPr lang="en-US" sz="2800" dirty="0">
                <a:solidFill>
                  <a:schemeClr val="accent3"/>
                </a:solidFill>
              </a:rPr>
              <a:t>of </a:t>
            </a:r>
            <a:r>
              <a:rPr lang="en-US" sz="2800" dirty="0" smtClean="0">
                <a:solidFill>
                  <a:schemeClr val="accent3"/>
                </a:solidFill>
              </a:rPr>
              <a:t>the United Kingdom, was </a:t>
            </a:r>
            <a:r>
              <a:rPr lang="en-US" sz="2800" dirty="0">
                <a:solidFill>
                  <a:schemeClr val="accent3"/>
                </a:solidFill>
              </a:rPr>
              <a:t>incorporated in 1962 with the building of </a:t>
            </a:r>
            <a:r>
              <a:rPr lang="en-US" sz="2800" dirty="0" smtClean="0">
                <a:solidFill>
                  <a:schemeClr val="accent3"/>
                </a:solidFill>
              </a:rPr>
              <a:t>a Brewery in </a:t>
            </a:r>
            <a:r>
              <a:rPr lang="en-US" sz="2800" dirty="0" err="1" smtClean="0">
                <a:solidFill>
                  <a:schemeClr val="accent3"/>
                </a:solidFill>
              </a:rPr>
              <a:t>Ikeja</a:t>
            </a:r>
            <a:r>
              <a:rPr lang="en-US" sz="2800" dirty="0" smtClean="0">
                <a:solidFill>
                  <a:schemeClr val="accent3"/>
                </a:solidFill>
              </a:rPr>
              <a:t>, </a:t>
            </a:r>
            <a:r>
              <a:rPr lang="en-US" sz="2800" dirty="0">
                <a:solidFill>
                  <a:schemeClr val="accent3"/>
                </a:solidFill>
              </a:rPr>
              <a:t>the heart </a:t>
            </a:r>
            <a:r>
              <a:rPr lang="en-US" sz="2800" dirty="0" smtClean="0">
                <a:solidFill>
                  <a:schemeClr val="accent3"/>
                </a:solidFill>
              </a:rPr>
              <a:t>of Lagos, Nigeria.</a:t>
            </a:r>
            <a:endParaRPr lang="en-US" sz="2800" b="1" dirty="0">
              <a:solidFill>
                <a:schemeClr val="accent3"/>
              </a:solidFill>
            </a:endParaRPr>
          </a:p>
        </p:txBody>
      </p:sp>
      <p:sp>
        <p:nvSpPr>
          <p:cNvPr id="7" name="Rectangle 6"/>
          <p:cNvSpPr/>
          <p:nvPr/>
        </p:nvSpPr>
        <p:spPr>
          <a:xfrm>
            <a:off x="-222675" y="2857184"/>
            <a:ext cx="6096000" cy="2395528"/>
          </a:xfrm>
          <a:prstGeom prst="rect">
            <a:avLst/>
          </a:prstGeom>
        </p:spPr>
        <p:txBody>
          <a:bodyPr>
            <a:spAutoFit/>
          </a:bodyPr>
          <a:lstStyle/>
          <a:p>
            <a:pPr marL="653415" marR="0">
              <a:spcBef>
                <a:spcPts val="995"/>
              </a:spcBef>
              <a:spcAft>
                <a:spcPts val="0"/>
              </a:spcAft>
            </a:pPr>
            <a:r>
              <a:rPr lang="en-US" b="1" kern="0" dirty="0" smtClean="0">
                <a:latin typeface="Times New Roman" panose="02020603050405020304" pitchFamily="18" charset="0"/>
                <a:ea typeface="Times New Roman" panose="02020603050405020304" pitchFamily="18" charset="0"/>
              </a:rPr>
              <a:t>Strengths</a:t>
            </a:r>
          </a:p>
          <a:p>
            <a:pPr marL="939165" marR="0" indent="-285750" algn="just">
              <a:spcBef>
                <a:spcPts val="995"/>
              </a:spcBef>
              <a:spcAft>
                <a:spcPts val="0"/>
              </a:spcAft>
              <a:buFont typeface="Arial" panose="020B0604020202020204" pitchFamily="34" charset="0"/>
              <a:buChar char="•"/>
            </a:pPr>
            <a:r>
              <a:rPr lang="en-US" spc="50" dirty="0" smtClean="0">
                <a:solidFill>
                  <a:srgbClr val="00B050"/>
                </a:solidFill>
                <a:latin typeface="Times New Roman" panose="02020603050405020304" pitchFamily="18" charset="0"/>
                <a:ea typeface="Calibri" panose="020F0502020204030204" pitchFamily="34" charset="0"/>
              </a:rPr>
              <a:t>Well</a:t>
            </a:r>
            <a:r>
              <a:rPr lang="en-US" spc="-55" dirty="0" smtClean="0">
                <a:solidFill>
                  <a:srgbClr val="00B050"/>
                </a:solidFill>
                <a:latin typeface="Times New Roman" panose="02020603050405020304" pitchFamily="18" charset="0"/>
                <a:ea typeface="Calibri" panose="020F0502020204030204" pitchFamily="34" charset="0"/>
              </a:rPr>
              <a:t> </a:t>
            </a:r>
            <a:r>
              <a:rPr lang="en-US" spc="50" dirty="0">
                <a:solidFill>
                  <a:srgbClr val="00B050"/>
                </a:solidFill>
                <a:latin typeface="Times New Roman" panose="02020603050405020304" pitchFamily="18" charset="0"/>
                <a:ea typeface="Calibri" panose="020F0502020204030204" pitchFamily="34" charset="0"/>
              </a:rPr>
              <a:t>established</a:t>
            </a:r>
            <a:r>
              <a:rPr lang="en-US" spc="-55" dirty="0">
                <a:solidFill>
                  <a:srgbClr val="00B050"/>
                </a:solidFill>
                <a:latin typeface="Times New Roman" panose="02020603050405020304" pitchFamily="18" charset="0"/>
                <a:ea typeface="Calibri" panose="020F0502020204030204" pitchFamily="34" charset="0"/>
              </a:rPr>
              <a:t> </a:t>
            </a:r>
            <a:r>
              <a:rPr lang="en-US" spc="50" dirty="0">
                <a:solidFill>
                  <a:srgbClr val="00B050"/>
                </a:solidFill>
                <a:latin typeface="Times New Roman" panose="02020603050405020304" pitchFamily="18" charset="0"/>
                <a:ea typeface="Calibri" panose="020F0502020204030204" pitchFamily="34" charset="0"/>
              </a:rPr>
              <a:t>and</a:t>
            </a:r>
            <a:r>
              <a:rPr lang="en-US" spc="-35" dirty="0">
                <a:solidFill>
                  <a:srgbClr val="00B050"/>
                </a:solidFill>
                <a:latin typeface="Times New Roman" panose="02020603050405020304" pitchFamily="18" charset="0"/>
                <a:ea typeface="Calibri" panose="020F0502020204030204" pitchFamily="34" charset="0"/>
              </a:rPr>
              <a:t> </a:t>
            </a:r>
            <a:r>
              <a:rPr lang="en-US" spc="50" dirty="0">
                <a:solidFill>
                  <a:srgbClr val="00B050"/>
                </a:solidFill>
                <a:latin typeface="Times New Roman" panose="02020603050405020304" pitchFamily="18" charset="0"/>
                <a:ea typeface="Calibri" panose="020F0502020204030204" pitchFamily="34" charset="0"/>
              </a:rPr>
              <a:t>diverse</a:t>
            </a:r>
            <a:r>
              <a:rPr lang="en-US" spc="-55" dirty="0">
                <a:solidFill>
                  <a:srgbClr val="00B050"/>
                </a:solidFill>
                <a:latin typeface="Times New Roman" panose="02020603050405020304" pitchFamily="18" charset="0"/>
                <a:ea typeface="Calibri" panose="020F0502020204030204" pitchFamily="34" charset="0"/>
              </a:rPr>
              <a:t> </a:t>
            </a:r>
            <a:r>
              <a:rPr lang="en-US" spc="50" dirty="0" smtClean="0">
                <a:solidFill>
                  <a:srgbClr val="00B050"/>
                </a:solidFill>
                <a:latin typeface="Times New Roman" panose="02020603050405020304" pitchFamily="18" charset="0"/>
                <a:ea typeface="Calibri" panose="020F0502020204030204" pitchFamily="34" charset="0"/>
              </a:rPr>
              <a:t>brands</a:t>
            </a:r>
          </a:p>
          <a:p>
            <a:pPr marL="939165" marR="0" indent="-285750" algn="just">
              <a:spcBef>
                <a:spcPts val="995"/>
              </a:spcBef>
              <a:spcAft>
                <a:spcPts val="0"/>
              </a:spcAft>
              <a:buFont typeface="Arial" panose="020B0604020202020204" pitchFamily="34" charset="0"/>
              <a:buChar char="•"/>
            </a:pPr>
            <a:r>
              <a:rPr lang="en-US" spc="50" dirty="0" smtClean="0">
                <a:solidFill>
                  <a:srgbClr val="00B050"/>
                </a:solidFill>
                <a:latin typeface="Times New Roman" panose="02020603050405020304" pitchFamily="18" charset="0"/>
                <a:ea typeface="Calibri" panose="020F0502020204030204" pitchFamily="34" charset="0"/>
              </a:rPr>
              <a:t>Qualified</a:t>
            </a:r>
            <a:r>
              <a:rPr lang="en-US" spc="-35" dirty="0" smtClean="0">
                <a:solidFill>
                  <a:srgbClr val="00B050"/>
                </a:solidFill>
                <a:latin typeface="Times New Roman" panose="02020603050405020304" pitchFamily="18" charset="0"/>
                <a:ea typeface="Calibri" panose="020F0502020204030204" pitchFamily="34" charset="0"/>
              </a:rPr>
              <a:t> </a:t>
            </a:r>
            <a:r>
              <a:rPr lang="en-US" spc="50" dirty="0">
                <a:solidFill>
                  <a:srgbClr val="00B050"/>
                </a:solidFill>
                <a:latin typeface="Times New Roman" panose="02020603050405020304" pitchFamily="18" charset="0"/>
                <a:ea typeface="Calibri" panose="020F0502020204030204" pitchFamily="34" charset="0"/>
              </a:rPr>
              <a:t>management</a:t>
            </a:r>
            <a:r>
              <a:rPr lang="en-US" spc="-5" dirty="0">
                <a:solidFill>
                  <a:srgbClr val="00B050"/>
                </a:solidFill>
                <a:latin typeface="Times New Roman" panose="02020603050405020304" pitchFamily="18" charset="0"/>
                <a:ea typeface="Calibri" panose="020F0502020204030204" pitchFamily="34" charset="0"/>
              </a:rPr>
              <a:t> </a:t>
            </a:r>
            <a:r>
              <a:rPr lang="en-US" spc="50" dirty="0" smtClean="0">
                <a:solidFill>
                  <a:srgbClr val="00B050"/>
                </a:solidFill>
                <a:latin typeface="Times New Roman" panose="02020603050405020304" pitchFamily="18" charset="0"/>
                <a:ea typeface="Calibri" panose="020F0502020204030204" pitchFamily="34" charset="0"/>
              </a:rPr>
              <a:t>team</a:t>
            </a:r>
            <a:endParaRPr lang="en-US" sz="1600" spc="50" dirty="0" smtClean="0">
              <a:solidFill>
                <a:srgbClr val="00B050"/>
              </a:solidFill>
              <a:latin typeface="Times New Roman" panose="02020603050405020304" pitchFamily="18" charset="0"/>
              <a:ea typeface="Calibri" panose="020F0502020204030204" pitchFamily="34" charset="0"/>
            </a:endParaRPr>
          </a:p>
          <a:p>
            <a:pPr marL="939165" marR="0" indent="-285750" algn="just">
              <a:spcBef>
                <a:spcPts val="995"/>
              </a:spcBef>
              <a:spcAft>
                <a:spcPts val="0"/>
              </a:spcAft>
              <a:buFont typeface="Arial" panose="020B0604020202020204" pitchFamily="34" charset="0"/>
              <a:buChar char="•"/>
            </a:pPr>
            <a:r>
              <a:rPr lang="en-US" spc="-5" dirty="0" smtClean="0">
                <a:solidFill>
                  <a:srgbClr val="00B050"/>
                </a:solidFill>
                <a:latin typeface="Times New Roman" panose="02020603050405020304" pitchFamily="18" charset="0"/>
                <a:ea typeface="Calibri" panose="020F0502020204030204" pitchFamily="34" charset="0"/>
              </a:rPr>
              <a:t>Strong</a:t>
            </a:r>
            <a:r>
              <a:rPr lang="en-US" spc="15" dirty="0" smtClean="0">
                <a:solidFill>
                  <a:srgbClr val="00B050"/>
                </a:solidFill>
                <a:latin typeface="Times New Roman" panose="02020603050405020304" pitchFamily="18" charset="0"/>
                <a:ea typeface="Calibri" panose="020F0502020204030204" pitchFamily="34" charset="0"/>
              </a:rPr>
              <a:t> </a:t>
            </a:r>
            <a:r>
              <a:rPr lang="en-US" spc="-5" dirty="0">
                <a:solidFill>
                  <a:srgbClr val="00B050"/>
                </a:solidFill>
                <a:latin typeface="Times New Roman" panose="02020603050405020304" pitchFamily="18" charset="0"/>
                <a:ea typeface="Calibri" panose="020F0502020204030204" pitchFamily="34" charset="0"/>
              </a:rPr>
              <a:t>support</a:t>
            </a:r>
            <a:r>
              <a:rPr lang="en-US" spc="15" dirty="0">
                <a:solidFill>
                  <a:srgbClr val="00B050"/>
                </a:solidFill>
                <a:latin typeface="Times New Roman" panose="02020603050405020304" pitchFamily="18" charset="0"/>
                <a:ea typeface="Calibri" panose="020F0502020204030204" pitchFamily="34" charset="0"/>
              </a:rPr>
              <a:t> </a:t>
            </a:r>
            <a:r>
              <a:rPr lang="en-US" spc="-5" dirty="0">
                <a:solidFill>
                  <a:srgbClr val="00B050"/>
                </a:solidFill>
                <a:latin typeface="Times New Roman" panose="02020603050405020304" pitchFamily="18" charset="0"/>
                <a:ea typeface="Calibri" panose="020F0502020204030204" pitchFamily="34" charset="0"/>
              </a:rPr>
              <a:t>from</a:t>
            </a:r>
            <a:r>
              <a:rPr lang="en-US" spc="-80" dirty="0">
                <a:solidFill>
                  <a:srgbClr val="00B050"/>
                </a:solidFill>
                <a:latin typeface="Times New Roman" panose="02020603050405020304" pitchFamily="18" charset="0"/>
                <a:ea typeface="Calibri" panose="020F0502020204030204" pitchFamily="34" charset="0"/>
              </a:rPr>
              <a:t> </a:t>
            </a:r>
            <a:r>
              <a:rPr lang="en-US" spc="-5" dirty="0">
                <a:solidFill>
                  <a:srgbClr val="00B050"/>
                </a:solidFill>
                <a:latin typeface="Times New Roman" panose="02020603050405020304" pitchFamily="18" charset="0"/>
                <a:ea typeface="Calibri" panose="020F0502020204030204" pitchFamily="34" charset="0"/>
              </a:rPr>
              <a:t>parent</a:t>
            </a:r>
            <a:r>
              <a:rPr lang="en-US" spc="40" dirty="0">
                <a:solidFill>
                  <a:srgbClr val="00B050"/>
                </a:solidFill>
                <a:latin typeface="Times New Roman" panose="02020603050405020304" pitchFamily="18" charset="0"/>
                <a:ea typeface="Calibri" panose="020F0502020204030204" pitchFamily="34" charset="0"/>
              </a:rPr>
              <a:t> </a:t>
            </a:r>
            <a:r>
              <a:rPr lang="en-US" spc="-5" dirty="0">
                <a:solidFill>
                  <a:srgbClr val="00B050"/>
                </a:solidFill>
                <a:latin typeface="Times New Roman" panose="02020603050405020304" pitchFamily="18" charset="0"/>
                <a:ea typeface="Calibri" panose="020F0502020204030204" pitchFamily="34" charset="0"/>
              </a:rPr>
              <a:t>company -</a:t>
            </a:r>
            <a:r>
              <a:rPr lang="en-US" spc="20" dirty="0">
                <a:solidFill>
                  <a:srgbClr val="00B050"/>
                </a:solidFill>
                <a:latin typeface="Times New Roman" panose="02020603050405020304" pitchFamily="18" charset="0"/>
                <a:ea typeface="Calibri" panose="020F0502020204030204" pitchFamily="34" charset="0"/>
              </a:rPr>
              <a:t> </a:t>
            </a:r>
            <a:r>
              <a:rPr lang="en-US" spc="-5" dirty="0">
                <a:solidFill>
                  <a:srgbClr val="00B050"/>
                </a:solidFill>
                <a:latin typeface="Times New Roman" panose="02020603050405020304" pitchFamily="18" charset="0"/>
                <a:ea typeface="Calibri" panose="020F0502020204030204" pitchFamily="34" charset="0"/>
              </a:rPr>
              <a:t>Diageo</a:t>
            </a:r>
            <a:r>
              <a:rPr lang="en-US" spc="35" dirty="0">
                <a:solidFill>
                  <a:srgbClr val="00B050"/>
                </a:solidFill>
                <a:latin typeface="Times New Roman" panose="02020603050405020304" pitchFamily="18" charset="0"/>
                <a:ea typeface="Calibri" panose="020F0502020204030204" pitchFamily="34" charset="0"/>
              </a:rPr>
              <a:t> </a:t>
            </a:r>
            <a:r>
              <a:rPr lang="en-US" spc="-5" dirty="0" err="1" smtClean="0">
                <a:solidFill>
                  <a:srgbClr val="00B050"/>
                </a:solidFill>
                <a:latin typeface="Times New Roman" panose="02020603050405020304" pitchFamily="18" charset="0"/>
                <a:ea typeface="Calibri" panose="020F0502020204030204" pitchFamily="34" charset="0"/>
              </a:rPr>
              <a:t>Plc</a:t>
            </a:r>
            <a:endParaRPr lang="en-US" spc="-5" dirty="0">
              <a:solidFill>
                <a:srgbClr val="00B050"/>
              </a:solidFill>
              <a:latin typeface="Times New Roman" panose="02020603050405020304" pitchFamily="18" charset="0"/>
              <a:ea typeface="Calibri" panose="020F0502020204030204" pitchFamily="34" charset="0"/>
            </a:endParaRPr>
          </a:p>
          <a:p>
            <a:pPr marL="939165" marR="0" indent="-285750" algn="just">
              <a:spcBef>
                <a:spcPts val="995"/>
              </a:spcBef>
              <a:spcAft>
                <a:spcPts val="0"/>
              </a:spcAft>
              <a:buFont typeface="Arial" panose="020B0604020202020204" pitchFamily="34" charset="0"/>
              <a:buChar char="•"/>
            </a:pPr>
            <a:r>
              <a:rPr lang="en-US" spc="50" dirty="0" smtClean="0">
                <a:solidFill>
                  <a:srgbClr val="00B050"/>
                </a:solidFill>
                <a:latin typeface="Times New Roman" panose="02020603050405020304" pitchFamily="18" charset="0"/>
                <a:ea typeface="Calibri" panose="020F0502020204030204" pitchFamily="34" charset="0"/>
              </a:rPr>
              <a:t>Dominant</a:t>
            </a:r>
            <a:r>
              <a:rPr lang="en-US" spc="-10" dirty="0" smtClean="0">
                <a:solidFill>
                  <a:srgbClr val="00B050"/>
                </a:solidFill>
                <a:latin typeface="Times New Roman" panose="02020603050405020304" pitchFamily="18" charset="0"/>
                <a:ea typeface="Calibri" panose="020F0502020204030204" pitchFamily="34" charset="0"/>
              </a:rPr>
              <a:t> </a:t>
            </a:r>
            <a:r>
              <a:rPr lang="en-US" spc="50" dirty="0">
                <a:solidFill>
                  <a:srgbClr val="00B050"/>
                </a:solidFill>
                <a:latin typeface="Times New Roman" panose="02020603050405020304" pitchFamily="18" charset="0"/>
                <a:ea typeface="Calibri" panose="020F0502020204030204" pitchFamily="34" charset="0"/>
              </a:rPr>
              <a:t>leader</a:t>
            </a:r>
            <a:r>
              <a:rPr lang="en-US" spc="10" dirty="0">
                <a:solidFill>
                  <a:srgbClr val="00B050"/>
                </a:solidFill>
                <a:latin typeface="Times New Roman" panose="02020603050405020304" pitchFamily="18" charset="0"/>
                <a:ea typeface="Calibri" panose="020F0502020204030204" pitchFamily="34" charset="0"/>
              </a:rPr>
              <a:t> </a:t>
            </a:r>
            <a:r>
              <a:rPr lang="en-US" spc="50" dirty="0">
                <a:solidFill>
                  <a:srgbClr val="00B050"/>
                </a:solidFill>
                <a:latin typeface="Times New Roman" panose="02020603050405020304" pitchFamily="18" charset="0"/>
                <a:ea typeface="Calibri" panose="020F0502020204030204" pitchFamily="34" charset="0"/>
              </a:rPr>
              <a:t>in</a:t>
            </a:r>
            <a:r>
              <a:rPr lang="en-US" spc="-65" dirty="0">
                <a:solidFill>
                  <a:srgbClr val="00B050"/>
                </a:solidFill>
                <a:latin typeface="Times New Roman" panose="02020603050405020304" pitchFamily="18" charset="0"/>
                <a:ea typeface="Calibri" panose="020F0502020204030204" pitchFamily="34" charset="0"/>
              </a:rPr>
              <a:t> </a:t>
            </a:r>
            <a:r>
              <a:rPr lang="en-US" spc="50" dirty="0">
                <a:solidFill>
                  <a:srgbClr val="00B050"/>
                </a:solidFill>
                <a:latin typeface="Times New Roman" panose="02020603050405020304" pitchFamily="18" charset="0"/>
                <a:ea typeface="Calibri" panose="020F0502020204030204" pitchFamily="34" charset="0"/>
              </a:rPr>
              <a:t>the</a:t>
            </a:r>
            <a:r>
              <a:rPr lang="en-US" spc="-25" dirty="0">
                <a:solidFill>
                  <a:srgbClr val="00B050"/>
                </a:solidFill>
                <a:latin typeface="Times New Roman" panose="02020603050405020304" pitchFamily="18" charset="0"/>
                <a:ea typeface="Calibri" panose="020F0502020204030204" pitchFamily="34" charset="0"/>
              </a:rPr>
              <a:t> </a:t>
            </a:r>
            <a:r>
              <a:rPr lang="en-US" spc="50" dirty="0">
                <a:solidFill>
                  <a:srgbClr val="00B050"/>
                </a:solidFill>
                <a:latin typeface="Times New Roman" panose="02020603050405020304" pitchFamily="18" charset="0"/>
                <a:ea typeface="Calibri" panose="020F0502020204030204" pitchFamily="34" charset="0"/>
              </a:rPr>
              <a:t>stout</a:t>
            </a:r>
            <a:r>
              <a:rPr lang="en-US" spc="-30" dirty="0">
                <a:solidFill>
                  <a:srgbClr val="00B050"/>
                </a:solidFill>
                <a:latin typeface="Times New Roman" panose="02020603050405020304" pitchFamily="18" charset="0"/>
                <a:ea typeface="Calibri" panose="020F0502020204030204" pitchFamily="34" charset="0"/>
              </a:rPr>
              <a:t> </a:t>
            </a:r>
            <a:r>
              <a:rPr lang="en-US" spc="50" dirty="0" smtClean="0">
                <a:solidFill>
                  <a:srgbClr val="00B050"/>
                </a:solidFill>
                <a:latin typeface="Times New Roman" panose="02020603050405020304" pitchFamily="18" charset="0"/>
                <a:ea typeface="Calibri" panose="020F0502020204030204" pitchFamily="34" charset="0"/>
              </a:rPr>
              <a:t>market</a:t>
            </a:r>
          </a:p>
          <a:p>
            <a:pPr marL="939165" marR="0" indent="-285750" algn="just">
              <a:spcBef>
                <a:spcPts val="995"/>
              </a:spcBef>
              <a:spcAft>
                <a:spcPts val="0"/>
              </a:spcAft>
              <a:buFont typeface="Arial" panose="020B0604020202020204" pitchFamily="34" charset="0"/>
              <a:buChar char="•"/>
            </a:pPr>
            <a:r>
              <a:rPr lang="en-US" spc="50" dirty="0" smtClean="0">
                <a:solidFill>
                  <a:srgbClr val="00B050"/>
                </a:solidFill>
                <a:latin typeface="Times New Roman" panose="02020603050405020304" pitchFamily="18" charset="0"/>
                <a:ea typeface="Calibri" panose="020F0502020204030204" pitchFamily="34" charset="0"/>
              </a:rPr>
              <a:t>Good</a:t>
            </a:r>
            <a:r>
              <a:rPr lang="en-US" spc="-30" dirty="0" smtClean="0">
                <a:solidFill>
                  <a:srgbClr val="00B050"/>
                </a:solidFill>
                <a:latin typeface="Times New Roman" panose="02020603050405020304" pitchFamily="18" charset="0"/>
                <a:ea typeface="Calibri" panose="020F0502020204030204" pitchFamily="34" charset="0"/>
              </a:rPr>
              <a:t> </a:t>
            </a:r>
            <a:r>
              <a:rPr lang="en-US" spc="50" dirty="0" smtClean="0">
                <a:solidFill>
                  <a:srgbClr val="00B050"/>
                </a:solidFill>
                <a:latin typeface="Times New Roman" panose="02020603050405020304" pitchFamily="18" charset="0"/>
                <a:ea typeface="Calibri" panose="020F0502020204030204" pitchFamily="34" charset="0"/>
              </a:rPr>
              <a:t>cash</a:t>
            </a:r>
            <a:r>
              <a:rPr lang="en-US" spc="-5" dirty="0" smtClean="0">
                <a:solidFill>
                  <a:srgbClr val="00B050"/>
                </a:solidFill>
                <a:latin typeface="Times New Roman" panose="02020603050405020304" pitchFamily="18" charset="0"/>
                <a:ea typeface="Calibri" panose="020F0502020204030204" pitchFamily="34" charset="0"/>
              </a:rPr>
              <a:t> </a:t>
            </a:r>
            <a:r>
              <a:rPr lang="en-US" spc="50" dirty="0" smtClean="0">
                <a:solidFill>
                  <a:srgbClr val="00B050"/>
                </a:solidFill>
                <a:latin typeface="Times New Roman" panose="02020603050405020304" pitchFamily="18" charset="0"/>
                <a:ea typeface="Calibri" panose="020F0502020204030204" pitchFamily="34" charset="0"/>
              </a:rPr>
              <a:t>flow</a:t>
            </a:r>
            <a:endParaRPr lang="en-US" sz="1600" spc="50" dirty="0">
              <a:solidFill>
                <a:srgbClr val="00B050"/>
              </a:solidFill>
              <a:effectLst/>
              <a:latin typeface="Times New Roman" panose="02020603050405020304" pitchFamily="18" charset="0"/>
              <a:ea typeface="Calibri" panose="020F0502020204030204" pitchFamily="34" charset="0"/>
            </a:endParaRPr>
          </a:p>
        </p:txBody>
      </p:sp>
      <p:sp>
        <p:nvSpPr>
          <p:cNvPr id="8" name="Rectangle 7"/>
          <p:cNvSpPr/>
          <p:nvPr/>
        </p:nvSpPr>
        <p:spPr>
          <a:xfrm>
            <a:off x="6631092" y="2785369"/>
            <a:ext cx="4163908" cy="2539157"/>
          </a:xfrm>
          <a:prstGeom prst="rect">
            <a:avLst/>
          </a:prstGeom>
        </p:spPr>
        <p:txBody>
          <a:bodyPr wrap="square">
            <a:spAutoFit/>
          </a:bodyPr>
          <a:lstStyle/>
          <a:p>
            <a:pPr>
              <a:lnSpc>
                <a:spcPct val="150000"/>
              </a:lnSpc>
              <a:spcBef>
                <a:spcPts val="50"/>
              </a:spcBef>
            </a:pPr>
            <a:r>
              <a:rPr lang="en-US" sz="2800" dirty="0">
                <a:latin typeface="Times New Roman" panose="02020603050405020304" pitchFamily="18" charset="0"/>
                <a:ea typeface="Times New Roman" panose="02020603050405020304" pitchFamily="18" charset="0"/>
              </a:rPr>
              <a:t> </a:t>
            </a:r>
            <a:r>
              <a:rPr lang="en-US" b="1" kern="0" dirty="0" smtClean="0">
                <a:latin typeface="Times New Roman" panose="02020603050405020304" pitchFamily="18" charset="0"/>
                <a:ea typeface="Times New Roman" panose="02020603050405020304" pitchFamily="18" charset="0"/>
              </a:rPr>
              <a:t>Weaknesses</a:t>
            </a:r>
            <a:endParaRPr lang="en-US" b="1" kern="0" dirty="0">
              <a:latin typeface="Times New Roman" panose="02020603050405020304" pitchFamily="18" charset="0"/>
              <a:ea typeface="Times New Roman" panose="02020603050405020304" pitchFamily="18" charset="0"/>
            </a:endParaRPr>
          </a:p>
          <a:p>
            <a:pPr marL="285750" indent="-285750">
              <a:lnSpc>
                <a:spcPct val="150000"/>
              </a:lnSpc>
              <a:spcBef>
                <a:spcPts val="20"/>
              </a:spcBef>
              <a:buFont typeface="Arial" panose="020B0604020202020204" pitchFamily="34" charset="0"/>
              <a:buChar char="•"/>
            </a:pPr>
            <a:r>
              <a:rPr lang="en-US" spc="50" dirty="0" smtClean="0">
                <a:solidFill>
                  <a:srgbClr val="C00000"/>
                </a:solidFill>
                <a:latin typeface="Times New Roman" panose="02020603050405020304" pitchFamily="18" charset="0"/>
                <a:ea typeface="Calibri" panose="020F0502020204030204" pitchFamily="34" charset="0"/>
              </a:rPr>
              <a:t>Inadequate</a:t>
            </a:r>
            <a:r>
              <a:rPr lang="en-US" spc="-50" dirty="0" smtClean="0">
                <a:solidFill>
                  <a:srgbClr val="C00000"/>
                </a:solidFill>
                <a:latin typeface="Times New Roman" panose="02020603050405020304" pitchFamily="18" charset="0"/>
                <a:ea typeface="Calibri" panose="020F0502020204030204" pitchFamily="34" charset="0"/>
              </a:rPr>
              <a:t> </a:t>
            </a:r>
            <a:r>
              <a:rPr lang="en-US" spc="50" dirty="0">
                <a:solidFill>
                  <a:srgbClr val="C00000"/>
                </a:solidFill>
                <a:latin typeface="Times New Roman" panose="02020603050405020304" pitchFamily="18" charset="0"/>
                <a:ea typeface="Calibri" panose="020F0502020204030204" pitchFamily="34" charset="0"/>
              </a:rPr>
              <a:t>working </a:t>
            </a:r>
            <a:r>
              <a:rPr lang="en-US" spc="50" dirty="0" smtClean="0">
                <a:solidFill>
                  <a:srgbClr val="C00000"/>
                </a:solidFill>
                <a:latin typeface="Times New Roman" panose="02020603050405020304" pitchFamily="18" charset="0"/>
                <a:ea typeface="Calibri" panose="020F0502020204030204" pitchFamily="34" charset="0"/>
              </a:rPr>
              <a:t>capital</a:t>
            </a:r>
          </a:p>
          <a:p>
            <a:pPr marL="285750" indent="-285750">
              <a:lnSpc>
                <a:spcPct val="150000"/>
              </a:lnSpc>
              <a:spcBef>
                <a:spcPts val="20"/>
              </a:spcBef>
              <a:buFont typeface="Arial" panose="020B0604020202020204" pitchFamily="34" charset="0"/>
              <a:buChar char="•"/>
            </a:pPr>
            <a:r>
              <a:rPr lang="en-US" spc="50" dirty="0" smtClean="0">
                <a:solidFill>
                  <a:srgbClr val="C00000"/>
                </a:solidFill>
                <a:latin typeface="Times New Roman" panose="02020603050405020304" pitchFamily="18" charset="0"/>
                <a:ea typeface="Calibri" panose="020F0502020204030204" pitchFamily="34" charset="0"/>
              </a:rPr>
              <a:t>Declining</a:t>
            </a:r>
            <a:r>
              <a:rPr lang="en-US" spc="-65" dirty="0" smtClean="0">
                <a:solidFill>
                  <a:srgbClr val="C00000"/>
                </a:solidFill>
                <a:latin typeface="Times New Roman" panose="02020603050405020304" pitchFamily="18" charset="0"/>
                <a:ea typeface="Calibri" panose="020F0502020204030204" pitchFamily="34" charset="0"/>
              </a:rPr>
              <a:t> </a:t>
            </a:r>
            <a:r>
              <a:rPr lang="en-US" spc="50" dirty="0">
                <a:solidFill>
                  <a:srgbClr val="C00000"/>
                </a:solidFill>
                <a:latin typeface="Times New Roman" panose="02020603050405020304" pitchFamily="18" charset="0"/>
                <a:ea typeface="Calibri" panose="020F0502020204030204" pitchFamily="34" charset="0"/>
              </a:rPr>
              <a:t>profitability</a:t>
            </a:r>
            <a:r>
              <a:rPr lang="en-US" spc="-35" dirty="0">
                <a:solidFill>
                  <a:srgbClr val="C00000"/>
                </a:solidFill>
                <a:latin typeface="Times New Roman" panose="02020603050405020304" pitchFamily="18" charset="0"/>
                <a:ea typeface="Calibri" panose="020F0502020204030204" pitchFamily="34" charset="0"/>
              </a:rPr>
              <a:t> </a:t>
            </a:r>
            <a:r>
              <a:rPr lang="en-US" spc="50" dirty="0">
                <a:solidFill>
                  <a:srgbClr val="C00000"/>
                </a:solidFill>
                <a:latin typeface="Times New Roman" panose="02020603050405020304" pitchFamily="18" charset="0"/>
                <a:ea typeface="Calibri" panose="020F0502020204030204" pitchFamily="34" charset="0"/>
              </a:rPr>
              <a:t>that</a:t>
            </a:r>
            <a:r>
              <a:rPr lang="en-US" spc="-35" dirty="0">
                <a:solidFill>
                  <a:srgbClr val="C00000"/>
                </a:solidFill>
                <a:latin typeface="Times New Roman" panose="02020603050405020304" pitchFamily="18" charset="0"/>
                <a:ea typeface="Calibri" panose="020F0502020204030204" pitchFamily="34" charset="0"/>
              </a:rPr>
              <a:t> </a:t>
            </a:r>
            <a:r>
              <a:rPr lang="en-US" spc="50" dirty="0">
                <a:solidFill>
                  <a:srgbClr val="C00000"/>
                </a:solidFill>
                <a:latin typeface="Times New Roman" panose="02020603050405020304" pitchFamily="18" charset="0"/>
                <a:ea typeface="Calibri" panose="020F0502020204030204" pitchFamily="34" charset="0"/>
              </a:rPr>
              <a:t>requires</a:t>
            </a:r>
            <a:r>
              <a:rPr lang="en-US" spc="-30" dirty="0">
                <a:solidFill>
                  <a:srgbClr val="C00000"/>
                </a:solidFill>
                <a:latin typeface="Times New Roman" panose="02020603050405020304" pitchFamily="18" charset="0"/>
                <a:ea typeface="Calibri" panose="020F0502020204030204" pitchFamily="34" charset="0"/>
              </a:rPr>
              <a:t> </a:t>
            </a:r>
            <a:r>
              <a:rPr lang="en-US" spc="50" dirty="0">
                <a:solidFill>
                  <a:srgbClr val="C00000"/>
                </a:solidFill>
                <a:latin typeface="Times New Roman" panose="02020603050405020304" pitchFamily="18" charset="0"/>
                <a:ea typeface="Calibri" panose="020F0502020204030204" pitchFamily="34" charset="0"/>
              </a:rPr>
              <a:t>improvement</a:t>
            </a:r>
            <a:endParaRPr lang="en-US" sz="1600" spc="50" dirty="0">
              <a:solidFill>
                <a:srgbClr val="C00000"/>
              </a:solidFill>
              <a:latin typeface="Times New Roman" panose="02020603050405020304" pitchFamily="18" charset="0"/>
              <a:ea typeface="Calibri" panose="020F0502020204030204" pitchFamily="34" charset="0"/>
            </a:endParaRPr>
          </a:p>
          <a:p>
            <a:r>
              <a:rPr lang="en-US" dirty="0">
                <a:latin typeface="Times New Roman" panose="02020603050405020304" pitchFamily="18" charset="0"/>
                <a:ea typeface="Times New Roman" panose="02020603050405020304" pitchFamily="18" charset="0"/>
              </a:rPr>
              <a:t/>
            </a:r>
            <a:br>
              <a:rPr lang="en-US" dirty="0">
                <a:latin typeface="Times New Roman" panose="02020603050405020304" pitchFamily="18" charset="0"/>
                <a:ea typeface="Times New Roman" panose="02020603050405020304" pitchFamily="18" charset="0"/>
              </a:rPr>
            </a:br>
            <a:endParaRPr lang="en-US" dirty="0"/>
          </a:p>
        </p:txBody>
      </p:sp>
      <p:sp>
        <p:nvSpPr>
          <p:cNvPr id="9" name="Rectangle 8"/>
          <p:cNvSpPr/>
          <p:nvPr/>
        </p:nvSpPr>
        <p:spPr>
          <a:xfrm>
            <a:off x="535092" y="5324526"/>
            <a:ext cx="11377508" cy="1015663"/>
          </a:xfrm>
          <a:prstGeom prst="rect">
            <a:avLst/>
          </a:prstGeom>
        </p:spPr>
        <p:txBody>
          <a:bodyPr wrap="square">
            <a:spAutoFit/>
          </a:bodyPr>
          <a:lstStyle/>
          <a:p>
            <a:pPr algn="just"/>
            <a:r>
              <a:rPr lang="en-US" sz="2000" dirty="0">
                <a:solidFill>
                  <a:schemeClr val="accent5"/>
                </a:solidFill>
                <a:latin typeface="Times New Roman" panose="02020603050405020304" pitchFamily="18" charset="0"/>
                <a:ea typeface="Times New Roman" panose="02020603050405020304" pitchFamily="18" charset="0"/>
              </a:rPr>
              <a:t>In</a:t>
            </a:r>
            <a:r>
              <a:rPr lang="en-US" sz="2000" spc="5" dirty="0">
                <a:solidFill>
                  <a:schemeClr val="accent5"/>
                </a:solidFill>
                <a:latin typeface="Times New Roman" panose="02020603050405020304" pitchFamily="18" charset="0"/>
                <a:ea typeface="Times New Roman" panose="02020603050405020304" pitchFamily="18" charset="0"/>
              </a:rPr>
              <a:t> </a:t>
            </a:r>
            <a:r>
              <a:rPr lang="en-US" sz="2000" dirty="0">
                <a:solidFill>
                  <a:schemeClr val="accent5"/>
                </a:solidFill>
                <a:latin typeface="Times New Roman" panose="02020603050405020304" pitchFamily="18" charset="0"/>
                <a:ea typeface="Times New Roman" panose="02020603050405020304" pitchFamily="18" charset="0"/>
              </a:rPr>
              <a:t>spite</a:t>
            </a:r>
            <a:r>
              <a:rPr lang="en-US" sz="2000" spc="5" dirty="0">
                <a:solidFill>
                  <a:schemeClr val="accent5"/>
                </a:solidFill>
                <a:latin typeface="Times New Roman" panose="02020603050405020304" pitchFamily="18" charset="0"/>
                <a:ea typeface="Times New Roman" panose="02020603050405020304" pitchFamily="18" charset="0"/>
              </a:rPr>
              <a:t> </a:t>
            </a:r>
            <a:r>
              <a:rPr lang="en-US" sz="2000" dirty="0">
                <a:solidFill>
                  <a:schemeClr val="accent5"/>
                </a:solidFill>
                <a:latin typeface="Times New Roman" panose="02020603050405020304" pitchFamily="18" charset="0"/>
                <a:ea typeface="Times New Roman" panose="02020603050405020304" pitchFamily="18" charset="0"/>
              </a:rPr>
              <a:t>of the</a:t>
            </a:r>
            <a:r>
              <a:rPr lang="en-US" sz="2000" spc="5" dirty="0">
                <a:solidFill>
                  <a:schemeClr val="accent5"/>
                </a:solidFill>
                <a:latin typeface="Times New Roman" panose="02020603050405020304" pitchFamily="18" charset="0"/>
                <a:ea typeface="Times New Roman" panose="02020603050405020304" pitchFamily="18" charset="0"/>
              </a:rPr>
              <a:t> </a:t>
            </a:r>
            <a:r>
              <a:rPr lang="en-US" sz="2000" dirty="0">
                <a:solidFill>
                  <a:schemeClr val="accent5"/>
                </a:solidFill>
                <a:latin typeface="Times New Roman" panose="02020603050405020304" pitchFamily="18" charset="0"/>
                <a:ea typeface="Times New Roman" panose="02020603050405020304" pitchFamily="18" charset="0"/>
              </a:rPr>
              <a:t>challenges</a:t>
            </a:r>
            <a:r>
              <a:rPr lang="en-US" sz="2000" spc="5" dirty="0">
                <a:solidFill>
                  <a:schemeClr val="accent5"/>
                </a:solidFill>
                <a:latin typeface="Times New Roman" panose="02020603050405020304" pitchFamily="18" charset="0"/>
                <a:ea typeface="Times New Roman" panose="02020603050405020304" pitchFamily="18" charset="0"/>
              </a:rPr>
              <a:t> </a:t>
            </a:r>
            <a:r>
              <a:rPr lang="en-US" sz="2000" dirty="0">
                <a:solidFill>
                  <a:schemeClr val="accent5"/>
                </a:solidFill>
                <a:latin typeface="Times New Roman" panose="02020603050405020304" pitchFamily="18" charset="0"/>
                <a:ea typeface="Times New Roman" panose="02020603050405020304" pitchFamily="18" charset="0"/>
              </a:rPr>
              <a:t>in</a:t>
            </a:r>
            <a:r>
              <a:rPr lang="en-US" sz="2000" spc="5" dirty="0">
                <a:solidFill>
                  <a:schemeClr val="accent5"/>
                </a:solidFill>
                <a:latin typeface="Times New Roman" panose="02020603050405020304" pitchFamily="18" charset="0"/>
                <a:ea typeface="Times New Roman" panose="02020603050405020304" pitchFamily="18" charset="0"/>
              </a:rPr>
              <a:t> </a:t>
            </a:r>
            <a:r>
              <a:rPr lang="en-US" sz="2000" dirty="0">
                <a:solidFill>
                  <a:schemeClr val="accent5"/>
                </a:solidFill>
                <a:latin typeface="Times New Roman" panose="02020603050405020304" pitchFamily="18" charset="0"/>
                <a:ea typeface="Times New Roman" panose="02020603050405020304" pitchFamily="18" charset="0"/>
              </a:rPr>
              <a:t>the</a:t>
            </a:r>
            <a:r>
              <a:rPr lang="en-US" sz="2000" spc="5" dirty="0">
                <a:solidFill>
                  <a:schemeClr val="accent5"/>
                </a:solidFill>
                <a:latin typeface="Times New Roman" panose="02020603050405020304" pitchFamily="18" charset="0"/>
                <a:ea typeface="Times New Roman" panose="02020603050405020304" pitchFamily="18" charset="0"/>
              </a:rPr>
              <a:t> </a:t>
            </a:r>
            <a:r>
              <a:rPr lang="en-US" sz="2000" dirty="0">
                <a:solidFill>
                  <a:schemeClr val="accent5"/>
                </a:solidFill>
                <a:latin typeface="Times New Roman" panose="02020603050405020304" pitchFamily="18" charset="0"/>
                <a:ea typeface="Times New Roman" panose="02020603050405020304" pitchFamily="18" charset="0"/>
              </a:rPr>
              <a:t>business</a:t>
            </a:r>
            <a:r>
              <a:rPr lang="en-US" sz="2000" spc="5" dirty="0">
                <a:solidFill>
                  <a:schemeClr val="accent5"/>
                </a:solidFill>
                <a:latin typeface="Times New Roman" panose="02020603050405020304" pitchFamily="18" charset="0"/>
                <a:ea typeface="Times New Roman" panose="02020603050405020304" pitchFamily="18" charset="0"/>
              </a:rPr>
              <a:t> </a:t>
            </a:r>
            <a:r>
              <a:rPr lang="en-US" sz="2000" dirty="0">
                <a:solidFill>
                  <a:schemeClr val="accent5"/>
                </a:solidFill>
                <a:latin typeface="Times New Roman" panose="02020603050405020304" pitchFamily="18" charset="0"/>
                <a:ea typeface="Times New Roman" panose="02020603050405020304" pitchFamily="18" charset="0"/>
              </a:rPr>
              <a:t>environment</a:t>
            </a:r>
            <a:r>
              <a:rPr lang="en-US" sz="2000" spc="5" dirty="0">
                <a:solidFill>
                  <a:schemeClr val="accent5"/>
                </a:solidFill>
                <a:latin typeface="Times New Roman" panose="02020603050405020304" pitchFamily="18" charset="0"/>
                <a:ea typeface="Times New Roman" panose="02020603050405020304" pitchFamily="18" charset="0"/>
              </a:rPr>
              <a:t> </a:t>
            </a:r>
            <a:r>
              <a:rPr lang="en-US" sz="2000" dirty="0">
                <a:solidFill>
                  <a:schemeClr val="accent5"/>
                </a:solidFill>
                <a:latin typeface="Times New Roman" panose="02020603050405020304" pitchFamily="18" charset="0"/>
                <a:ea typeface="Times New Roman" panose="02020603050405020304" pitchFamily="18" charset="0"/>
              </a:rPr>
              <a:t>highlighted</a:t>
            </a:r>
            <a:r>
              <a:rPr lang="en-US" sz="2000" spc="5" dirty="0">
                <a:solidFill>
                  <a:schemeClr val="accent5"/>
                </a:solidFill>
                <a:latin typeface="Times New Roman" panose="02020603050405020304" pitchFamily="18" charset="0"/>
                <a:ea typeface="Times New Roman" panose="02020603050405020304" pitchFamily="18" charset="0"/>
              </a:rPr>
              <a:t> </a:t>
            </a:r>
            <a:r>
              <a:rPr lang="en-US" sz="2000" dirty="0">
                <a:solidFill>
                  <a:schemeClr val="accent5"/>
                </a:solidFill>
                <a:latin typeface="Times New Roman" panose="02020603050405020304" pitchFamily="18" charset="0"/>
                <a:ea typeface="Times New Roman" panose="02020603050405020304" pitchFamily="18" charset="0"/>
              </a:rPr>
              <a:t>above</a:t>
            </a:r>
            <a:r>
              <a:rPr lang="en-US" sz="2000" spc="5" dirty="0">
                <a:solidFill>
                  <a:schemeClr val="accent5"/>
                </a:solidFill>
                <a:latin typeface="Times New Roman" panose="02020603050405020304" pitchFamily="18" charset="0"/>
                <a:ea typeface="Times New Roman" panose="02020603050405020304" pitchFamily="18" charset="0"/>
              </a:rPr>
              <a:t> </a:t>
            </a:r>
            <a:r>
              <a:rPr lang="en-US" sz="2000" dirty="0">
                <a:solidFill>
                  <a:schemeClr val="accent5"/>
                </a:solidFill>
                <a:latin typeface="Times New Roman" panose="02020603050405020304" pitchFamily="18" charset="0"/>
                <a:ea typeface="Times New Roman" panose="02020603050405020304" pitchFamily="18" charset="0"/>
              </a:rPr>
              <a:t>and</a:t>
            </a:r>
            <a:r>
              <a:rPr lang="en-US" sz="2000" spc="5" dirty="0">
                <a:solidFill>
                  <a:schemeClr val="accent5"/>
                </a:solidFill>
                <a:latin typeface="Times New Roman" panose="02020603050405020304" pitchFamily="18" charset="0"/>
                <a:ea typeface="Times New Roman" panose="02020603050405020304" pitchFamily="18" charset="0"/>
              </a:rPr>
              <a:t> </a:t>
            </a:r>
            <a:r>
              <a:rPr lang="en-US" sz="2000" dirty="0">
                <a:solidFill>
                  <a:schemeClr val="accent5"/>
                </a:solidFill>
                <a:latin typeface="Times New Roman" panose="02020603050405020304" pitchFamily="18" charset="0"/>
                <a:ea typeface="Times New Roman" panose="02020603050405020304" pitchFamily="18" charset="0"/>
              </a:rPr>
              <a:t>the</a:t>
            </a:r>
            <a:r>
              <a:rPr lang="en-US" sz="2000" spc="5" dirty="0">
                <a:solidFill>
                  <a:schemeClr val="accent5"/>
                </a:solidFill>
                <a:latin typeface="Times New Roman" panose="02020603050405020304" pitchFamily="18" charset="0"/>
                <a:ea typeface="Times New Roman" panose="02020603050405020304" pitchFamily="18" charset="0"/>
              </a:rPr>
              <a:t> </a:t>
            </a:r>
            <a:r>
              <a:rPr lang="en-US" sz="2000" dirty="0">
                <a:solidFill>
                  <a:schemeClr val="accent5"/>
                </a:solidFill>
                <a:latin typeface="Times New Roman" panose="02020603050405020304" pitchFamily="18" charset="0"/>
                <a:ea typeface="Times New Roman" panose="02020603050405020304" pitchFamily="18" charset="0"/>
              </a:rPr>
              <a:t>intense</a:t>
            </a:r>
            <a:r>
              <a:rPr lang="en-US" sz="2000" spc="5" dirty="0">
                <a:solidFill>
                  <a:schemeClr val="accent5"/>
                </a:solidFill>
                <a:latin typeface="Times New Roman" panose="02020603050405020304" pitchFamily="18" charset="0"/>
                <a:ea typeface="Times New Roman" panose="02020603050405020304" pitchFamily="18" charset="0"/>
              </a:rPr>
              <a:t> </a:t>
            </a:r>
            <a:r>
              <a:rPr lang="en-US" sz="2000" spc="-5" dirty="0">
                <a:solidFill>
                  <a:schemeClr val="accent5"/>
                </a:solidFill>
                <a:latin typeface="Times New Roman" panose="02020603050405020304" pitchFamily="18" charset="0"/>
                <a:ea typeface="Times New Roman" panose="02020603050405020304" pitchFamily="18" charset="0"/>
              </a:rPr>
              <a:t>competition</a:t>
            </a:r>
            <a:r>
              <a:rPr lang="en-US" sz="2000" spc="-45" dirty="0">
                <a:solidFill>
                  <a:schemeClr val="accent5"/>
                </a:solidFill>
                <a:latin typeface="Times New Roman" panose="02020603050405020304" pitchFamily="18" charset="0"/>
                <a:ea typeface="Times New Roman" panose="02020603050405020304" pitchFamily="18" charset="0"/>
              </a:rPr>
              <a:t> </a:t>
            </a:r>
            <a:r>
              <a:rPr lang="en-US" sz="2000" dirty="0">
                <a:solidFill>
                  <a:schemeClr val="accent5"/>
                </a:solidFill>
                <a:latin typeface="Times New Roman" panose="02020603050405020304" pitchFamily="18" charset="0"/>
                <a:ea typeface="Times New Roman" panose="02020603050405020304" pitchFamily="18" charset="0"/>
              </a:rPr>
              <a:t>in</a:t>
            </a:r>
            <a:r>
              <a:rPr lang="en-US" sz="2000" spc="-70" dirty="0">
                <a:solidFill>
                  <a:schemeClr val="accent5"/>
                </a:solidFill>
                <a:latin typeface="Times New Roman" panose="02020603050405020304" pitchFamily="18" charset="0"/>
                <a:ea typeface="Times New Roman" panose="02020603050405020304" pitchFamily="18" charset="0"/>
              </a:rPr>
              <a:t> </a:t>
            </a:r>
            <a:r>
              <a:rPr lang="en-US" sz="2000" dirty="0">
                <a:solidFill>
                  <a:schemeClr val="accent5"/>
                </a:solidFill>
                <a:latin typeface="Times New Roman" panose="02020603050405020304" pitchFamily="18" charset="0"/>
                <a:ea typeface="Times New Roman" panose="02020603050405020304" pitchFamily="18" charset="0"/>
              </a:rPr>
              <a:t>the</a:t>
            </a:r>
            <a:r>
              <a:rPr lang="en-US" sz="2000" spc="-30" dirty="0">
                <a:solidFill>
                  <a:schemeClr val="accent5"/>
                </a:solidFill>
                <a:latin typeface="Times New Roman" panose="02020603050405020304" pitchFamily="18" charset="0"/>
                <a:ea typeface="Times New Roman" panose="02020603050405020304" pitchFamily="18" charset="0"/>
              </a:rPr>
              <a:t> </a:t>
            </a:r>
            <a:r>
              <a:rPr lang="en-US" sz="2000" dirty="0">
                <a:solidFill>
                  <a:schemeClr val="accent5"/>
                </a:solidFill>
                <a:latin typeface="Times New Roman" panose="02020603050405020304" pitchFamily="18" charset="0"/>
                <a:ea typeface="Times New Roman" panose="02020603050405020304" pitchFamily="18" charset="0"/>
              </a:rPr>
              <a:t>brewing</a:t>
            </a:r>
            <a:r>
              <a:rPr lang="en-US" sz="2000" spc="-25" dirty="0">
                <a:solidFill>
                  <a:schemeClr val="accent5"/>
                </a:solidFill>
                <a:latin typeface="Times New Roman" panose="02020603050405020304" pitchFamily="18" charset="0"/>
                <a:ea typeface="Times New Roman" panose="02020603050405020304" pitchFamily="18" charset="0"/>
              </a:rPr>
              <a:t> </a:t>
            </a:r>
            <a:r>
              <a:rPr lang="en-US" sz="2000" dirty="0">
                <a:solidFill>
                  <a:schemeClr val="accent5"/>
                </a:solidFill>
                <a:latin typeface="Times New Roman" panose="02020603050405020304" pitchFamily="18" charset="0"/>
                <a:ea typeface="Times New Roman" panose="02020603050405020304" pitchFamily="18" charset="0"/>
              </a:rPr>
              <a:t>industry,</a:t>
            </a:r>
            <a:r>
              <a:rPr lang="en-US" sz="2000" spc="-35" dirty="0">
                <a:solidFill>
                  <a:schemeClr val="accent5"/>
                </a:solidFill>
                <a:latin typeface="Times New Roman" panose="02020603050405020304" pitchFamily="18" charset="0"/>
                <a:ea typeface="Times New Roman" panose="02020603050405020304" pitchFamily="18" charset="0"/>
              </a:rPr>
              <a:t> </a:t>
            </a:r>
            <a:r>
              <a:rPr lang="en-US" sz="2000" dirty="0" smtClean="0">
                <a:solidFill>
                  <a:schemeClr val="accent5"/>
                </a:solidFill>
                <a:latin typeface="Times New Roman" panose="02020603050405020304" pitchFamily="18" charset="0"/>
                <a:ea typeface="Times New Roman" panose="02020603050405020304" pitchFamily="18" charset="0"/>
              </a:rPr>
              <a:t>the Company</a:t>
            </a:r>
            <a:r>
              <a:rPr lang="en-US" sz="2000" spc="-70" dirty="0" smtClean="0">
                <a:solidFill>
                  <a:schemeClr val="accent5"/>
                </a:solidFill>
                <a:latin typeface="Times New Roman" panose="02020603050405020304" pitchFamily="18" charset="0"/>
                <a:ea typeface="Times New Roman" panose="02020603050405020304" pitchFamily="18" charset="0"/>
              </a:rPr>
              <a:t> </a:t>
            </a:r>
            <a:r>
              <a:rPr lang="en-US" sz="2000" dirty="0">
                <a:solidFill>
                  <a:schemeClr val="accent5"/>
                </a:solidFill>
                <a:latin typeface="Times New Roman" panose="02020603050405020304" pitchFamily="18" charset="0"/>
                <a:ea typeface="Times New Roman" panose="02020603050405020304" pitchFamily="18" charset="0"/>
              </a:rPr>
              <a:t>remained</a:t>
            </a:r>
            <a:r>
              <a:rPr lang="en-US" sz="2000" spc="-45" dirty="0">
                <a:solidFill>
                  <a:schemeClr val="accent5"/>
                </a:solidFill>
                <a:latin typeface="Times New Roman" panose="02020603050405020304" pitchFamily="18" charset="0"/>
                <a:ea typeface="Times New Roman" panose="02020603050405020304" pitchFamily="18" charset="0"/>
              </a:rPr>
              <a:t> </a:t>
            </a:r>
            <a:r>
              <a:rPr lang="en-US" sz="2000" dirty="0">
                <a:solidFill>
                  <a:schemeClr val="accent5"/>
                </a:solidFill>
                <a:latin typeface="Times New Roman" panose="02020603050405020304" pitchFamily="18" charset="0"/>
                <a:ea typeface="Times New Roman" panose="02020603050405020304" pitchFamily="18" charset="0"/>
              </a:rPr>
              <a:t>profitable</a:t>
            </a:r>
            <a:r>
              <a:rPr lang="en-US" sz="2000" spc="-285" dirty="0">
                <a:solidFill>
                  <a:schemeClr val="accent5"/>
                </a:solidFill>
                <a:latin typeface="Times New Roman" panose="02020603050405020304" pitchFamily="18" charset="0"/>
                <a:ea typeface="Times New Roman" panose="02020603050405020304" pitchFamily="18" charset="0"/>
              </a:rPr>
              <a:t> </a:t>
            </a:r>
            <a:r>
              <a:rPr lang="en-US" sz="2000" dirty="0">
                <a:solidFill>
                  <a:schemeClr val="accent5"/>
                </a:solidFill>
                <a:latin typeface="Times New Roman" panose="02020603050405020304" pitchFamily="18" charset="0"/>
                <a:ea typeface="Times New Roman" panose="02020603050405020304" pitchFamily="18" charset="0"/>
              </a:rPr>
              <a:t>during the year under review as reflected in the financial results contained in the Annual Report</a:t>
            </a:r>
            <a:r>
              <a:rPr lang="en-US" sz="2000" spc="5" dirty="0">
                <a:solidFill>
                  <a:schemeClr val="accent5"/>
                </a:solidFill>
                <a:latin typeface="Times New Roman" panose="02020603050405020304" pitchFamily="18" charset="0"/>
                <a:ea typeface="Times New Roman" panose="02020603050405020304" pitchFamily="18" charset="0"/>
              </a:rPr>
              <a:t> </a:t>
            </a:r>
            <a:r>
              <a:rPr lang="en-US" sz="2000" dirty="0">
                <a:solidFill>
                  <a:schemeClr val="accent5"/>
                </a:solidFill>
                <a:latin typeface="Times New Roman" panose="02020603050405020304" pitchFamily="18" charset="0"/>
                <a:ea typeface="Times New Roman" panose="02020603050405020304" pitchFamily="18" charset="0"/>
              </a:rPr>
              <a:t>published</a:t>
            </a:r>
            <a:r>
              <a:rPr lang="en-US" sz="2000" spc="5" dirty="0">
                <a:solidFill>
                  <a:schemeClr val="accent5"/>
                </a:solidFill>
                <a:latin typeface="Times New Roman" panose="02020603050405020304" pitchFamily="18" charset="0"/>
                <a:ea typeface="Times New Roman" panose="02020603050405020304" pitchFamily="18" charset="0"/>
              </a:rPr>
              <a:t> </a:t>
            </a:r>
            <a:r>
              <a:rPr lang="en-US" sz="2000" dirty="0">
                <a:solidFill>
                  <a:schemeClr val="accent5"/>
                </a:solidFill>
                <a:latin typeface="Times New Roman" panose="02020603050405020304" pitchFamily="18" charset="0"/>
                <a:ea typeface="Times New Roman" panose="02020603050405020304" pitchFamily="18" charset="0"/>
              </a:rPr>
              <a:t>as</a:t>
            </a:r>
            <a:r>
              <a:rPr lang="en-US" sz="2000" spc="-5" dirty="0">
                <a:solidFill>
                  <a:schemeClr val="accent5"/>
                </a:solidFill>
                <a:latin typeface="Times New Roman" panose="02020603050405020304" pitchFamily="18" charset="0"/>
                <a:ea typeface="Times New Roman" panose="02020603050405020304" pitchFamily="18" charset="0"/>
              </a:rPr>
              <a:t> </a:t>
            </a:r>
            <a:r>
              <a:rPr lang="en-US" sz="2000" dirty="0">
                <a:solidFill>
                  <a:schemeClr val="accent5"/>
                </a:solidFill>
                <a:latin typeface="Times New Roman" panose="02020603050405020304" pitchFamily="18" charset="0"/>
                <a:ea typeface="Times New Roman" panose="02020603050405020304" pitchFamily="18" charset="0"/>
              </a:rPr>
              <a:t>part</a:t>
            </a:r>
            <a:r>
              <a:rPr lang="en-US" sz="2000" spc="-15" dirty="0">
                <a:solidFill>
                  <a:schemeClr val="accent5"/>
                </a:solidFill>
                <a:latin typeface="Times New Roman" panose="02020603050405020304" pitchFamily="18" charset="0"/>
                <a:ea typeface="Times New Roman" panose="02020603050405020304" pitchFamily="18" charset="0"/>
              </a:rPr>
              <a:t> </a:t>
            </a:r>
            <a:r>
              <a:rPr lang="en-US" sz="2000" dirty="0">
                <a:solidFill>
                  <a:schemeClr val="accent5"/>
                </a:solidFill>
                <a:latin typeface="Times New Roman" panose="02020603050405020304" pitchFamily="18" charset="0"/>
                <a:ea typeface="Times New Roman" panose="02020603050405020304" pitchFamily="18" charset="0"/>
              </a:rPr>
              <a:t>of</a:t>
            </a:r>
            <a:r>
              <a:rPr lang="en-US" sz="2000" spc="-30" dirty="0">
                <a:solidFill>
                  <a:schemeClr val="accent5"/>
                </a:solidFill>
                <a:latin typeface="Times New Roman" panose="02020603050405020304" pitchFamily="18" charset="0"/>
                <a:ea typeface="Times New Roman" panose="02020603050405020304" pitchFamily="18" charset="0"/>
              </a:rPr>
              <a:t> </a:t>
            </a:r>
            <a:r>
              <a:rPr lang="en-US" sz="2000" dirty="0">
                <a:solidFill>
                  <a:schemeClr val="accent5"/>
                </a:solidFill>
                <a:latin typeface="Times New Roman" panose="02020603050405020304" pitchFamily="18" charset="0"/>
                <a:ea typeface="Times New Roman" panose="02020603050405020304" pitchFamily="18" charset="0"/>
              </a:rPr>
              <a:t>this</a:t>
            </a:r>
            <a:r>
              <a:rPr lang="en-US" sz="2000" spc="15" dirty="0">
                <a:solidFill>
                  <a:schemeClr val="accent5"/>
                </a:solidFill>
                <a:latin typeface="Times New Roman" panose="02020603050405020304" pitchFamily="18" charset="0"/>
                <a:ea typeface="Times New Roman" panose="02020603050405020304" pitchFamily="18" charset="0"/>
              </a:rPr>
              <a:t> </a:t>
            </a:r>
            <a:r>
              <a:rPr lang="en-US" sz="2000" dirty="0">
                <a:solidFill>
                  <a:schemeClr val="accent5"/>
                </a:solidFill>
                <a:latin typeface="Times New Roman" panose="02020603050405020304" pitchFamily="18" charset="0"/>
                <a:ea typeface="Times New Roman" panose="02020603050405020304" pitchFamily="18" charset="0"/>
              </a:rPr>
              <a:t>year</a:t>
            </a:r>
            <a:r>
              <a:rPr lang="en-US" sz="2000" dirty="0">
                <a:solidFill>
                  <a:schemeClr val="accent5"/>
                </a:solidFill>
                <a:latin typeface="Calibri" panose="020F0502020204030204" pitchFamily="34" charset="0"/>
                <a:ea typeface="Times New Roman" panose="02020603050405020304" pitchFamily="18" charset="0"/>
                <a:cs typeface="Times New Roman" panose="02020603050405020304" pitchFamily="18" charset="0"/>
              </a:rPr>
              <a:t>’</a:t>
            </a:r>
            <a:r>
              <a:rPr lang="en-US" sz="2000" dirty="0">
                <a:solidFill>
                  <a:schemeClr val="accent5"/>
                </a:solidFill>
                <a:latin typeface="Times New Roman" panose="02020603050405020304" pitchFamily="18" charset="0"/>
                <a:ea typeface="Times New Roman" panose="02020603050405020304" pitchFamily="18" charset="0"/>
              </a:rPr>
              <a:t>s</a:t>
            </a:r>
            <a:r>
              <a:rPr lang="en-US" sz="2000" spc="15" dirty="0">
                <a:solidFill>
                  <a:schemeClr val="accent5"/>
                </a:solidFill>
                <a:latin typeface="Times New Roman" panose="02020603050405020304" pitchFamily="18" charset="0"/>
                <a:ea typeface="Times New Roman" panose="02020603050405020304" pitchFamily="18" charset="0"/>
              </a:rPr>
              <a:t> </a:t>
            </a:r>
            <a:r>
              <a:rPr lang="en-US" sz="2000" dirty="0">
                <a:solidFill>
                  <a:schemeClr val="accent5"/>
                </a:solidFill>
                <a:latin typeface="Times New Roman" panose="02020603050405020304" pitchFamily="18" charset="0"/>
                <a:ea typeface="Times New Roman" panose="02020603050405020304" pitchFamily="18" charset="0"/>
              </a:rPr>
              <a:t>Annual</a:t>
            </a:r>
            <a:r>
              <a:rPr lang="en-US" sz="2000" spc="-40" dirty="0">
                <a:solidFill>
                  <a:schemeClr val="accent5"/>
                </a:solidFill>
                <a:latin typeface="Times New Roman" panose="02020603050405020304" pitchFamily="18" charset="0"/>
                <a:ea typeface="Times New Roman" panose="02020603050405020304" pitchFamily="18" charset="0"/>
              </a:rPr>
              <a:t> </a:t>
            </a:r>
            <a:r>
              <a:rPr lang="en-US" sz="2000" dirty="0">
                <a:solidFill>
                  <a:schemeClr val="accent5"/>
                </a:solidFill>
                <a:latin typeface="Times New Roman" panose="02020603050405020304" pitchFamily="18" charset="0"/>
                <a:ea typeface="Times New Roman" panose="02020603050405020304" pitchFamily="18" charset="0"/>
              </a:rPr>
              <a:t>General</a:t>
            </a:r>
            <a:r>
              <a:rPr lang="en-US" sz="2000" spc="-40" dirty="0">
                <a:solidFill>
                  <a:schemeClr val="accent5"/>
                </a:solidFill>
                <a:latin typeface="Times New Roman" panose="02020603050405020304" pitchFamily="18" charset="0"/>
                <a:ea typeface="Times New Roman" panose="02020603050405020304" pitchFamily="18" charset="0"/>
              </a:rPr>
              <a:t> </a:t>
            </a:r>
            <a:r>
              <a:rPr lang="en-US" sz="2000" dirty="0" smtClean="0">
                <a:solidFill>
                  <a:schemeClr val="accent5"/>
                </a:solidFill>
                <a:latin typeface="Times New Roman" panose="02020603050405020304" pitchFamily="18" charset="0"/>
                <a:ea typeface="Times New Roman" panose="02020603050405020304" pitchFamily="18" charset="0"/>
              </a:rPr>
              <a:t>Meeting</a:t>
            </a:r>
            <a:r>
              <a:rPr lang="en-US" sz="2000" spc="10" dirty="0" smtClean="0">
                <a:solidFill>
                  <a:schemeClr val="accent5"/>
                </a:solidFill>
                <a:latin typeface="Times New Roman" panose="02020603050405020304" pitchFamily="18" charset="0"/>
                <a:ea typeface="Times New Roman" panose="02020603050405020304" pitchFamily="18" charset="0"/>
              </a:rPr>
              <a:t>.</a:t>
            </a:r>
            <a:endParaRPr lang="en-US" sz="2000" dirty="0">
              <a:solidFill>
                <a:schemeClr val="accent5"/>
              </a:solidFill>
            </a:endParaRPr>
          </a:p>
        </p:txBody>
      </p:sp>
    </p:spTree>
    <p:extLst>
      <p:ext uri="{BB962C8B-B14F-4D97-AF65-F5344CB8AC3E}">
        <p14:creationId xmlns:p14="http://schemas.microsoft.com/office/powerpoint/2010/main" val="186890177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482</TotalTime>
  <Words>2248</Words>
  <Application>Microsoft Office PowerPoint</Application>
  <PresentationFormat>Widescreen</PresentationFormat>
  <Paragraphs>614</Paragraphs>
  <Slides>22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22</vt:i4>
      </vt:variant>
    </vt:vector>
  </HeadingPairs>
  <TitlesOfParts>
    <vt:vector size="30" baseType="lpstr">
      <vt:lpstr>Arial</vt:lpstr>
      <vt:lpstr>Arial Black</vt:lpstr>
      <vt:lpstr>Calibri</vt:lpstr>
      <vt:lpstr>Constantia</vt:lpstr>
      <vt:lpstr>Times New Roman</vt:lpstr>
      <vt:lpstr>Wingdings 2</vt:lpstr>
      <vt:lpstr>Wingdings 3</vt:lpstr>
      <vt:lpstr>Flow</vt:lpstr>
      <vt:lpstr>The base of training: Ways of increasing investment activity of “Nigeria brewery (Guiness)” taking into account investment modern experience</vt:lpstr>
      <vt:lpstr>INTRODUCTION </vt:lpstr>
      <vt:lpstr>PowerPoint Presentation</vt:lpstr>
      <vt:lpstr>PowerPoint Presentation</vt:lpstr>
      <vt:lpstr>PowerPoint Presentation</vt:lpstr>
      <vt:lpstr>   In appraising a report like this (before a final decision is made), it is advisable to use one or a combination of the following methods and these include the payback period, annual rate of return, net present value and discounted Cash flow (DCF). Major methods of evaluation are outlined below: </vt:lpstr>
      <vt:lpstr>Research Hypotheses</vt:lpstr>
      <vt:lpstr>PowerPoint Presentation</vt:lpstr>
      <vt:lpstr>Characteristics of business activities of the company</vt:lpstr>
      <vt:lpstr>All types of business provided by the company  </vt:lpstr>
      <vt:lpstr>PowerPoint Presentation</vt:lpstr>
      <vt:lpstr>Organizational structure of the company </vt:lpstr>
      <vt:lpstr> COMPANY FINANCIAL ACTIVITIES GUINNESS NIGERIA PLC – FIVE YEAR SUMMARY OF SELECTED FINANCIAL DATA (Amounts in Thousands of Naira, except per share data) (for fiscal years ended June 2019)</vt:lpstr>
      <vt:lpstr>ACCOUNTING RATIOS AND DISCUSSIONS  Ratio Analysis</vt:lpstr>
      <vt:lpstr>: PROFITABILITY RATIO The profitability ratios of Guinness Nigeria for the past 5years of operation are presented thus:</vt:lpstr>
      <vt:lpstr>  SOLVENCY RATIOS The Solvency ratios of Guinness Nigeria for the past 5years of operation are presented thus:</vt:lpstr>
      <vt:lpstr>  EFFICIENCY RATIOS The Efficiency ratios of Guinness Nigeria for the past 5years of operation are presented thus:</vt:lpstr>
      <vt:lpstr>WAYS OF IMPROVING INVESTMENT ACTIVITY OF GUINNESS NIGERIA </vt:lpstr>
      <vt:lpstr>WAYS OF IMPROVING INVESTMENT ACTIVITY OF GUINNESS NIGERIA (CONTD) </vt:lpstr>
      <vt:lpstr>Economic Justification of the Use VMS in improving productivity and investment activities </vt:lpstr>
      <vt:lpstr>Conclusion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EFFECT OF COMPENSATION MANAGEMENT ON EMPLOYEES PERFORMANCE, A CASE STUDY OF UNIVERSITY OF LAGOS, AKOKA.   BY     WILLIAMS TENIOLA MATRIC NO: SMS/016/16584</dc:title>
  <dc:creator>SOKENU DANIEL</dc:creator>
  <cp:lastModifiedBy>Windows User</cp:lastModifiedBy>
  <cp:revision>62</cp:revision>
  <dcterms:created xsi:type="dcterms:W3CDTF">2020-09-17T16:47:27Z</dcterms:created>
  <dcterms:modified xsi:type="dcterms:W3CDTF">2021-12-08T14:54:40Z</dcterms:modified>
</cp:coreProperties>
</file>